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  <p:sldMasterId id="2147483744" r:id="rId3"/>
    <p:sldMasterId id="2147483762" r:id="rId4"/>
    <p:sldMasterId id="2147483780" r:id="rId5"/>
    <p:sldMasterId id="2147483798" r:id="rId6"/>
    <p:sldMasterId id="2147483834" r:id="rId7"/>
  </p:sldMasterIdLst>
  <p:notesMasterIdLst>
    <p:notesMasterId r:id="rId20"/>
  </p:notesMasterIdLst>
  <p:sldIdLst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1E9DA9-E758-4ACD-88F5-D0620150B728}">
          <p14:sldIdLst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0000"/>
    <a:srgbClr val="FF0066"/>
    <a:srgbClr val="6600CC"/>
    <a:srgbClr val="00CC00"/>
    <a:srgbClr val="660033"/>
    <a:srgbClr val="0000CC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1D8B-1EB4-4D79-95BF-586219EF0656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6022B-5269-480F-800B-D692336DA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2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71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53112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001509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154044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9508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14E407-2F7D-4A31-8CA7-50F6DF7DAFD1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25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C798F8-05CE-4890-A981-540C10FEAA4E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16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BE78CA-E782-4E51-A8D7-9156B909AA3E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05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446906-EC7B-4313-8287-D9F756B486E4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41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D164F3-BC96-4668-B6B2-FD0AAEF8D364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64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E98A26-F368-4B06-8BC8-E87A75D0A7EC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28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7792A2-88EE-4540-98D5-30AF1220EDE9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2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931643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F2D13C-D8B2-421A-825F-B2F68217FE16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60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865AC6-8BD2-4086-914E-1BE9AB727BE3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71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20420-AA44-4D8C-96C5-E63194E0683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71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5480F-C593-499A-AB18-E6ED05607324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33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3513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0260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17287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5615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6577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78407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346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677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6542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84221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0365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44217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44512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41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0321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276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503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7888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1237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6850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086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48097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03978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8542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779669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73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99682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76060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89534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408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54524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345697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0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386389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77904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20654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73253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950605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11255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527861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83010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276975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904698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16003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15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98437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01180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67611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35740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633064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81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2661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93943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922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57073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553599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2100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93578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85035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001509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154044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9508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15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53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98437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01180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67611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35740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633064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81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26619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922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57073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55359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385726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2100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93578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85035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001509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154044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9508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15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98437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01180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676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73340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35740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633064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81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26619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922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57073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553599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2100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93578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>
                <a:solidFill>
                  <a:prstClr val="black"/>
                </a:solidFill>
              </a:rPr>
              <a:pPr/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850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40F5C6-6845-4A94-8E53-5556638D39F6}" type="datetime1">
              <a:rPr lang="ru-RU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22.01.2016</a:t>
            </a:fld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C97A22-6694-4910-97CD-6DE4C3C95D31}" type="slidenum">
              <a:rPr lang="ru-RU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18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40F5C6-6845-4A94-8E53-5556638D39F6}" type="datetime1">
              <a:rPr lang="ru-RU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22.01.2016</a:t>
            </a:fld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C97A22-6694-4910-97CD-6DE4C3C95D31}" type="slidenum">
              <a:rPr lang="ru-RU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40F5C6-6845-4A94-8E53-5556638D39F6}" type="datetime1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C97A22-6694-4910-97CD-6DE4C3C95D31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0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40F5C6-6845-4A94-8E53-5556638D39F6}" type="datetime1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C97A22-6694-4910-97CD-6DE4C3C95D31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40F5C6-6845-4A94-8E53-5556638D39F6}" type="datetime1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C97A22-6694-4910-97CD-6DE4C3C95D31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40F5C6-6845-4A94-8E53-5556638D39F6}" type="datetime1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C97A22-6694-4910-97CD-6DE4C3C95D31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CF1149F9-225D-4683-A8DF-919235420485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27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allAtOnce"/>
    </p:bld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5676" y="177281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cap="all" dirty="0">
                <a:ln w="9000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 и  коммуникативное развитие  дошкольников посредством  устного народного   творчества»</a:t>
            </a:r>
            <a:endParaRPr lang="ru-RU" sz="2400" dirty="0">
              <a:ln w="9000" cmpd="sng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latin typeface="Garamond" panose="02020404030301010803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236932" y="227364"/>
            <a:ext cx="2206252" cy="2083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6557583" y="4310171"/>
            <a:ext cx="1694627" cy="16002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68031" y="5715673"/>
            <a:ext cx="3768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                                                                Смирнова Н. В. воспитатель Вдовенко О. В. воспитатель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03975"/>
            <a:ext cx="6181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МБДОУ № 230</a:t>
            </a: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«Детский сад общеразвивающего вида»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3398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</a:t>
            </a:fld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20688"/>
            <a:ext cx="7488832" cy="177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marR="0" lvl="0" indent="0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Вымышленный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рассказ, небывалая и даже несбыточная повесть, сказание».   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4" descr="1696076-6ba1d7ac85ff76c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2448272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32" y="5181939"/>
            <a:ext cx="19145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1804146-9a19935ed808f0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28341"/>
            <a:ext cx="2133600" cy="2036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511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11</a:t>
            </a:fld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92696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— народные изречения в форме замысловатых вопросов, требующих ответа, или иносказаний (метафор), смысл которых требуется раскрыть.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о природе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о животных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предметах одежды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-предметах мебели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др. 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4" descr="C:\Users\230\Desktop\документы\презентация\шаблоны презентаций\картинки\105664046_1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787" flipH="1">
            <a:off x="6985566" y="1836483"/>
            <a:ext cx="1800200" cy="16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230\Desktop\документы\презентация\шаблоны презентаций\картинки\0_6ab0b_115a0b8d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51" y="4199460"/>
            <a:ext cx="2355721" cy="19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230\Desktop\документы\презентация\шаблоны презентаций\картинки\69537827_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613" flipH="1">
            <a:off x="1997104" y="4558275"/>
            <a:ext cx="2017196" cy="17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32" y="5181939"/>
            <a:ext cx="19145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511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11" y="1877216"/>
            <a:ext cx="4126690" cy="37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http://www.playcast.ru/uploads/2015/07/09/1426957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8491">
            <a:off x="-169188" y="4897332"/>
            <a:ext cx="2438812" cy="18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playcast.ru/uploads/2015/08/26/1482587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81128"/>
            <a:ext cx="1623319" cy="16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7992888" cy="83099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800" dirty="0">
              <a:ln>
                <a:solidFill>
                  <a:srgbClr val="FF0066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69627"/>
            <a:ext cx="1008112" cy="103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21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</a:t>
            </a:fld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00739"/>
            <a:ext cx="651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Устное народное творчество</a:t>
            </a:r>
            <a:endParaRPr lang="ru-RU" sz="4000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3" y="1262745"/>
            <a:ext cx="33995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SzPct val="60000"/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SzPct val="60000"/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SzPct val="60000"/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 песни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SzPct val="60000"/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SzPct val="60000"/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SzPct val="60000"/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Прибаутки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SzPct val="60000"/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SzPct val="60000"/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SzPct val="60000"/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SzPct val="60000"/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SzPct val="60000"/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87" y="526501"/>
            <a:ext cx="1472774" cy="1390709"/>
          </a:xfrm>
          <a:prstGeom prst="rect">
            <a:avLst/>
          </a:prstGeom>
        </p:spPr>
      </p:pic>
      <p:pic>
        <p:nvPicPr>
          <p:cNvPr id="8" name="Picture 2" descr="C:\Users\230\Desktop\разные картинки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98" y="2348880"/>
            <a:ext cx="3384376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24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</a:t>
            </a:fld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297995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spc="0" normalizeH="0" baseline="0" noProof="0" dirty="0" smtClean="0">
                <a:ln w="9000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Поговорка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образное выражение, оборот речи, метко определяющий какое-либо явление. В отличие от пословицы, лишена обобщающего поучительного смысла. 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0" cap="all" spc="0" normalizeH="0" baseline="0" noProof="0" dirty="0" smtClean="0">
                <a:ln w="9000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Пословица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это сжатое по смыслу, образное, завершенное по форме изречение с поучительным смыслом и ритмическим выражением.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57192"/>
            <a:ext cx="19145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768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4</a:t>
            </a:fld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7899">
            <a:off x="7800851" y="5438624"/>
            <a:ext cx="1503132" cy="1419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739524"/>
            <a:ext cx="3056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Колыбельные.</a:t>
            </a:r>
            <a:endParaRPr kumimoji="0" lang="ru-RU" sz="3200" b="0" i="0" u="none" strike="noStrike" kern="0" cap="none" spc="0" normalizeH="0" baseline="0" noProof="0" dirty="0" smtClean="0">
              <a:ln>
                <a:solidFill>
                  <a:srgbClr val="FF3300"/>
                </a:solidFill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pic>
        <p:nvPicPr>
          <p:cNvPr id="8" name="Picture 3" descr="C:\Users\230\Desktop\сон-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94" y="1508809"/>
            <a:ext cx="3240360" cy="2255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230\Desktop\ru_razdel106_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41" y="1530299"/>
            <a:ext cx="3289189" cy="2234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familyconsulting.pro/attachments/Image/feja.jpg?template=gener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02" y="3932796"/>
            <a:ext cx="2894795" cy="2133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94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</a:t>
            </a:fld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Народные  </a:t>
            </a:r>
            <a:r>
              <a:rPr lang="ru-RU" sz="3200" dirty="0" err="1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пестушки</a:t>
            </a:r>
            <a:r>
              <a:rPr lang="ru-RU" sz="3200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и  песенки – </a:t>
            </a:r>
            <a:r>
              <a:rPr lang="ru-RU" sz="3200" dirty="0" err="1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потешки</a:t>
            </a:r>
            <a:endParaRPr lang="ru-RU" dirty="0">
              <a:ln>
                <a:solidFill>
                  <a:srgbClr val="FF3300"/>
                </a:solidFill>
              </a:ln>
              <a:solidFill>
                <a:srgbClr val="FF3300"/>
              </a:solidFill>
            </a:endParaRPr>
          </a:p>
        </p:txBody>
      </p:sp>
      <p:pic>
        <p:nvPicPr>
          <p:cNvPr id="8" name="Picture 2" descr="C:\Users\230\Desktop\prodan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1639"/>
            <a:ext cx="3268857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230\Desktop\WICq0oUVM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6"/>
            <a:ext cx="3240360" cy="2209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yakatu.ru/uploads/images/p/o/t/poteshki_pestushki_tjagi_tjagi_potjagushen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76" y="3861048"/>
            <a:ext cx="3356248" cy="2370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53647"/>
            <a:ext cx="19145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194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6</a:t>
            </a:fld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295771"/>
            <a:ext cx="74888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Прибаутка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петушке — золотом гребешке, который летал за овсом на Куликово поле; о курочке-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рябе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что «просо сеяла, горох веяла»; о долгоносом журавле, что на мельницу ездил и видел диковинку: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Коза муку мелет, Козел засыпает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Небылицы -  перевёртыши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Распустила поросят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Всех по маленьким сучкам.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Поросята визжат,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Полететь они хотят.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85184"/>
            <a:ext cx="19145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230\Desktop\nebylicy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72544"/>
            <a:ext cx="2281426" cy="2994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94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7</a:t>
            </a:fld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4"/>
            <a:ext cx="9144000" cy="792088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" y="1016950"/>
            <a:ext cx="812450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1696102-23b772b2820f7f9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3" y="2908987"/>
            <a:ext cx="3547407" cy="3112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subject.com.ua/textbook/music/4klas/4klas.files/image0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14" y="2908987"/>
            <a:ext cx="3323464" cy="2301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95880"/>
            <a:ext cx="19145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194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8</a:t>
            </a:fld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Считалка</a:t>
            </a:r>
            <a:endParaRPr lang="ru-RU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3536" y="148478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  <a:buSzPct val="6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рифмованный стишок, состоящий по боль­шей части из придуманных слов и созвучий с подчеркнуто строгим соблюдением ритма. Посредством считалок играющие делят роли и устанавливают очередь для начала игры.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230\Desktop\1883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2785484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15277"/>
            <a:ext cx="19145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194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9</a:t>
            </a:fld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38398"/>
            <a:ext cx="76328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</a:t>
            </a:r>
            <a:r>
              <a:rPr lang="ru-RU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фразы со специально подобранными труднопроизносимыми звукосочетаниями или быстро произнесенные поговорки, прибаутки.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355520"/>
            <a:ext cx="7632848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SzPct val="60000"/>
            </a:pPr>
            <a:r>
              <a:rPr lang="ru-RU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3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народно-поэтическая шутка,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SzPct val="6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заключается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умышленном 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подборе слов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трудных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SzPct val="6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правильной 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быстром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SzPct val="6000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повторении.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230\Desktop\разные картинки\Рис  1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87335"/>
            <a:ext cx="2730500" cy="198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230\Desktop\разные картинки\Рис 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69908"/>
            <a:ext cx="2730500" cy="2024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32" y="5181939"/>
            <a:ext cx="19145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511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3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4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5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1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451</TotalTime>
  <Words>219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Натуральные материалы</vt:lpstr>
      <vt:lpstr>1_Натуральные материалы</vt:lpstr>
      <vt:lpstr>2_Натуральные материалы</vt:lpstr>
      <vt:lpstr>3_Натуральные материалы</vt:lpstr>
      <vt:lpstr>4_Натуральные материалы</vt:lpstr>
      <vt:lpstr>5_Натуральные материалы</vt:lpstr>
      <vt:lpstr>1_Базовая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UserXP</dc:creator>
  <cp:lastModifiedBy>230</cp:lastModifiedBy>
  <cp:revision>58</cp:revision>
  <cp:lastPrinted>1601-01-01T00:00:00Z</cp:lastPrinted>
  <dcterms:created xsi:type="dcterms:W3CDTF">2016-01-14T06:31:36Z</dcterms:created>
  <dcterms:modified xsi:type="dcterms:W3CDTF">2016-01-22T07:19:37Z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