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1"/>
  </p:notesMasterIdLst>
  <p:sldIdLst>
    <p:sldId id="256" r:id="rId2"/>
    <p:sldId id="311" r:id="rId3"/>
    <p:sldId id="260" r:id="rId4"/>
    <p:sldId id="266" r:id="rId5"/>
    <p:sldId id="316" r:id="rId6"/>
    <p:sldId id="264" r:id="rId7"/>
    <p:sldId id="259" r:id="rId8"/>
    <p:sldId id="267" r:id="rId9"/>
    <p:sldId id="269" r:id="rId10"/>
    <p:sldId id="317" r:id="rId11"/>
    <p:sldId id="272" r:id="rId12"/>
    <p:sldId id="318" r:id="rId13"/>
    <p:sldId id="319" r:id="rId14"/>
    <p:sldId id="308" r:id="rId15"/>
    <p:sldId id="273" r:id="rId16"/>
    <p:sldId id="302" r:id="rId17"/>
    <p:sldId id="303" r:id="rId18"/>
    <p:sldId id="305" r:id="rId19"/>
    <p:sldId id="342" r:id="rId20"/>
    <p:sldId id="353" r:id="rId21"/>
    <p:sldId id="345" r:id="rId22"/>
    <p:sldId id="344" r:id="rId23"/>
    <p:sldId id="274" r:id="rId24"/>
    <p:sldId id="268" r:id="rId25"/>
    <p:sldId id="291" r:id="rId26"/>
    <p:sldId id="293" r:id="rId27"/>
    <p:sldId id="307" r:id="rId28"/>
    <p:sldId id="265" r:id="rId29"/>
    <p:sldId id="320" r:id="rId30"/>
    <p:sldId id="321" r:id="rId31"/>
    <p:sldId id="322" r:id="rId32"/>
    <p:sldId id="352" r:id="rId33"/>
    <p:sldId id="323" r:id="rId34"/>
    <p:sldId id="324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46" r:id="rId46"/>
    <p:sldId id="336" r:id="rId47"/>
    <p:sldId id="337" r:id="rId48"/>
    <p:sldId id="338" r:id="rId49"/>
    <p:sldId id="339" r:id="rId50"/>
    <p:sldId id="340" r:id="rId51"/>
    <p:sldId id="351" r:id="rId52"/>
    <p:sldId id="341" r:id="rId53"/>
    <p:sldId id="298" r:id="rId54"/>
    <p:sldId id="296" r:id="rId55"/>
    <p:sldId id="347" r:id="rId56"/>
    <p:sldId id="348" r:id="rId57"/>
    <p:sldId id="349" r:id="rId58"/>
    <p:sldId id="350" r:id="rId59"/>
    <p:sldId id="309" r:id="rId60"/>
  </p:sldIdLst>
  <p:sldSz cx="9144000" cy="6858000" type="screen4x3"/>
  <p:notesSz cx="6667500" cy="990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5520" autoAdjust="0"/>
  </p:normalViewPr>
  <p:slideViewPr>
    <p:cSldViewPr>
      <p:cViewPr varScale="1">
        <p:scale>
          <a:sx n="105" d="100"/>
          <a:sy n="105" d="100"/>
        </p:scale>
        <p:origin x="-1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708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>
              <a:defRPr sz="1200"/>
            </a:lvl1pPr>
          </a:lstStyle>
          <a:p>
            <a:fld id="{D91DCA4A-61B7-4742-87FC-D5BD449FE6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04596"/>
            <a:ext cx="5334000" cy="4456986"/>
          </a:xfrm>
          <a:prstGeom prst="rect">
            <a:avLst/>
          </a:prstGeom>
        </p:spPr>
        <p:txBody>
          <a:bodyPr vert="horz" lIns="90599" tIns="45299" rIns="90599" bIns="452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708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>
              <a:defRPr sz="1200"/>
            </a:lvl1pPr>
          </a:lstStyle>
          <a:p>
            <a:fld id="{7E8FBB9D-4591-460F-B1BB-E0B0F641BF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19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FBB9D-4591-460F-B1BB-E0B0F641BF7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FBB9D-4591-460F-B1BB-E0B0F641BF7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2822-A5DA-4D5E-B0D9-0A7E051D7116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3.bp.blogspot.com/-sPd-fMQChcI/UwzGZh2x8pI/AAAAAAAAAeY/RoOsySd7KFg/s1600/vesna.jpg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3286124"/>
            <a:ext cx="9144000" cy="221457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Проект на тему: 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 нам весна шагает!»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5238927" y="70323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7209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В рамках проекта, работа получилась познавательной. Проектная деятельность спланирована с учетом интеграции областей, помогая детям освоить и осмыслить новые знания, добытые с помощью родителей и воспитателей. Расширяя кругозор и представления об окружающем мире, дети овладели конкретными знаниями. Научились делать конкретные выводы. Поняли, что надо беречь природу, любоваться ею, а не разрушать. Дети стали делиться полученной информацией из различных источников с другими детьми. Родители заинтересовались результатами и продуктами проекта. </a:t>
            </a:r>
          </a:p>
          <a:p>
            <a:pPr>
              <a:buNone/>
            </a:pPr>
            <a:r>
              <a:rPr lang="ru-RU" dirty="0" smtClean="0"/>
              <a:t> 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lvl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5286412"/>
          </a:xfrm>
        </p:spPr>
        <p:txBody>
          <a:bodyPr>
            <a:no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этап – </a:t>
            </a:r>
            <a:r>
              <a:rPr lang="ru-RU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Организационный: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b="1" dirty="0" smtClean="0"/>
              <a:t>                   Деятельность детей:</a:t>
            </a:r>
          </a:p>
          <a:p>
            <a:pPr>
              <a:buNone/>
            </a:pPr>
            <a:r>
              <a:rPr lang="ru-RU" sz="2400" dirty="0" smtClean="0"/>
              <a:t>     Вжиться в игровую ситуацию. Разучивают игры, стихи, загадки, пословицы, поговорки, народные приметы.</a:t>
            </a:r>
          </a:p>
          <a:p>
            <a:pPr>
              <a:buNone/>
            </a:pPr>
            <a:r>
              <a:rPr lang="ru-RU" sz="2400" dirty="0" smtClean="0"/>
              <a:t>                  </a:t>
            </a:r>
            <a:r>
              <a:rPr lang="ru-RU" sz="2400" b="1" dirty="0" smtClean="0"/>
              <a:t>Деятельность педагогов:</a:t>
            </a:r>
          </a:p>
          <a:p>
            <a:pPr>
              <a:buNone/>
            </a:pPr>
            <a:r>
              <a:rPr lang="ru-RU" sz="2400" dirty="0" smtClean="0"/>
              <a:t>     Раскрывает проблему. Выявление проблемы через игровую ситуацию. Определяет цель, намечает задачи, для реализации поставленной цели.</a:t>
            </a:r>
          </a:p>
          <a:p>
            <a:pPr>
              <a:buNone/>
            </a:pPr>
            <a:r>
              <a:rPr lang="ru-RU" sz="2400" dirty="0" smtClean="0"/>
              <a:t>                  </a:t>
            </a:r>
            <a:r>
              <a:rPr lang="ru-RU" sz="2400" b="1" dirty="0" smtClean="0"/>
              <a:t>Взаимодействие с семьёй:</a:t>
            </a:r>
          </a:p>
          <a:p>
            <a:pPr>
              <a:buNone/>
            </a:pPr>
            <a:r>
              <a:rPr lang="ru-RU" sz="2400" dirty="0" smtClean="0"/>
              <a:t>     Дают положительный отклик на существенную проблему.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dirty="0" smtClean="0"/>
              <a:t>ПЛАНИРОВАНИЕ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экспериментальной и продуктивной деятельности, искать новые знания об изучаемом проекте, делиться ими со своими товарищами.</a:t>
            </a:r>
          </a:p>
          <a:p>
            <a:r>
              <a:rPr lang="ru-RU" dirty="0" smtClean="0"/>
              <a:t>Изготовить пособия для проекта (игры, проводить беседы, читать книги, проводить эксперименты, наблюдения, тематические экскурсии). Проводить обучения через различные игры (дидактические, подвижные, пальчиковые). Проводить продуктивную деятельность, продумать практическую, экспериментальную деятельность.</a:t>
            </a:r>
          </a:p>
          <a:p>
            <a:r>
              <a:rPr lang="ru-RU" dirty="0" smtClean="0"/>
              <a:t>Индивидуальные знания об изучаемом проекте.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ЗАКЛЮЧИТЕЛЬНЫЙ ЭТАП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Ожидаемый результат</a:t>
            </a:r>
          </a:p>
          <a:p>
            <a:r>
              <a:rPr lang="ru-RU" dirty="0" smtClean="0"/>
              <a:t>Дети свободно оперируют полученными знаниями. Применяют их в повседневной жизни. Умеют объяснять результаты наблюдений опытов, некоторых явлений, исходя из приобретенных знаний, умений, опыта.</a:t>
            </a:r>
          </a:p>
          <a:p>
            <a:r>
              <a:rPr lang="ru-RU" dirty="0" smtClean="0"/>
              <a:t>Применят сформированный материал по теме в дальнейшей работе.</a:t>
            </a:r>
          </a:p>
          <a:p>
            <a:r>
              <a:rPr lang="ru-RU" dirty="0" smtClean="0"/>
              <a:t>Родители заинтересовались результатами и продуктами проекта.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honey_hi_elem (2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575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ыыд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23594">
            <a:off x="5558835" y="1085896"/>
            <a:ext cx="1828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676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819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962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029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172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3500438"/>
            <a:ext cx="6215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lang="ru-RU" sz="6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 - основной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-0.00052 0.6186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3455 0.40448 -0.02552 0.43848 L 0.01389 0.61679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979 0.2234 -0.01979 0.27336 C -0.01979 0.33025 -0.00052 0.39685 0.00851 0.429 L 0.03663 0.61286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-0.00156 0.40078 0.00747 0.43293 L 0.05243 0.603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1" y="285727"/>
          <a:ext cx="8572559" cy="6143669"/>
        </p:xfrm>
        <a:graphic>
          <a:graphicData uri="http://schemas.openxmlformats.org/drawingml/2006/table">
            <a:tbl>
              <a:tblPr/>
              <a:tblGrid>
                <a:gridCol w="1531934"/>
                <a:gridCol w="1408125"/>
                <a:gridCol w="1408125"/>
                <a:gridCol w="1408125"/>
                <a:gridCol w="1408125"/>
                <a:gridCol w="1408125"/>
              </a:tblGrid>
              <a:tr h="43798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Образовательные области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Совместная деятельность педагога с детьми с учетом интеграции образовательных областей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Организация развивающей среды для самостоятельной деятельности детей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Взаимодействие с родителями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Непосредственно образовательная деятельность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Образовательная деятельность в решении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6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Групповые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Индивидуальные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0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Здоровье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Здоровье сбегающие технологии: пальчиковые игры, физкультминутки. «Знакомство с правилами здорового образа жизни, полезными и вредными для здоровья привычками»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Беседа: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«Относитесь бережно к своему организму»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Индивидуальные работы с детьми: Варвара Ц., Илюша А., Маша Б. Герман Т..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Повторить правила здорового образа жизни полезные и вредные для здоровья привычки.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В режимных моментах закрепить правила здорового образа жизни (полезные - режим дня, питание, сон, прогулки, гимнастика, физкультурой)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Дополнить инвентарь для прогулок физкультурным оборудованием.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Предложить родителям и принять участие в изготовлении различных приспособлений для игр, дополнить ими участок группы.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18" y="285728"/>
          <a:ext cx="8501124" cy="6357982"/>
        </p:xfrm>
        <a:graphic>
          <a:graphicData uri="http://schemas.openxmlformats.org/drawingml/2006/table">
            <a:tbl>
              <a:tblPr/>
              <a:tblGrid>
                <a:gridCol w="1416854"/>
                <a:gridCol w="1416854"/>
                <a:gridCol w="1416854"/>
                <a:gridCol w="1416854"/>
                <a:gridCol w="1416854"/>
                <a:gridCol w="1416854"/>
              </a:tblGrid>
              <a:tr h="1915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Безопасность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Беседа: Какие опасности таятся на улице весной: «Правила безопасности в подвижных играх» «Поведение на воде, на солнце»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«Правила безопасного поведения на прогулке»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Повторить правила безопасного поведения в природе, на улице. Учить устанавливать связь между необдуманными и неосторожными действиями и их негативными последствиями.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Создать во время прогулки игровых и практические проблемные ситуации, таким образом инициировать проявление умений и навыков безопасного поведения.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Организовать уголок:  «Безопасность на дороге».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Предложить родителям принять участие в игре  по правилам безопасного поведения.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2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Социализация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 С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южетно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ролевая игра: «Дом»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Цель: пробуждать к отображению в сюжете бытовых действий и трудовых процессов взрослых.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Чтение худ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., познавательной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литературы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Беседы по содержанию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прочитанного.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Игра – имитация: «Звери и птицы встречают весну».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Индивидуальная работа с детьми:  Милана А., Матвей М., Илья Р. 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Помочь детям в продумывании возможных игровых ситуациях, связанных с темой «весна».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Участок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/с используется для активной разнообразной творческой игровой деятельности во время прогулки.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Выносить на ток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/с атрибуты для проведения различных игр, наблюдений.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 Привлечь родителей к оформлению участка группы на улице.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9" y="357166"/>
          <a:ext cx="8572557" cy="6258377"/>
        </p:xfrm>
        <a:graphic>
          <a:graphicData uri="http://schemas.openxmlformats.org/drawingml/2006/table">
            <a:tbl>
              <a:tblPr/>
              <a:tblGrid>
                <a:gridCol w="1318827"/>
                <a:gridCol w="1450746"/>
                <a:gridCol w="1450746"/>
                <a:gridCol w="1450746"/>
                <a:gridCol w="1450746"/>
                <a:gridCol w="1450746"/>
              </a:tblGrid>
              <a:tr h="2273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Труд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Индивидуальная работа с детьми :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Даша С, Варя Ц, Артём О.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помочь запомнить стихи поговорки о весне.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Территория детского сада используется для наблюдений за весенними пейзажами природой, за птицами.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Подготовить материал для произведения посадки семян.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Создать условия  для проведение трудовых процессов,  и наблюдений.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Привлечь родителей к экспериментальной деятельности с детьми дома. (посадка семян и луковиц дома)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Познание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Рассматривание картинок иллюстраций, отражающие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красоту..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Знакомство с фотографиями и видеоматериалом о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весне.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Д.И.: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«Кто, где живет»,  «подбери что подходит», «Выставка весенних цветов».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Обогатить представления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о</a:t>
                      </a:r>
                      <a:r>
                        <a:rPr lang="ru-RU" sz="1050" baseline="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природе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,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заучивание стихов народных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примет.</a:t>
                      </a:r>
                      <a:r>
                        <a:rPr lang="ru-RU" sz="105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Эксперименты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: наблюдения за срезанными ветками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Создать вместе с детьми поделку из картона «Домик для птиц», создать коллективную работу для выставки в детском саду на тему «Давайте будем беречь нашу природу».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Найти картинки иллюстрации фотографии о весенней природе, или нарисовать.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4" y="357166"/>
          <a:ext cx="8358247" cy="6000792"/>
        </p:xfrm>
        <a:graphic>
          <a:graphicData uri="http://schemas.openxmlformats.org/drawingml/2006/table">
            <a:tbl>
              <a:tblPr/>
              <a:tblGrid>
                <a:gridCol w="1405962"/>
                <a:gridCol w="1390457"/>
                <a:gridCol w="1390457"/>
                <a:gridCol w="1390457"/>
                <a:gridCol w="1390457"/>
                <a:gridCol w="1390457"/>
              </a:tblGrid>
              <a:tr h="2508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Коммуникация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Составление повествовательных рассказов о времени года весна.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Беседы на тему: «Пришла весна»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«Прилет птиц»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Индивидуальная работа с детьми 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 Артём Е., Антон Р, Серёжа С.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закрепить умение составлять рассказ о весне из 3х предложений.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Прогулки, наблюдения за сезонными изменениями в живой и не живой природе в весенний период. Выделение основных признаков весны.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Загадывание загадок о весне, придумывание игр на весеннюю тему.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Помочь детям составить, придумать загадки о весне.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Чтение художественной литературы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Заучивание стихов о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весне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Г.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Ладонщикова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  «Весна»;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И.Токмакова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 «Мамин день»;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Потешки: «Весна, весна красна», «Идет матушка весна».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Народные приметы, поговорки о весне.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Индивидуальная работа 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 Максимом, Варей, Дашей Х, Вовой З.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помочь детям запомнить наизусть стихи о весне. Учить читать их выразительно.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На прогулке при чтении художественной литературы, выделять сезонные изменения весной, подчеркнуть основные признаки.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Придумывание жестов для заучивания наизусть стихов о весне.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/>
                          <a:ea typeface="Times New Roman"/>
                          <a:cs typeface="Helvetica"/>
                        </a:rPr>
                        <a:t>Помочь  учить стихи детям по теме.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357166"/>
          <a:ext cx="8572563" cy="6254504"/>
        </p:xfrm>
        <a:graphic>
          <a:graphicData uri="http://schemas.openxmlformats.org/drawingml/2006/table">
            <a:tbl>
              <a:tblPr/>
              <a:tblGrid>
                <a:gridCol w="1428761"/>
                <a:gridCol w="1857388"/>
                <a:gridCol w="1651633"/>
                <a:gridCol w="1371614"/>
                <a:gridCol w="1234453"/>
                <a:gridCol w="1028714"/>
              </a:tblGrid>
              <a:tr h="4572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Художественное творчество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АППЛИКАЦИЯ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«Домик для птиц». закреплять умение вырезать круг,  составлять композицию.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ЛЕПКА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«Веточки тополя», учить лепить по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представлению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Развивать художественный вкус.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РИСОВАНИЕ: 1. раскрашивание картинок на весеннюю тему 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«Верба зацвела»Закреплять умение работать тычком, изображать предметы с натуры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Индивидуальная работа с детьми: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Маша Б, Арина Д , Никита П., Серёжа С.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Закрепить приемы сгибания пополам,  составлять композицию, аккуратно работать с клеем.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прогулке рассматривать весенний пейзаж.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выставки пейзажей о весне.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Закреплять навыки изображения  по теме «Весна» в домашних условиях.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 - В.Д. двигательная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Закреплять Физкультурные движения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Физкультминутка    «Весенняя»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Индивидуальная работа с  детьми: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Герман </a:t>
                      </a: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Т,Варя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П,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Матвей 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 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Упражнение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беге, ловля мяча.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прогулке закрепить слова и движения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Дополнить физкультурный уголок атрибутами к П/И играми.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Предложить родителям принять участие в изготовлении атрибутов к подвижным играм.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retushfot.ru/data1/1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Авторы проекта</a:t>
            </a:r>
            <a:endParaRPr lang="ru-RU" dirty="0"/>
          </a:p>
        </p:txBody>
      </p:sp>
      <p:pic>
        <p:nvPicPr>
          <p:cNvPr id="8" name="Содержимое 7" descr="1920x12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293640"/>
            <a:ext cx="6429420" cy="4519691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071934" y="3429000"/>
            <a:ext cx="3571900" cy="2214578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ru-RU" b="1" dirty="0" smtClean="0"/>
              <a:t>   Воспитатели: </a:t>
            </a:r>
          </a:p>
          <a:p>
            <a:pPr algn="r">
              <a:buNone/>
            </a:pPr>
            <a:r>
              <a:rPr lang="ru-RU" b="1" dirty="0" smtClean="0"/>
              <a:t>        Богданова Л. А.</a:t>
            </a:r>
          </a:p>
          <a:p>
            <a:pPr algn="r">
              <a:buNone/>
            </a:pPr>
            <a:r>
              <a:rPr lang="ru-RU" b="1" dirty="0" smtClean="0"/>
              <a:t>      Шаркова М. А</a:t>
            </a:r>
          </a:p>
          <a:p>
            <a:pPr algn="r">
              <a:buNone/>
            </a:pPr>
            <a:r>
              <a:rPr lang="ru-RU" b="1" dirty="0" smtClean="0"/>
              <a:t>Щукина Н.Б.</a:t>
            </a:r>
          </a:p>
          <a:p>
            <a:pPr algn="ctr">
              <a:buNone/>
            </a:pPr>
            <a:r>
              <a:rPr lang="ru-RU" sz="2200" b="1" dirty="0" smtClean="0"/>
              <a:t>           МБДОУ детский сад         №3 «Светлячок»</a:t>
            </a:r>
          </a:p>
          <a:p>
            <a:pPr algn="ctr">
              <a:buNone/>
            </a:pPr>
            <a:r>
              <a:rPr lang="ru-RU" sz="2200" dirty="0" smtClean="0"/>
              <a:t>                                                                    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6" y="214290"/>
          <a:ext cx="8572560" cy="6357982"/>
        </p:xfrm>
        <a:graphic>
          <a:graphicData uri="http://schemas.openxmlformats.org/drawingml/2006/table">
            <a:tbl>
              <a:tblPr/>
              <a:tblGrid>
                <a:gridCol w="1428760"/>
                <a:gridCol w="1428760"/>
                <a:gridCol w="1428760"/>
                <a:gridCol w="1428760"/>
                <a:gridCol w="1428760"/>
                <a:gridCol w="1428760"/>
              </a:tblGrid>
              <a:tr h="6357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Музыка В.Д. – музыкально-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Разучивание песен о весне: 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«Песня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 весне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«Воробушки »,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Весенний</a:t>
                      </a:r>
                      <a:r>
                        <a:rPr lang="ru-RU" sz="1400" baseline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хоровод</a:t>
                      </a:r>
                      <a:r>
                        <a:rPr lang="ru-RU" sz="1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Слушание 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музыки: 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Вивальди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Времена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года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Весна»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П.И,Чайковский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Апрель.Подснежник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«Вальс цветов»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Индивидуальная работа с детьми 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Кирилл, Маша ,  Артём О..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Разучивать слова песни.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режимном моменте закрепить слова песен о весне.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Дополнить музыкальную зону музыкальными инструментами (шумовыми)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Предложить родителями разучить вместе с детьми песенки о весне.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honey_hi_elem (2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575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ыыд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23594">
            <a:off x="5558835" y="1085896"/>
            <a:ext cx="1828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676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819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962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029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172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3500438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lang="ru-RU" sz="6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 - заключительный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-0.00052 0.6186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3455 0.40448 -0.02552 0.43848 L 0.01389 0.61679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979 0.2234 -0.01979 0.27336 C -0.01979 0.33025 -0.00052 0.39685 0.00851 0.429 L 0.03663 0.61286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-0.00156 0.40078 0.00747 0.43293 L 0.05243 0.603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en-US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этап -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Заключительный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этап: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тоговая презентация</a:t>
            </a:r>
            <a:r>
              <a:rPr kumimoji="0" lang="ru-RU" sz="24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проекта; </a:t>
            </a:r>
            <a:endParaRPr lang="ru-RU" sz="2400" dirty="0"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ыставка работ по теме проекта,</a:t>
            </a: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 через продуктивную деятельность детей;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Выставка цветов «Делаем сами своими руками».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Музыкальное развлечение для детей на тему </a:t>
            </a: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«Весенняя</a:t>
            </a:r>
            <a:r>
              <a:rPr kumimoji="0" lang="ru-RU" sz="2400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карусель</a:t>
            </a: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Спортивный</a:t>
            </a:r>
            <a:r>
              <a:rPr kumimoji="0" lang="ru-RU" sz="2400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досуг «Здравствуй, весна!»</a:t>
            </a:r>
            <a:endParaRPr kumimoji="0" lang="ru-RU" sz="24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en-US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этап -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Заключительный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этап: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тоговая презентация</a:t>
            </a:r>
            <a:r>
              <a:rPr kumimoji="0" lang="ru-RU" sz="24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проекта; </a:t>
            </a:r>
            <a:endParaRPr lang="ru-RU" sz="2400" dirty="0"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ыставка работ по теме проекта,</a:t>
            </a: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 через продуктивную деятельность детей;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Выставка цветов «Делаем сами своими руками».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ea typeface="Calibri" pitchFamily="34" charset="0"/>
                <a:cs typeface="Times New Roman" pitchFamily="18" charset="0"/>
              </a:rPr>
              <a:t>Музыкальное развлечение для детей на тему </a:t>
            </a: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«Весенняя</a:t>
            </a:r>
            <a:r>
              <a:rPr kumimoji="0" lang="ru-RU" sz="2400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карусель</a:t>
            </a: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Спортивный</a:t>
            </a:r>
            <a:r>
              <a:rPr kumimoji="0" lang="ru-RU" sz="2400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досуг «Здравствуй, весна!»</a:t>
            </a:r>
            <a:endParaRPr kumimoji="0" lang="ru-RU" sz="24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Взаимодействие с родителями: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Предложить родителям проводить ежедневно наблюдения за изменениями природы весной.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Чтение произведений по теме.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Совместное заучивание  стихотворений, пословиц, загадок о Весне.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Совместное просматривание мультфильма: «Двенадцать месяцев» 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Игры с детьми на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Ожидаемые результаты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проекта: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kumimoji="0" lang="ru-RU" sz="3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Дети:</a:t>
            </a:r>
            <a:r>
              <a:rPr kumimoji="0" lang="ru-RU" sz="3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lang="ru-RU" sz="3500" dirty="0"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Выделять наиболее характерные сезонные изменения в природе.</a:t>
            </a:r>
            <a:endParaRPr kumimoji="0" lang="ru-RU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Знать некоторых перелётных птиц.</a:t>
            </a:r>
            <a:endParaRPr kumimoji="0" lang="ru-RU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Рассматривать сюжетные картинки и составлять небольшие </a:t>
            </a:r>
            <a:r>
              <a:rPr kumimoji="0" lang="ru-RU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рассказы</a:t>
            </a: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lang="ru-RU" sz="3500" dirty="0">
              <a:ea typeface="Calibri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Отвечать на вопросы взрослого.</a:t>
            </a:r>
            <a:endParaRPr lang="ru-RU" sz="3500" dirty="0"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Проявлять бережное отношение к природе.</a:t>
            </a:r>
            <a:endParaRPr kumimoji="0" lang="ru-RU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Участвовать </a:t>
            </a:r>
            <a:r>
              <a:rPr lang="ru-RU" sz="3500" dirty="0" smtClean="0">
                <a:ea typeface="Times New Roman" pitchFamily="18" charset="0"/>
                <a:cs typeface="Times New Roman" pitchFamily="18" charset="0"/>
              </a:rPr>
              <a:t>в обсуждениях</a:t>
            </a: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Участвовать в сезонных наблюдениях.</a:t>
            </a:r>
            <a:r>
              <a:rPr kumimoji="0" lang="ru-RU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ru-RU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143668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Педагоги:</a:t>
            </a:r>
            <a:endParaRPr lang="ru-RU" sz="2800" dirty="0"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Повысить профессиональную компетентность в вопросах проектирования 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Овладеть методами и приёмами создания модели:</a:t>
            </a:r>
            <a:r>
              <a:rPr lang="ru-RU" sz="28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познавательно-творческого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планирования на основе интегративного подхода по теме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Обеспечить условия для усовершенствования методической базы  по данной теме.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Родители: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Проявлять  интерес к совместной деятельности с ребенком.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Стать активными участниками реализации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Повышать мотивацию к сотрудничеству</a:t>
            </a:r>
            <a:r>
              <a:rPr lang="ru-RU" sz="2800" dirty="0" smtClean="0">
                <a:cs typeface="Arial" pitchFamily="34" charset="0"/>
              </a:rPr>
              <a:t>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honey_hi_elem (2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575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Изображение 004"/>
          <p:cNvPicPr>
            <a:picLocks noChangeAspect="1" noChangeArrowheads="1"/>
          </p:cNvPicPr>
          <p:nvPr/>
        </p:nvPicPr>
        <p:blipFill>
          <a:blip r:embed="rId3" cstate="email">
            <a:lum bright="-24000" contrast="3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1447800"/>
            <a:ext cx="3757618" cy="405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2500306"/>
            <a:ext cx="2546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Приложение к проекту.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76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819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962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029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0.02483 0.6223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2621 0.40078 -0.01718 0.43478 L 0.06598 0.61864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0.0191 0.3876 0.02813 0.41975 L 0.13247 0.62049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3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3185414"/>
          <a:ext cx="6096000" cy="48717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25400" marR="254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25400" marR="254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2531" name="Рисунок 1" descr="http://3.bp.blogspot.com/-sPd-fMQChcI/UwzGZh2x8pI/AAAAAAAAAeY/RoOsySd7KFg/s1600/ves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1000108"/>
            <a:ext cx="4643470" cy="4500594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285728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43362" cy="1727190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>
                <a:solidFill>
                  <a:srgbClr val="9900FF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Приглашение в проект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0" dirty="0" smtClean="0"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sp>
        <p:nvSpPr>
          <p:cNvPr id="10" name="Текст 9"/>
          <p:cNvSpPr>
            <a:spLocks noGrp="1"/>
          </p:cNvSpPr>
          <p:nvPr>
            <p:ph idx="1"/>
          </p:nvPr>
        </p:nvSpPr>
        <p:spPr>
          <a:xfrm>
            <a:off x="3575050" y="2500306"/>
            <a:ext cx="5111750" cy="362585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500034" y="1643050"/>
            <a:ext cx="3900486" cy="485778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Уважаемые родители!</a:t>
            </a:r>
            <a:endParaRPr lang="ru-RU" sz="2400" dirty="0" smtClean="0"/>
          </a:p>
          <a:p>
            <a:r>
              <a:rPr lang="ru-RU" sz="2400" b="1" dirty="0" smtClean="0"/>
              <a:t> </a:t>
            </a:r>
            <a:endParaRPr lang="ru-RU" sz="2400" dirty="0" smtClean="0"/>
          </a:p>
          <a:p>
            <a:r>
              <a:rPr lang="ru-RU" sz="2400" dirty="0" smtClean="0"/>
              <a:t>Приглашаем Вас к активному участию в проекте </a:t>
            </a:r>
            <a:r>
              <a:rPr lang="ru-RU" sz="2400" b="1" i="1" dirty="0" smtClean="0"/>
              <a:t>«К нам Весна шагает!»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Проект </a:t>
            </a:r>
            <a:r>
              <a:rPr lang="ru-RU" sz="2400" b="1" i="1" dirty="0" smtClean="0"/>
              <a:t>формирует</a:t>
            </a:r>
            <a:r>
              <a:rPr lang="ru-RU" sz="2400" i="1" dirty="0" smtClean="0"/>
              <a:t> </a:t>
            </a:r>
            <a:r>
              <a:rPr lang="ru-RU" sz="2400" dirty="0" smtClean="0"/>
              <a:t>у детей младшего дошкольного возраста экологические знания о живой и неживой природе весной.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SC0304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428736"/>
            <a:ext cx="4041775" cy="5214974"/>
          </a:xfrm>
        </p:spPr>
      </p:pic>
      <p:pic>
        <p:nvPicPr>
          <p:cNvPr id="7" name="Содержимое 6" descr="DSC030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28736"/>
            <a:ext cx="4040188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900igr.net/datas/priroda/1-Vesna-5.files/0007-007-K-nam-vesna-shagaet-bystrymi-shagami.jpg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1643050"/>
            <a:ext cx="664373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Визитка проекта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SC030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4214842" cy="5857916"/>
          </a:xfrm>
        </p:spPr>
      </p:pic>
      <p:pic>
        <p:nvPicPr>
          <p:cNvPr id="6" name="Содержимое 5" descr="DSC03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500042"/>
            <a:ext cx="4038600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ПОДБОР ДЕТСКОЙ ЛИТЕРАТУРЫ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Содержимое 15" descr="DSC0303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1357298"/>
            <a:ext cx="4041775" cy="5143535"/>
          </a:xfrm>
        </p:spPr>
      </p:pic>
      <p:pic>
        <p:nvPicPr>
          <p:cNvPr id="15" name="Содержимое 14" descr="DSC030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57298"/>
            <a:ext cx="4040188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ЗНАКОМИЛИСЬ С ПЕРЕЛЁТНЫМИ ПТИЦАМИ</a:t>
            </a:r>
            <a:endParaRPr lang="ru-RU" dirty="0"/>
          </a:p>
        </p:txBody>
      </p:sp>
      <p:pic>
        <p:nvPicPr>
          <p:cNvPr id="4" name="Содержимое 3" descr="DSC03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8429684" cy="521497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7" name="Содержимое 6" descr="DSC0308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4040188" cy="4929222"/>
          </a:xfrm>
        </p:spPr>
      </p:pic>
      <p:pic>
        <p:nvPicPr>
          <p:cNvPr id="10" name="Содержимое 9" descr="DSC030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571612"/>
            <a:ext cx="4041775" cy="48803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РАСКРАШИВАНИЕ ВЕСЕННИХ КАРТИНОК</a:t>
            </a:r>
            <a:endParaRPr lang="ru-RU" dirty="0"/>
          </a:p>
        </p:txBody>
      </p:sp>
      <p:pic>
        <p:nvPicPr>
          <p:cNvPr id="14" name="Содержимое 13" descr="DSC028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2844" y="1785926"/>
            <a:ext cx="4572032" cy="4286280"/>
          </a:xfrm>
        </p:spPr>
      </p:pic>
      <p:pic>
        <p:nvPicPr>
          <p:cNvPr id="15" name="Содержимое 14" descr="DSC028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72000" y="1928802"/>
            <a:ext cx="4500594" cy="3929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«ВЕРБА ЗАЦВЕЛА»</a:t>
            </a:r>
            <a:endParaRPr lang="ru-RU" dirty="0"/>
          </a:p>
        </p:txBody>
      </p:sp>
      <p:pic>
        <p:nvPicPr>
          <p:cNvPr id="5" name="Содержимое 4" descr="DSC02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1504" y="1750206"/>
            <a:ext cx="5214974" cy="4143405"/>
          </a:xfrm>
        </p:spPr>
      </p:pic>
      <p:pic>
        <p:nvPicPr>
          <p:cNvPr id="6" name="Содержимое 5" descr="DSC027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14422"/>
            <a:ext cx="4357718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ВЕРБА,ВЕРБА,ВЕРБА,</a:t>
            </a:r>
            <a:br>
              <a:rPr lang="ru-RU" sz="3200" dirty="0" smtClean="0"/>
            </a:br>
            <a:r>
              <a:rPr lang="ru-RU" sz="3200" dirty="0" smtClean="0"/>
              <a:t>ВЕРБА ЗАЦВЕЛА!</a:t>
            </a:r>
            <a:br>
              <a:rPr lang="ru-RU" sz="3200" dirty="0" smtClean="0"/>
            </a:br>
            <a:r>
              <a:rPr lang="ru-RU" sz="3200" dirty="0" smtClean="0"/>
              <a:t>ЭТО ЗНАЧИТ ВЕРНО,</a:t>
            </a:r>
            <a:br>
              <a:rPr lang="ru-RU" sz="3200" dirty="0" smtClean="0"/>
            </a:br>
            <a:r>
              <a:rPr lang="ru-RU" sz="3200" dirty="0" smtClean="0"/>
              <a:t>ЧТО ВЕСНА ПРИШЛА!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Содержимое 4" descr="DSC027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928802"/>
            <a:ext cx="4038600" cy="4071966"/>
          </a:xfrm>
        </p:spPr>
      </p:pic>
      <p:pic>
        <p:nvPicPr>
          <p:cNvPr id="6" name="Содержимое 5" descr="IMG_20160404_1406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928802"/>
            <a:ext cx="3929090" cy="4643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АППЛИКАЦИЯ «СКВОРЕЧНИК ДЛЯ СКВОРЦА»</a:t>
            </a:r>
            <a:endParaRPr lang="ru-RU" dirty="0"/>
          </a:p>
        </p:txBody>
      </p:sp>
      <p:pic>
        <p:nvPicPr>
          <p:cNvPr id="10" name="Содержимое 9" descr="DSC029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00174"/>
            <a:ext cx="4038600" cy="4857784"/>
          </a:xfrm>
        </p:spPr>
      </p:pic>
      <p:pic>
        <p:nvPicPr>
          <p:cNvPr id="9" name="Содержимое 8" descr="DSC029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00174"/>
            <a:ext cx="4038600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29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281518" cy="4949052"/>
          </a:xfrm>
        </p:spPr>
      </p:pic>
      <p:pic>
        <p:nvPicPr>
          <p:cNvPr id="6" name="Содержимое 5" descr="DSC029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28604"/>
            <a:ext cx="4281518" cy="49490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РАСКРАШИВАЛИ СКВОРУШКУ</a:t>
            </a:r>
            <a:endParaRPr lang="ru-RU" dirty="0"/>
          </a:p>
        </p:txBody>
      </p:sp>
      <p:pic>
        <p:nvPicPr>
          <p:cNvPr id="5" name="Содержимое 4" descr="DSC03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4038600" cy="4529148"/>
          </a:xfrm>
        </p:spPr>
      </p:pic>
      <p:pic>
        <p:nvPicPr>
          <p:cNvPr id="6" name="Содержимое 5" descr="DSC030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285860"/>
            <a:ext cx="4038600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проекте: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cap="all" dirty="0" smtClean="0"/>
              <a:t>П</a:t>
            </a:r>
            <a:r>
              <a:rPr lang="ru-RU" sz="2400" cap="all" dirty="0" smtClean="0"/>
              <a:t>роект</a:t>
            </a:r>
            <a:r>
              <a:rPr lang="ru-RU" cap="all" dirty="0" smtClean="0"/>
              <a:t> </a:t>
            </a:r>
            <a:r>
              <a:rPr lang="ru-RU" sz="2400" cap="all" dirty="0" smtClean="0"/>
              <a:t>краткосрочный (месяц апрель) </a:t>
            </a:r>
            <a:endParaRPr lang="ru-RU" sz="2400" dirty="0" smtClean="0"/>
          </a:p>
          <a:p>
            <a:r>
              <a:rPr lang="ru-RU" dirty="0" smtClean="0"/>
              <a:t>Вид проекта: познавательный, творческий, групповой.</a:t>
            </a:r>
          </a:p>
          <a:p>
            <a:r>
              <a:rPr lang="ru-RU" dirty="0" smtClean="0"/>
              <a:t>Участники проекта: дети младшей группы, родители, воспитатели.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СКВОРУШКЕ СКВОРЕЧНИК ПОДАРИЛИ</a:t>
            </a:r>
            <a:endParaRPr lang="ru-RU" dirty="0"/>
          </a:p>
        </p:txBody>
      </p:sp>
      <p:pic>
        <p:nvPicPr>
          <p:cNvPr id="7" name="Содержимое 6" descr="DSC03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7358114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ПРИХОДИ СКОРЕЙ ВЕСНА,</a:t>
            </a:r>
            <a:br>
              <a:rPr lang="ru-RU" dirty="0" smtClean="0"/>
            </a:br>
            <a:r>
              <a:rPr lang="ru-RU" dirty="0" smtClean="0"/>
              <a:t>ДАЙ НАМ,СОЛНЫШКО, ТЕПЛА!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SC028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00174"/>
            <a:ext cx="4040188" cy="4165415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SC0286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500175"/>
            <a:ext cx="4041775" cy="41660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28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354544" cy="51435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0287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041775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ВЕСЕННИЙ ЛЕС</a:t>
            </a:r>
            <a:endParaRPr lang="ru-RU" dirty="0"/>
          </a:p>
        </p:txBody>
      </p:sp>
      <p:pic>
        <p:nvPicPr>
          <p:cNvPr id="7" name="Содержимое 6" descr="DSC027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4040188" cy="3785822"/>
          </a:xfrm>
        </p:spPr>
      </p:pic>
      <p:pic>
        <p:nvPicPr>
          <p:cNvPr id="8" name="Содержимое 7" descr="DSC0278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785927"/>
            <a:ext cx="4041775" cy="3880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ПЕРВОЦВЕТАМИ ПОЗНАКОМИЛИСЬ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30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4040188" cy="41434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030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4041775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ПОДСНЕЖНИКИ РИСОВАЛИ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13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14488"/>
            <a:ext cx="4040188" cy="350046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13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54259" y="1803603"/>
            <a:ext cx="4429156" cy="38223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ПРОВОДИЛИ НАБЛЮДЕНИЯ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29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4040188" cy="41434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029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571612"/>
            <a:ext cx="4041775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ЭКСПЕРИМЕНТЫ</a:t>
            </a:r>
            <a:endParaRPr lang="ru-RU" dirty="0"/>
          </a:p>
        </p:txBody>
      </p:sp>
      <p:pic>
        <p:nvPicPr>
          <p:cNvPr id="4" name="Содержимое 3" descr="DSC03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643866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ВЕСНА К ДЕТЯМ В ГОСТИ ПРИХОДИЛА</a:t>
            </a:r>
            <a:endParaRPr lang="ru-RU" dirty="0"/>
          </a:p>
        </p:txBody>
      </p:sp>
      <p:pic>
        <p:nvPicPr>
          <p:cNvPr id="12" name="Содержимое 11" descr="DSC026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28736"/>
            <a:ext cx="4038600" cy="3786214"/>
          </a:xfrm>
        </p:spPr>
      </p:pic>
      <p:pic>
        <p:nvPicPr>
          <p:cNvPr id="15" name="Содержимое 14" descr="DSC028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786058"/>
            <a:ext cx="4038600" cy="3386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РОДИТЕЛИ СОТРУДНИЧАЛИ С НАМИ</a:t>
            </a:r>
            <a:endParaRPr lang="ru-RU" dirty="0"/>
          </a:p>
        </p:txBody>
      </p:sp>
      <p:pic>
        <p:nvPicPr>
          <p:cNvPr id="5" name="Содержимое 4" descr="DSC028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57222" y="1928802"/>
            <a:ext cx="4572032" cy="3286148"/>
          </a:xfrm>
        </p:spPr>
      </p:pic>
      <p:pic>
        <p:nvPicPr>
          <p:cNvPr id="6" name="Содержимое 5" descr="DSC029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1500174"/>
            <a:ext cx="4929222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ПРОБЛЕМА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У детей не сформированы знания о весенних изменениях в живой и не живой природе. Дети не умеют сравнивать различные периоды весны, не воспитано заботливое отношение к пробуждающийся природе. У детей нет представления о первых цветах весны. Дети владеют небольшими знаниями о перелетных птицах, об их жизни в весенний период. Дети не умеют устанавливать простейшие связи между условиями наступающего внешнего времени года и поведением животных, птиц, состоянием растительности. Снижен уровень речевого развития, активный, пассивный словарь мал.  Полагаем, причиной является недостаточное количество материалов по данной теме, мало внимания удалено этой теме в программе детского сада. Особенно этой теме не удаляется внимания дома со стороны родителей.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ВОТ ТАКОЙ ВЕСЕННИЙ БУКЕТ ПОЛУЧИЛСЯ</a:t>
            </a:r>
            <a:endParaRPr lang="ru-RU" dirty="0"/>
          </a:p>
        </p:txBody>
      </p:sp>
      <p:pic>
        <p:nvPicPr>
          <p:cNvPr id="5" name="Содержимое 4" descr="DSC029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281518" cy="4286280"/>
          </a:xfrm>
        </p:spPr>
      </p:pic>
      <p:pic>
        <p:nvPicPr>
          <p:cNvPr id="6" name="Содержимое 5" descr="DSC029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71612"/>
            <a:ext cx="4281518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ВЕСЕННИХ ЦВЕТОВ</a:t>
            </a:r>
            <a:endParaRPr lang="ru-RU" dirty="0"/>
          </a:p>
        </p:txBody>
      </p:sp>
      <p:pic>
        <p:nvPicPr>
          <p:cNvPr id="5" name="Содержимое 4" descr="DSC030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57298"/>
            <a:ext cx="8401080" cy="528641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ПОВЕСИЛИ СКВОРЕЧНИК ДЛЯ ПТИЦ</a:t>
            </a:r>
            <a:endParaRPr lang="ru-RU" dirty="0"/>
          </a:p>
        </p:txBody>
      </p:sp>
      <p:pic>
        <p:nvPicPr>
          <p:cNvPr id="5" name="Содержимое 4" descr="DSC02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4572032" cy="3948920"/>
          </a:xfrm>
        </p:spPr>
      </p:pic>
      <p:pic>
        <p:nvPicPr>
          <p:cNvPr id="6" name="Содержимое 5" descr="DSC029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67221" y="1966901"/>
            <a:ext cx="5000659" cy="3924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Зонтик, зонтик озорной! Поиграй дружок со мной. Я картиночку возьму, время года назову.</a:t>
            </a:r>
            <a:endParaRPr lang="ru-RU" dirty="0"/>
          </a:p>
        </p:txBody>
      </p:sp>
      <p:pic>
        <p:nvPicPr>
          <p:cNvPr id="6" name="Содержимое 5" descr="DSC031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4357718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3438" y="114298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Посмотрите на картине, вот природы уголок. Всем полезны витамины! Дети сажают здесь лучок!</a:t>
            </a:r>
            <a:endParaRPr lang="ru-RU" dirty="0"/>
          </a:p>
        </p:txBody>
      </p:sp>
      <p:pic>
        <p:nvPicPr>
          <p:cNvPr id="5" name="Содержимое 4" descr="DSC023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00108"/>
            <a:ext cx="4038600" cy="471490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СПОРТИВНЫЙ ПРАЗДНИК ПРОВЕЛИ</a:t>
            </a:r>
            <a:endParaRPr lang="ru-RU" dirty="0"/>
          </a:p>
        </p:txBody>
      </p:sp>
      <p:pic>
        <p:nvPicPr>
          <p:cNvPr id="5" name="Содержимое 4" descr="DSC030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85860"/>
            <a:ext cx="4038600" cy="4091796"/>
          </a:xfrm>
        </p:spPr>
      </p:pic>
      <p:pic>
        <p:nvPicPr>
          <p:cNvPr id="6" name="Содержимое 5" descr="DSC031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41521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ДЕТЯМ РАДОСТЬ ПРИНЕСЛИ</a:t>
            </a:r>
            <a:endParaRPr lang="ru-RU" dirty="0"/>
          </a:p>
        </p:txBody>
      </p:sp>
      <p:pic>
        <p:nvPicPr>
          <p:cNvPr id="8" name="Содержимое 7" descr="DSC03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4038600" cy="3028950"/>
          </a:xfrm>
        </p:spPr>
      </p:pic>
      <p:pic>
        <p:nvPicPr>
          <p:cNvPr id="7" name="Содержимое 6" descr="DSC031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43116"/>
            <a:ext cx="4038600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РАЗВЛЕЧЕНИЕ «ВЕСЕННЯЯ КАРУСЕЛЬ»</a:t>
            </a:r>
            <a:endParaRPr lang="ru-RU" dirty="0"/>
          </a:p>
        </p:txBody>
      </p:sp>
      <p:pic>
        <p:nvPicPr>
          <p:cNvPr id="5" name="Содержимое 4" descr="DSC031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281518" cy="4572032"/>
          </a:xfrm>
        </p:spPr>
      </p:pic>
      <p:pic>
        <p:nvPicPr>
          <p:cNvPr id="10" name="Содержимое 9" descr="DSC031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71612"/>
            <a:ext cx="4281518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1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286808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honey_hi_elem (2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575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solnishk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876"/>
            <a:ext cx="25146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08124" y="1535112"/>
            <a:ext cx="59213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76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819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962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029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0.02483 0.6223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2621 0.40078 -0.01718 0.43478 L 0.06598 0.61864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0.0191 0.3876 0.02813 0.41975 L 0.13247 0.62049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3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4539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 smtClean="0"/>
              <a:t>        Актуальность проекта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000" dirty="0" smtClean="0"/>
              <a:t>		Велика роль природы в духовной жизни общества.  Чем больше мы узнаём красоту своего края, тем больше  начинаем любить его. </a:t>
            </a:r>
          </a:p>
          <a:p>
            <a:pPr>
              <a:buNone/>
            </a:pPr>
            <a:r>
              <a:rPr lang="ru-RU" sz="6000" dirty="0" smtClean="0"/>
              <a:t>		Ознакомление детей с природой – это средство образования и накопление знаний об окружающем мире, основанных на чувственном опыте.</a:t>
            </a:r>
          </a:p>
          <a:p>
            <a:pPr>
              <a:buNone/>
            </a:pPr>
            <a:r>
              <a:rPr lang="ru-RU" sz="6000" dirty="0" smtClean="0"/>
              <a:t>	 	Данный проект направлен на развитие кругозора детей, формирование у них познавательной активности, нравственных ценностей.</a:t>
            </a:r>
          </a:p>
          <a:p>
            <a:r>
              <a:rPr lang="ru-RU" sz="6000" dirty="0" smtClean="0"/>
              <a:t> 		Мы считаем, что направление проекта позволит детям усвоить материал через совместную деятельность, тем самым, делая познавательный процесс интересным и мотивационным. Работа над проектом носит комплексный характер.</a:t>
            </a:r>
            <a:endParaRPr lang="ru-RU" dirty="0" smtClean="0"/>
          </a:p>
          <a:p>
            <a:r>
              <a:rPr lang="ru-RU" dirty="0" smtClean="0"/>
              <a:t> </a:t>
            </a:r>
            <a:r>
              <a:rPr lang="ru-RU" sz="6200" dirty="0" smtClean="0"/>
              <a:t>    Ребенок должен вырасти хозяином, чувствовать ответственность за всю живую природу, которая окружает его. Сохранить, окружающий мир для своих потомков. И мы – взрослые, воспитатели, педагоги, должны дать необходимые знания, научить беречь, любить природу с малых лет. </a:t>
            </a:r>
          </a:p>
          <a:p>
            <a:pPr>
              <a:buNone/>
            </a:pPr>
            <a:endParaRPr lang="ru-RU" sz="6000" dirty="0" smtClean="0"/>
          </a:p>
          <a:p>
            <a:pPr>
              <a:buNone/>
            </a:pPr>
            <a:endParaRPr lang="ru-RU" sz="6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kumimoji="0" lang="ru-RU" sz="48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проекта: </a:t>
            </a:r>
            <a:endParaRPr lang="ru-RU" sz="4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357299"/>
            <a:ext cx="8115328" cy="3429023"/>
          </a:xfrm>
        </p:spPr>
        <p:txBody>
          <a:bodyPr>
            <a:no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/>
              <a:t> </a:t>
            </a:r>
            <a:r>
              <a:rPr lang="ru-RU" dirty="0" smtClean="0"/>
              <a:t>    Расширить и закрепить знания о весеннем изменении в живой и не живой природе:  воспитывать радостное, заботливое отношение детей к пробуждающейся природе; развивать желание больше узнать об особенностях природы своего края.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kumimoji="0" lang="ru-RU" b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23053">
            <a:off x="3722536" y="4599122"/>
            <a:ext cx="1573018" cy="221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ыыдд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23594">
            <a:off x="6520078" y="2812532"/>
            <a:ext cx="1467348" cy="199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проекта: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Образовательные:</a:t>
            </a:r>
            <a:endParaRPr lang="ru-RU" dirty="0" smtClean="0"/>
          </a:p>
          <a:p>
            <a:r>
              <a:rPr lang="ru-RU" dirty="0" smtClean="0"/>
              <a:t>Устанавливать простейшие связи между условиями наступающего весеннего времени года и поведением животных, птиц, состоянием растительности;</a:t>
            </a:r>
          </a:p>
          <a:p>
            <a:r>
              <a:rPr lang="ru-RU" b="1" dirty="0" smtClean="0"/>
              <a:t>Воспитательные:</a:t>
            </a:r>
            <a:endParaRPr lang="ru-RU" dirty="0" smtClean="0"/>
          </a:p>
          <a:p>
            <a:r>
              <a:rPr lang="ru-RU" dirty="0" smtClean="0"/>
              <a:t>       Воспитывать экологическую культуру, любовь к природе, умение видеть красоту природы;</a:t>
            </a:r>
          </a:p>
          <a:p>
            <a:r>
              <a:rPr lang="ru-RU" b="1" dirty="0" smtClean="0"/>
              <a:t>Развивающие:</a:t>
            </a:r>
            <a:endParaRPr lang="ru-RU" dirty="0" smtClean="0"/>
          </a:p>
          <a:p>
            <a:r>
              <a:rPr lang="ru-RU" dirty="0" smtClean="0"/>
              <a:t> Развивать стремление общаться со сверстниками в процессе игрой деятельности;</a:t>
            </a:r>
          </a:p>
          <a:p>
            <a:r>
              <a:rPr lang="ru-RU" dirty="0" smtClean="0"/>
              <a:t> Развивать умение общаться со взрослыми, отвечать на вопросы по прочитанному, вести диалог;</a:t>
            </a:r>
          </a:p>
          <a:p>
            <a:r>
              <a:rPr lang="ru-RU" dirty="0" smtClean="0"/>
              <a:t>Укреплять здоровье детей, приобщать к здравому образу жизни; Развивать познавательную активность, мышление, воображение, коммуникативные навыки;</a:t>
            </a:r>
          </a:p>
          <a:p>
            <a:r>
              <a:rPr lang="ru-RU" dirty="0" smtClean="0"/>
              <a:t>Развивать продуктивную деятельность детей, совершенствовать навыки и умения в рисовании, лепке, аппликации, развивать творческие способности;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Используемые в проекте виды детской деятельности: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игровая;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коммуникативная;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трудовая деятельность;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познавательно-исследовательская;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изобразительная;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музыкальная;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художественная литература;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двигательная;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2580</TotalTime>
  <Words>1530</Words>
  <Application>Microsoft Office PowerPoint</Application>
  <PresentationFormat>Экран (4:3)</PresentationFormat>
  <Paragraphs>247</Paragraphs>
  <Slides>59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 Проект на тему:  «К нам весна шагает!»</vt:lpstr>
      <vt:lpstr>Авторы проекта</vt:lpstr>
      <vt:lpstr>Визитка проекта</vt:lpstr>
      <vt:lpstr>О проекте: </vt:lpstr>
      <vt:lpstr>ПРОБЛЕМА</vt:lpstr>
      <vt:lpstr>        Актуальность проекта</vt:lpstr>
      <vt:lpstr>Цель проекта: </vt:lpstr>
      <vt:lpstr>Задачи проекта: </vt:lpstr>
      <vt:lpstr>Используемые в проекте виды детской деятельности:</vt:lpstr>
      <vt:lpstr>РЕФЛЕКСИЯ</vt:lpstr>
      <vt:lpstr>Этапы реализации проекта</vt:lpstr>
      <vt:lpstr>ПЛАНИРОВАНИЕ</vt:lpstr>
      <vt:lpstr>ЗАКЛЮЧИТЕЛЬНЫЙ ЭТАП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III этап - Заключительный этап:</vt:lpstr>
      <vt:lpstr>III этап - Заключительный этап:</vt:lpstr>
      <vt:lpstr>Взаимодействие с родителями:</vt:lpstr>
      <vt:lpstr>Ожидаемые результаты проекта: </vt:lpstr>
      <vt:lpstr>Слайд 26</vt:lpstr>
      <vt:lpstr>Слайд 27</vt:lpstr>
      <vt:lpstr>Приглашение в проект. </vt:lpstr>
      <vt:lpstr>Развивающая среда.</vt:lpstr>
      <vt:lpstr>Слайд 30</vt:lpstr>
      <vt:lpstr>ПОДБОР ДЕТСКОЙ ЛИТЕРАТУРЫ</vt:lpstr>
      <vt:lpstr>ЗНАКОМИЛИСЬ С ПЕРЕЛЁТНЫМИ ПТИЦАМИ</vt:lpstr>
      <vt:lpstr>ДИДАКТИЧЕСКИЕ ИГРЫ</vt:lpstr>
      <vt:lpstr>РАСКРАШИВАНИЕ ВЕСЕННИХ КАРТИНОК</vt:lpstr>
      <vt:lpstr>РИСОВАНИЕ «ВЕРБА ЗАЦВЕЛА»</vt:lpstr>
      <vt:lpstr>ВЕРБА,ВЕРБА,ВЕРБА, ВЕРБА ЗАЦВЕЛА! ЭТО ЗНАЧИТ ВЕРНО, ЧТО ВЕСНА ПРИШЛА! </vt:lpstr>
      <vt:lpstr>АППЛИКАЦИЯ «СКВОРЕЧНИК ДЛЯ СКВОРЦА»</vt:lpstr>
      <vt:lpstr>Слайд 38</vt:lpstr>
      <vt:lpstr>РАСКРАШИВАЛИ СКВОРУШКУ</vt:lpstr>
      <vt:lpstr>СКВОРУШКЕ СКВОРЕЧНИК ПОДАРИЛИ</vt:lpstr>
      <vt:lpstr>ПРИХОДИ СКОРЕЙ ВЕСНА, ДАЙ НАМ,СОЛНЫШКО, ТЕПЛА!</vt:lpstr>
      <vt:lpstr>Слайд 42</vt:lpstr>
      <vt:lpstr>А ВОТ ВЕСЕННИЙ ЛЕС</vt:lpstr>
      <vt:lpstr>С ПЕРВОЦВЕТАМИ ПОЗНАКОМИЛИСЬ</vt:lpstr>
      <vt:lpstr>ПОДСНЕЖНИКИ РИСОВАЛИ</vt:lpstr>
      <vt:lpstr>ПРОВОДИЛИ НАБЛЮДЕНИЯ </vt:lpstr>
      <vt:lpstr>ЭКСПЕРИМЕНТЫ</vt:lpstr>
      <vt:lpstr>ВЕСНА К ДЕТЯМ В ГОСТИ ПРИХОДИЛА</vt:lpstr>
      <vt:lpstr>РОДИТЕЛИ СОТРУДНИЧАЛИ С НАМИ</vt:lpstr>
      <vt:lpstr>ВОТ ТАКОЙ ВЕСЕННИЙ БУКЕТ ПОЛУЧИЛСЯ</vt:lpstr>
      <vt:lpstr>ВЫСТАВКА ВЕСЕННИХ ЦВЕТОВ</vt:lpstr>
      <vt:lpstr>ПОВЕСИЛИ СКВОРЕЧНИК ДЛЯ ПТИЦ</vt:lpstr>
      <vt:lpstr>Слайд 53</vt:lpstr>
      <vt:lpstr>Слайд 54</vt:lpstr>
      <vt:lpstr>СПОРТИВНЫЙ ПРАЗДНИК ПРОВЕЛИ</vt:lpstr>
      <vt:lpstr>ДЕТЯМ РАДОСТЬ ПРИНЕСЛИ</vt:lpstr>
      <vt:lpstr>РАЗВЛЕЧЕНИЕ «ВЕСЕННЯЯ КАРУСЕЛЬ»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Прол</dc:title>
  <dc:creator>Пользователь Windows</dc:creator>
  <cp:lastModifiedBy>Computer</cp:lastModifiedBy>
  <cp:revision>335</cp:revision>
  <dcterms:created xsi:type="dcterms:W3CDTF">2014-03-16T00:27:49Z</dcterms:created>
  <dcterms:modified xsi:type="dcterms:W3CDTF">2016-10-12T11:11:58Z</dcterms:modified>
</cp:coreProperties>
</file>