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58" r:id="rId6"/>
    <p:sldId id="264" r:id="rId7"/>
    <p:sldId id="259" r:id="rId8"/>
    <p:sldId id="260" r:id="rId9"/>
    <p:sldId id="261" r:id="rId10"/>
    <p:sldId id="267" r:id="rId11"/>
    <p:sldId id="265" r:id="rId12"/>
    <p:sldId id="266" r:id="rId13"/>
    <p:sldId id="268" r:id="rId14"/>
    <p:sldId id="269" r:id="rId15"/>
    <p:sldId id="270" r:id="rId16"/>
    <p:sldId id="279" r:id="rId17"/>
    <p:sldId id="271" r:id="rId18"/>
    <p:sldId id="273" r:id="rId19"/>
    <p:sldId id="275" r:id="rId20"/>
    <p:sldId id="276" r:id="rId21"/>
    <p:sldId id="278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99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7772400" cy="22320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Артикуляционная гимнастика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«В гостях у </a:t>
            </a:r>
            <a:r>
              <a:rPr lang="ru-RU" dirty="0" err="1" smtClean="0">
                <a:solidFill>
                  <a:srgbClr val="0070C0"/>
                </a:solidFill>
              </a:rPr>
              <a:t>Смешариков</a:t>
            </a:r>
            <a:r>
              <a:rPr lang="ru-RU" dirty="0" smtClean="0">
                <a:solidFill>
                  <a:srgbClr val="0070C0"/>
                </a:solidFill>
              </a:rPr>
              <a:t>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114800"/>
            <a:ext cx="8534400" cy="17526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Составитель: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учитель-логопед высшей категории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БОУ  г. Омска  «Средняя общеобразовательная школа №63»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Юлина Виктория Владимировна</a:t>
            </a:r>
          </a:p>
          <a:p>
            <a:pPr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038600" y="6172200"/>
            <a:ext cx="1357313" cy="404813"/>
          </a:xfrm>
          <a:prstGeom prst="rect">
            <a:avLst/>
          </a:prstGeom>
        </p:spPr>
        <p:txBody>
          <a:bodyPr lIns="0" rIns="18288">
            <a:norm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500" b="1" dirty="0">
                <a:latin typeface="Constantia" pitchFamily="18" charset="0"/>
              </a:rPr>
              <a:t> </a:t>
            </a:r>
            <a:r>
              <a:rPr lang="ru-RU" sz="2500" b="1" dirty="0" smtClean="0">
                <a:latin typeface="Constantia" pitchFamily="18" charset="0"/>
              </a:rPr>
              <a:t>2016 </a:t>
            </a:r>
            <a:r>
              <a:rPr lang="ru-RU" sz="2500" b="1" dirty="0">
                <a:latin typeface="Constantia" pitchFamily="18" charset="0"/>
              </a:rPr>
              <a:t>г.</a:t>
            </a:r>
            <a:endParaRPr lang="ru-RU" b="1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Рабочий тол\Клиенты\Индив-е с Соней Ш\2\0_87b70_dfdac264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95400"/>
            <a:ext cx="4038600" cy="44202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4572000" y="12954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Сварит вкусное варенье,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Всем поднимет настроение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хозяйству хлопотунья.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зовут ее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Совунья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38400" y="304800"/>
            <a:ext cx="4267200" cy="1295399"/>
          </a:xfrm>
          <a:prstGeom prst="rect">
            <a:avLst/>
          </a:prstGeom>
        </p:spPr>
        <p:txBody>
          <a:bodyPr vert="horz" lIns="0" rIns="0" bIns="0" anchor="b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«Вкусное варенье»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5943600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Рот открываем, облизываем язычком по кругу сначала верхнюю губу, </a:t>
            </a:r>
          </a:p>
          <a:p>
            <a:pPr algn="ctr"/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потом нижнюю губу. 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" descr="D:\Рабочий тол\Клиенты\Индив-е с Соней Ш\2\p46_mvkusnoevaren-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048000"/>
            <a:ext cx="2438400" cy="2360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D:\Рабочий тол\Клиенты\Индив-е с Соней Ш\3\ко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19200"/>
            <a:ext cx="4202262" cy="44397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Прямоугольник 9"/>
          <p:cNvSpPr/>
          <p:nvPr/>
        </p:nvSpPr>
        <p:spPr>
          <a:xfrm>
            <a:off x="0" y="12192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Мишка пьет из чашки чай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сосёт конфетку.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облейся, дорогой,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тебе салфетку.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14600" y="457200"/>
            <a:ext cx="4191000" cy="1295399"/>
          </a:xfrm>
          <a:prstGeom prst="rect">
            <a:avLst/>
          </a:prstGeom>
        </p:spPr>
        <p:txBody>
          <a:bodyPr vert="horz" lIns="0" rIns="0" bIns="0" anchor="b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«Чашечка»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5715000"/>
            <a:ext cx="868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Рот открываем широко. Передний и боковые края языка приподнимаем вверх. «Чашечка» не касается верхних зубов. </a:t>
            </a:r>
          </a:p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Удерживаем «чашечку» под счет до 5. Выполняем 5-6 раз.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 descr="D:\Рабочий тол\Клиенты\Индив-е с Соней Ш\2\чашка.jpg"/>
          <p:cNvPicPr>
            <a:picLocks noChangeAspect="1" noChangeArrowheads="1"/>
          </p:cNvPicPr>
          <p:nvPr/>
        </p:nvPicPr>
        <p:blipFill>
          <a:blip r:embed="rId3"/>
          <a:srcRect l="18182" t="21340" r="18182"/>
          <a:stretch>
            <a:fillRect/>
          </a:stretch>
        </p:blipFill>
        <p:spPr bwMode="auto">
          <a:xfrm>
            <a:off x="990600" y="2971800"/>
            <a:ext cx="24384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:\Рабочий тол\Клиенты\Индив-е с Соней Ш\3\часи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4114800" cy="44253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4724400" y="1219200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Время-времечко бежит,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Крош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 времечком следит.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Шепчут часики вот так: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ТИК-ТАК, ТИК-ТАК!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14600" y="381000"/>
            <a:ext cx="4191000" cy="1295399"/>
          </a:xfrm>
          <a:prstGeom prst="rect">
            <a:avLst/>
          </a:prstGeom>
        </p:spPr>
        <p:txBody>
          <a:bodyPr vert="horz" lIns="0" rIns="0" bIns="0" anchor="b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«Часики»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601980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Растянуть губы в улыбку. Рот приоткрыть. Кончиком узкого языка попеременно дотрагиваться до уголков рта. Выполнять 5-10 раз.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5" name="Picture 1" descr="D:\Рабочий тол\Клиенты\Индив-е с Соней Ш\2\CHasik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048000"/>
            <a:ext cx="2137477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Рабочий тол\Клиенты\Индив-е с Соней Ш\2\чистим зуб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143000"/>
            <a:ext cx="4368546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0" y="9906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Рот откройте, улыбнитесь, 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Свои зубки покажите, 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Чистим верхние и нижние, 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Ведь они у нас не лишние.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33600" y="381000"/>
            <a:ext cx="4191000" cy="1295399"/>
          </a:xfrm>
          <a:prstGeom prst="rect">
            <a:avLst/>
          </a:prstGeom>
        </p:spPr>
        <p:txBody>
          <a:bodyPr vert="horz" lIns="0" rIns="0" bIns="0" anchor="b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«Чистим зубки»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" y="6019800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Губы сомкнуты, скользим язычком по передней поверхности верхних и нижних зубов по кругу.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D:\Рабочий тол\Клиенты\Индив-е с Соней Ш\2\slide_7.jpg"/>
          <p:cNvPicPr>
            <a:picLocks noChangeAspect="1" noChangeArrowheads="1"/>
          </p:cNvPicPr>
          <p:nvPr/>
        </p:nvPicPr>
        <p:blipFill>
          <a:blip r:embed="rId3"/>
          <a:srcRect l="23000" t="67334" r="52000" b="2000"/>
          <a:stretch>
            <a:fillRect/>
          </a:stretch>
        </p:blipFill>
        <p:spPr bwMode="auto">
          <a:xfrm>
            <a:off x="1219200" y="2590800"/>
            <a:ext cx="1981200" cy="1752600"/>
          </a:xfrm>
          <a:prstGeom prst="rect">
            <a:avLst/>
          </a:prstGeom>
          <a:noFill/>
        </p:spPr>
      </p:pic>
      <p:pic>
        <p:nvPicPr>
          <p:cNvPr id="3076" name="Picture 4" descr="D:\Рабочий тол\Клиенты\Индив-е с Соней Ш\2\slide_7.jpg"/>
          <p:cNvPicPr>
            <a:picLocks noChangeAspect="1" noChangeArrowheads="1"/>
          </p:cNvPicPr>
          <p:nvPr/>
        </p:nvPicPr>
        <p:blipFill>
          <a:blip r:embed="rId3"/>
          <a:srcRect l="11000" t="35333" r="63000" b="36667"/>
          <a:stretch>
            <a:fillRect/>
          </a:stretch>
        </p:blipFill>
        <p:spPr bwMode="auto">
          <a:xfrm>
            <a:off x="1219200" y="4419600"/>
            <a:ext cx="19812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57800" y="1143000"/>
            <a:ext cx="3886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Бараш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большой оригинал,</a:t>
            </a:r>
          </a:p>
          <a:p>
            <a:pPr algn="ctr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Бумагу с кисточками взял,</a:t>
            </a:r>
          </a:p>
          <a:p>
            <a:pPr algn="ctr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Цветными красками для нас</a:t>
            </a:r>
          </a:p>
          <a:p>
            <a:pPr algn="ctr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 бабочку нарисовал!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b="4180"/>
          <a:stretch>
            <a:fillRect/>
          </a:stretch>
        </p:blipFill>
        <p:spPr bwMode="auto">
          <a:xfrm>
            <a:off x="381000" y="1295400"/>
            <a:ext cx="4875213" cy="4495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514600" y="457200"/>
            <a:ext cx="4191000" cy="1295399"/>
          </a:xfrm>
          <a:prstGeom prst="rect">
            <a:avLst/>
          </a:prstGeom>
        </p:spPr>
        <p:txBody>
          <a:bodyPr vert="horz" lIns="0" rIns="0" bIns="0" anchor="b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«Маляр»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601980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Улыбнуться, открыть рот. Широким кончиком языка погладить нёбо от зубов к горлу. Нижняя челюсть не должна двигаться. Выполняем 5 раз.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&amp;Acy;&amp;rcy;&amp;tcy;&amp;icy;&amp;kcy;&amp;ucy;&amp;lcy;&amp;yacy;&amp;tscy;&amp;icy;&amp;ocy;&amp;ncy;&amp;ncy;&amp;ocy;&amp;iecy; &amp;ucy;&amp;pcy;&amp;rcy;&amp;acy;&amp;zhcy;&amp;ncy;&amp;iecy;&amp;ncy;&amp;icy;&amp;iecy; &quot;&amp;Kcy;&amp;acy;&amp;chcy;&amp;iecy;&amp;lcy;&amp;icy;&quot; - &amp;Kcy;&amp;acy;&amp;rcy;&amp;tcy;&amp;icy;&amp;ncy;&amp;kcy;&amp;acy; 18858/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048000"/>
            <a:ext cx="2411760" cy="2372295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3200400" cy="1828800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Крош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Ёжик на качели,</a:t>
            </a:r>
            <a:b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Побежали, быстро сели </a:t>
            </a:r>
            <a:b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Неба выше полетели.</a:t>
            </a:r>
            <a:b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небу летает грач.</a:t>
            </a:r>
            <a:b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КАЧ-КАЧ, КАЧ-КАЧ!</a:t>
            </a:r>
            <a:r>
              <a:rPr lang="ru-RU" sz="2400" dirty="0" smtClean="0"/>
              <a:t> </a:t>
            </a:r>
            <a:endParaRPr lang="ru-RU" sz="2400" dirty="0"/>
          </a:p>
        </p:txBody>
      </p:sp>
      <p:pic>
        <p:nvPicPr>
          <p:cNvPr id="5" name="Picture 2" descr="D:\Рабочий тол\Клиенты\Индив-е с Соней Ш\2\Кррш_и_Ёж_на_качеля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219200"/>
            <a:ext cx="4876800" cy="4648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438400" y="381000"/>
            <a:ext cx="4191000" cy="1295399"/>
          </a:xfrm>
          <a:prstGeom prst="rect">
            <a:avLst/>
          </a:prstGeom>
        </p:spPr>
        <p:txBody>
          <a:bodyPr vert="horz" lIns="0" rIns="0" bIns="0" anchor="b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«Качели»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601980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Рот открываем, напряженным язычком тянемся то вверх к носу, то вниз к подбородку. Выполняем под счет: «раз-два, раз-два».  Выполняем 5-10 раз. 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5833" t="23241" r="51667" b="37870"/>
          <a:stretch>
            <a:fillRect/>
          </a:stretch>
        </p:blipFill>
        <p:spPr bwMode="auto">
          <a:xfrm>
            <a:off x="838200" y="2895600"/>
            <a:ext cx="1981200" cy="135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62500" t="25556" r="16667" b="47929"/>
          <a:stretch>
            <a:fillRect/>
          </a:stretch>
        </p:blipFill>
        <p:spPr bwMode="auto">
          <a:xfrm>
            <a:off x="990600" y="4343400"/>
            <a:ext cx="1676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бочий тол\Клиенты\Индив-е с Соней Ш\2\Игогош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219200"/>
            <a:ext cx="4267200" cy="4483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228600" y="1143000"/>
            <a:ext cx="419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Игогоша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скачу,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''Цок-цок,'' – копытами стучу,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громко ''иго-го'' кричу,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Садись на спину – прокачу!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438400" y="381000"/>
            <a:ext cx="4191000" cy="1295399"/>
          </a:xfrm>
          <a:prstGeom prst="rect">
            <a:avLst/>
          </a:prstGeom>
        </p:spPr>
        <p:txBody>
          <a:bodyPr vert="horz" lIns="0" rIns="0" bIns="0" anchor="b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«Лошадка»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7150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Улыбнуться, открыть рот и пощёлкать кончиком языка («лошадка цокает копытами»). Упражнение сначала выполняется в медленном темпе, а затем темп убыстряется («лошадка поскакала быстрее»). Нижняя челюсть не двигается, работает только язык.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I &amp;Tcy;&amp;Rcy;&amp;Acy;-&amp;Tcy;&amp;Rcy;&amp;Ocy;-&amp;Tcy;&amp;Rcy;&amp;Ucy;. 2. &amp;Acy;&amp;Dcy;&amp;Rcy;-&amp;Ocy;&amp;Dcy;&amp;Rcy;-&amp;Ucy;&amp;Dcy;&amp;Rcy; - &amp;IEcy;. &amp;Mcy;. &amp;Kcy;&amp;ocy;&amp;scy;&amp;icy;&amp;ncy;&amp;ocy;&amp;vcy;&amp;acy; &amp;ucy;&amp;dcy;&amp;kcy;376. 1-056264+373 &amp;bcy;&amp;bcy;&amp;kcy; 74. 10+74. 3 &amp;Kcy;71 &amp;Ucy;&amp;chcy;&amp;iecy;&amp;bcy;&amp;ncy;&amp;ocy;&amp;iecy; &amp;icy;&amp;zcy;&amp;dcy;&amp;acy;&amp;ncy;&amp;icy;&amp;iecy; &amp;Dcy;&amp;lcy;&amp;yacy; &amp;chcy;&amp;tcy;&amp;iecy;&amp;ncy;&amp;icy;&amp;yacy;."/>
          <p:cNvPicPr>
            <a:picLocks noChangeAspect="1" noChangeArrowheads="1"/>
          </p:cNvPicPr>
          <p:nvPr/>
        </p:nvPicPr>
        <p:blipFill>
          <a:blip r:embed="rId3" cstate="print"/>
          <a:srcRect l="8280" t="7796" r="8842" b="11178"/>
          <a:stretch>
            <a:fillRect/>
          </a:stretch>
        </p:blipFill>
        <p:spPr bwMode="auto">
          <a:xfrm>
            <a:off x="1066800" y="2971800"/>
            <a:ext cx="2462431" cy="2133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43400" y="1219200"/>
            <a:ext cx="4800600" cy="11125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Догадаться кто бы мог,</a:t>
            </a:r>
          </a:p>
          <a:p>
            <a:pPr algn="ctr">
              <a:buNone/>
            </a:pP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Крош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нашёл большой грибок!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по РАБОТЕ\ВИКА РАБОТА\Ш К О Л А !!!!\АРТИКУЛЯЦИОННАЯ ГИМНАСТИКА -КОМПЛЕКСЫ\Артгимнастика со смешариками\art.gimnastika2\грибочек.jpg"/>
          <p:cNvPicPr>
            <a:picLocks noChangeAspect="1" noChangeArrowheads="1"/>
          </p:cNvPicPr>
          <p:nvPr/>
        </p:nvPicPr>
        <p:blipFill>
          <a:blip r:embed="rId2"/>
          <a:srcRect t="30773"/>
          <a:stretch>
            <a:fillRect/>
          </a:stretch>
        </p:blipFill>
        <p:spPr bwMode="auto">
          <a:xfrm>
            <a:off x="381000" y="1219200"/>
            <a:ext cx="4074536" cy="4343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514600" y="457200"/>
            <a:ext cx="4191000" cy="1295399"/>
          </a:xfrm>
          <a:prstGeom prst="rect">
            <a:avLst/>
          </a:prstGeom>
        </p:spPr>
        <p:txBody>
          <a:bodyPr vert="horz" lIns="0" rIns="0" bIns="0" anchor="b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«Грибок»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657671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Предложите ребенку сначала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поцокать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как лошадка. Потом «остановите лошадку», присосав язычок к нёбу. Затем, не отрывая языка от нёба, оттяните нижнюю челюсть вниз. Подъязычная связка должна натянуться — это ножка «гриба». Удерживаем «грибок» под счет до 5-10. Выполняем 5-6 раз.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0" descr="&amp;Rcy;&amp;acy;&amp;zcy;&amp;rcy;&amp;acy;&amp;bcy;&amp;ocy;&amp;tcy;&amp;acy;&amp;lcy;&amp;acy;: &amp;ucy;&amp;chcy;&amp;icy;&amp;tcy;&amp;iecy;&amp;lcy;&amp;softcy;-&amp;lcy;&amp;ocy;&amp;gcy;&amp;ocy;&amp;pcy;&amp;iecy;&amp;dcy; &amp;Scy;&amp;icy;&amp;tcy;&amp;dcy;&amp;icy;&amp;kcy;&amp;ocy;&amp;vcy;&amp;acy; &amp;Acy;. &amp;S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590800"/>
            <a:ext cx="2339752" cy="2160240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Рабочий тол\Клиенты\Индив-е с Соней Ш\2\гармошка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95400"/>
            <a:ext cx="4191000" cy="4495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4572000" y="12192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зелёненькой дорожке 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Копатыч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играет на гармошке, 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Слушать тут сбежались тучки- 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Облака держа за ручки....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438400" y="457200"/>
            <a:ext cx="4191000" cy="1295399"/>
          </a:xfrm>
          <a:prstGeom prst="rect">
            <a:avLst/>
          </a:prstGeom>
        </p:spPr>
        <p:txBody>
          <a:bodyPr vert="horz" lIns="0" rIns="0" bIns="0" anchor="b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«Гармошка»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" y="6019800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Язычок присосать к нёбу и, не меняя положения язычка, смыкаем и размыкаем челюсти. Выполняем в медленном темпе под счет: «раз-два, раз-два». Выполняем 6-8 раз.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200400"/>
            <a:ext cx="2057400" cy="204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Индив-е с Соней Ш\4\Барабан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066800"/>
            <a:ext cx="3963709" cy="47457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0" y="10668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Барабан с утра бубнил,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Палками бока набил,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Д-Д-Д-Д да бум-бум-бум,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Крош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так бил всё наобум.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438400" y="381000"/>
            <a:ext cx="4191000" cy="1295399"/>
          </a:xfrm>
          <a:prstGeom prst="rect">
            <a:avLst/>
          </a:prstGeom>
        </p:spPr>
        <p:txBody>
          <a:bodyPr vert="horz" lIns="0" rIns="0" bIns="0" anchor="b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«Барабан»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Рот открываем широко. Кончиком языка стучим по бугоркам за верхними зубами (альвеолам). Получается как английский звук -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д-д-д-д-д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-. </a:t>
            </a:r>
          </a:p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Барабанщик стучит то быстро, то медленно. 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 descr="&amp;Rcy;&amp;ocy;&amp;lcy;&amp;icy;&amp;kcy;&amp;icy; &amp;icy;&amp;zcy; &amp;kcy;&amp;acy;&amp;tcy;&amp;iecy;&amp;gcy;&amp;ocy;&amp;rcy;&amp;icy;&amp;icy; &quot;&amp;Gcy;&amp;icy;&amp;mcy;&amp;ncy;&amp;acy;&amp;scy;&amp;tcy;&amp;icy;&amp;kcy;&amp;acy;&quot; - &amp;Scy;&amp;pcy;&amp;ocy;&amp;rcy;&amp;tcy;&amp;icy;&amp;vcy;&amp;ncy;&amp;ycy;&amp;jcy; &amp;pcy;&amp;ocy;&amp;rcy;&amp;tcy;&amp;acy;&amp;lcy;"/>
          <p:cNvPicPr>
            <a:picLocks noChangeAspect="1" noChangeArrowheads="1"/>
          </p:cNvPicPr>
          <p:nvPr/>
        </p:nvPicPr>
        <p:blipFill>
          <a:blip r:embed="rId3" cstate="print"/>
          <a:srcRect l="29376" t="14175" r="19178" b="24202"/>
          <a:stretch>
            <a:fillRect/>
          </a:stretch>
        </p:blipFill>
        <p:spPr bwMode="auto">
          <a:xfrm>
            <a:off x="1143000" y="2971800"/>
            <a:ext cx="2362200" cy="2122086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тол\Клиенты\Индив-е с Соней Ш\2\смешари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80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876800"/>
            <a:ext cx="9144000" cy="1981200"/>
          </a:xfr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леса-чудеса отправимся с вами,</a:t>
            </a:r>
          </a:p>
          <a:p>
            <a:pPr algn="ctr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Там встретимся с нашими лесными друзьями,</a:t>
            </a:r>
          </a:p>
          <a:p>
            <a:pPr algn="ctr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Лёгкими как шарики – добрыми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смешариками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ними сделаем зарядку, </a:t>
            </a:r>
          </a:p>
          <a:p>
            <a:pPr algn="ctr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Будет с речью всё в порядке!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0" y="1447800"/>
            <a:ext cx="381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сейчас в футбол сыграем,</a:t>
            </a: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 в ворота забиваем.</a:t>
            </a:r>
          </a:p>
          <a:p>
            <a:endParaRPr lang="ru-RU" dirty="0"/>
          </a:p>
        </p:txBody>
      </p:sp>
      <p:pic>
        <p:nvPicPr>
          <p:cNvPr id="6146" name="Picture 2" descr="D:\Рабочий тол\Клиенты\Индив-е с Соней Ш\2\Загони мяч в воро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4942949" cy="4191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438400" y="533400"/>
            <a:ext cx="4191000" cy="1295399"/>
          </a:xfrm>
          <a:prstGeom prst="rect">
            <a:avLst/>
          </a:prstGeom>
        </p:spPr>
        <p:txBody>
          <a:bodyPr vert="horz" lIns="0" rIns="0" bIns="0" anchor="b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«Футбол»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94360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Положить широкий язык на нижнюю губу и плавно, со звуком Ф, задуть мячик, лежащий на столе, между двумя кубиками. Щеки не должны надуваться.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096000" y="2743200"/>
            <a:ext cx="2530475" cy="2322513"/>
            <a:chOff x="6096000" y="2743200"/>
            <a:chExt cx="2530475" cy="2322513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96000" y="2743200"/>
              <a:ext cx="2530475" cy="232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48" name="Picture 4" descr="D:\Рабочий тол\Клиенты\Индив-е с Соней Ш\2\2000px-Soccer_ball.svg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00800" y="3581400"/>
              <a:ext cx="609600" cy="58471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43000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Смешарии</a:t>
            </a:r>
            <a:r>
              <a:rPr lang="ru-RU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мы побывали,</a:t>
            </a:r>
          </a:p>
          <a:p>
            <a:pPr algn="ctr"/>
            <a:r>
              <a:rPr lang="ru-RU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играми, фокусами наблюдали,</a:t>
            </a:r>
          </a:p>
          <a:p>
            <a:pPr algn="ctr"/>
            <a:r>
              <a:rPr lang="ru-RU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 и сами мы с усами,</a:t>
            </a:r>
          </a:p>
          <a:p>
            <a:pPr algn="ctr"/>
            <a:r>
              <a:rPr lang="ru-RU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Фокусы покажем маме.</a:t>
            </a:r>
            <a:endParaRPr lang="ru-RU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D:\по РАБОТЕ\ВИКА РАБОТА\Ш К О Л А !!!!\АРТИКУЛЯЦИОННАЯ ГИМНАСТИКА -КОМПЛЕКСЫ\Артгимнастика со смешариками\art.gimnastika2\фокус.jpg"/>
          <p:cNvPicPr>
            <a:picLocks noChangeAspect="1" noChangeArrowheads="1"/>
          </p:cNvPicPr>
          <p:nvPr/>
        </p:nvPicPr>
        <p:blipFill>
          <a:blip r:embed="rId2"/>
          <a:srcRect l="3615" t="31417" r="5591" b="5387"/>
          <a:stretch>
            <a:fillRect/>
          </a:stretch>
        </p:blipFill>
        <p:spPr bwMode="auto">
          <a:xfrm>
            <a:off x="4495800" y="1295400"/>
            <a:ext cx="4343400" cy="4267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514600" y="457200"/>
            <a:ext cx="4191000" cy="1295399"/>
          </a:xfrm>
          <a:prstGeom prst="rect">
            <a:avLst/>
          </a:prstGeom>
        </p:spPr>
        <p:txBody>
          <a:bodyPr vert="horz" lIns="0" rIns="0" bIns="0" anchor="b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«Фокус»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842337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Рот приоткрываем, губы держим в улыбке. На нос кладем кусочек ватки и будем пытаться его сдуть. Язычок в форме «чашечки» поднимаем к верхней губе таким образом, чтобы боковые края его были прижаты  верхней губе, а посередине языка был желобок. Дуем через желобок и сдуваем ватку с носа. Если не получается, можно слегка придержать язык.</a:t>
            </a:r>
            <a:endParaRPr lang="ru-RU" sz="1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895600"/>
            <a:ext cx="2085975" cy="2640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xn-----flcbgbhbt2af4bs0i4bzd.xn--p1ai/img/intext/Smeshariki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09800" y="533400"/>
            <a:ext cx="4648200" cy="2308324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70000"/>
                  <a:satMod val="130000"/>
                </a:schemeClr>
              </a:gs>
              <a:gs pos="43000">
                <a:schemeClr val="accent3">
                  <a:tint val="44000"/>
                  <a:satMod val="165000"/>
                </a:schemeClr>
              </a:gs>
              <a:gs pos="93000">
                <a:schemeClr val="accent3">
                  <a:tint val="15000"/>
                  <a:satMod val="165000"/>
                </a:schemeClr>
              </a:gs>
              <a:gs pos="100000">
                <a:schemeClr val="accent3">
                  <a:tint val="5000"/>
                  <a:satMod val="2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228600">
              <a:schemeClr val="accent6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Вот мы всех зверят узнали,</a:t>
            </a:r>
          </a:p>
          <a:p>
            <a:pPr algn="ctr">
              <a:tabLst>
                <a:tab pos="82550" algn="l"/>
              </a:tabLs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Круглых, словно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шарики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 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скажите нам в финале, 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Их зовут -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Смешарики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Скажем мы им на прощанье, </a:t>
            </a: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новых встреч и до свиданья!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19400" y="6324600"/>
            <a:ext cx="3888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Картинки с сайта: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www.smehariki.ru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295400"/>
            <a:ext cx="4495800" cy="1389888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Нюша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улыбается –</a:t>
            </a:r>
            <a:b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Сказка начинается!</a:t>
            </a:r>
            <a:b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Улыбнёмся  ей в ответ, </a:t>
            </a:r>
            <a:b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Лучше </a:t>
            </a:r>
            <a:r>
              <a:rPr lang="ru-RU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Нюши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друга нет!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Рабочий тол\Клиенты\Индив-е с Соней Ш\2\Нюша.jpg"/>
          <p:cNvPicPr>
            <a:picLocks noChangeAspect="1" noChangeArrowheads="1"/>
          </p:cNvPicPr>
          <p:nvPr/>
        </p:nvPicPr>
        <p:blipFill>
          <a:blip r:embed="rId2"/>
          <a:srcRect t="4545" b="4545"/>
          <a:stretch>
            <a:fillRect/>
          </a:stretch>
        </p:blipFill>
        <p:spPr bwMode="auto">
          <a:xfrm>
            <a:off x="4724400" y="1143000"/>
            <a:ext cx="4152900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438400" y="381000"/>
            <a:ext cx="4191000" cy="1295399"/>
          </a:xfrm>
          <a:prstGeom prst="rect">
            <a:avLst/>
          </a:prstGeom>
        </p:spPr>
        <p:txBody>
          <a:bodyPr vert="horz" lIns="0" rIns="0" bIns="0" anchor="b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«Улыбка»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800" y="594360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Упражнение «Улыбочка». Растягиваем губы в улыбочку, зубки не видны. Удерживаем улыбку в течение 5 секунд. Выполняем 5 раз.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&amp;Ucy;&amp;pcy;&amp;rcy;&amp;acy;&amp;zhcy;&amp;ncy;&amp;iecy;&amp;ncy;&amp;icy;&amp;yacy; &amp;pcy;&amp;ocy;&amp;vcy;&amp;ycy;&amp;shcy;&amp;acy;&amp;yucy;&amp;shchcy;&amp;icy;&amp;iecy; &amp;pcy;&amp;ocy;&amp;tcy;&amp;iecy;&amp;ncy;&amp;tscy;&amp;icy;&amp;acy;&amp;lcy; &amp;mcy;&amp;ocy;&amp;zcy;&amp;gcy;&amp;acy; &amp;rcy;&amp;iecy;&amp;bcy;&amp;iecy;&amp;ncy;&amp;kcy;&amp;acy;"/>
          <p:cNvPicPr>
            <a:picLocks noChangeAspect="1" noChangeArrowheads="1"/>
          </p:cNvPicPr>
          <p:nvPr/>
        </p:nvPicPr>
        <p:blipFill>
          <a:blip r:embed="rId3" cstate="print"/>
          <a:srcRect l="24570" t="36224" r="17786" b="10226"/>
          <a:stretch>
            <a:fillRect/>
          </a:stretch>
        </p:blipFill>
        <p:spPr bwMode="auto">
          <a:xfrm>
            <a:off x="1143000" y="3048000"/>
            <a:ext cx="2809056" cy="1980154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24400" y="1219200"/>
            <a:ext cx="4419600" cy="1143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Сложим губки в трубочку,</a:t>
            </a:r>
          </a:p>
          <a:p>
            <a:pPr algn="ctr">
              <a:buNone/>
            </a:pP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Крош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играй на дудочке!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Рабочий тол\Клиенты\Индив-е с Соней Ш\4\трубочк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43000"/>
            <a:ext cx="3962400" cy="48732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438400" y="381000"/>
            <a:ext cx="4191000" cy="1295399"/>
          </a:xfrm>
          <a:prstGeom prst="rect">
            <a:avLst/>
          </a:prstGeom>
        </p:spPr>
        <p:txBody>
          <a:bodyPr vert="horz" lIns="0" rIns="0" bIns="0" anchor="b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«Трубочка»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60198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Зубки сомкнуты, губы с напряжением вытягиваем вперед в трубочку. Удерживаем под счет до 10. Выполняем 5-6 раз.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&amp;Kcy;&amp;ocy;&amp;scy;&amp;icy;&amp;ncy;&amp;ocy;&amp;vcy;&amp;acy; &quot;&amp;Gcy;&amp;icy;&amp;mcy;&amp;ncy;&amp;acy;&amp;scy;&amp;tcy;&amp;icy;&amp;kcy;&amp;acy; &amp;dcy;&amp;lcy;&amp;yacy; &amp;rcy;&amp;acy;&amp;zcy;&amp;vcy;&amp;icy;&amp;tcy;&amp;icy;&amp;yacy; &amp;rcy;&amp;iecy;&amp;chcy;&amp;icy;&quot; - Babyblog.ru"/>
          <p:cNvPicPr>
            <a:picLocks noChangeAspect="1" noChangeArrowheads="1"/>
          </p:cNvPicPr>
          <p:nvPr/>
        </p:nvPicPr>
        <p:blipFill>
          <a:blip r:embed="rId3" cstate="print"/>
          <a:srcRect l="5562" t="3793" r="2656" b="5185"/>
          <a:stretch>
            <a:fillRect/>
          </a:stretch>
        </p:blipFill>
        <p:spPr bwMode="auto">
          <a:xfrm>
            <a:off x="5638800" y="2667000"/>
            <a:ext cx="2667000" cy="1828800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14400" y="1371600"/>
            <a:ext cx="51054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дом нас </a:t>
            </a:r>
            <a:r>
              <a:rPr lang="ru-RU" sz="27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Нюша</a:t>
            </a:r>
            <a:r>
              <a:rPr lang="ru-RU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приглашает,</a:t>
            </a:r>
            <a:br>
              <a:rPr lang="ru-RU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Дверь забора </a:t>
            </a:r>
            <a:br>
              <a:rPr lang="ru-RU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открывает!</a:t>
            </a:r>
            <a:endParaRPr lang="ru-RU" sz="2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Рабочий тол\Клиенты\Индив-е с Соней Ш\2\дом нюши с забором.jpg"/>
          <p:cNvPicPr>
            <a:picLocks noChangeAspect="1" noChangeArrowheads="1"/>
          </p:cNvPicPr>
          <p:nvPr/>
        </p:nvPicPr>
        <p:blipFill>
          <a:blip r:embed="rId2" cstate="print"/>
          <a:srcRect l="9789" t="12741" r="7931"/>
          <a:stretch>
            <a:fillRect/>
          </a:stretch>
        </p:blipFill>
        <p:spPr bwMode="auto">
          <a:xfrm>
            <a:off x="3352800" y="1371600"/>
            <a:ext cx="5414639" cy="4343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 descr="D:\Рабочий тол\Клиенты\Индив-е с Соней Ш\2\Нюша-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971800"/>
            <a:ext cx="1915156" cy="2199152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362200" y="533400"/>
            <a:ext cx="4191000" cy="1066800"/>
          </a:xfrm>
          <a:prstGeom prst="rect">
            <a:avLst/>
          </a:prstGeom>
        </p:spPr>
        <p:txBody>
          <a:bodyPr vert="horz" lIns="0" rIns="0" bIns="0" anchor="b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«Заборчик»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1000" y="6096000"/>
            <a:ext cx="853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Раскрыть губы и показать сомкнутые зубы под счёт до 10.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" descr="D:\Рабочий тол\Клиенты\Индив-е с Соней Ш\2\zaborchi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200400"/>
            <a:ext cx="1911927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ser\Desktop\Индив-е с Соней Ш\2\Нюша кушает бублик.jpg"/>
          <p:cNvPicPr/>
          <p:nvPr/>
        </p:nvPicPr>
        <p:blipFill>
          <a:blip r:embed="rId2" cstate="print"/>
          <a:srcRect l="9731" r="10257"/>
          <a:stretch>
            <a:fillRect/>
          </a:stretch>
        </p:blipFill>
        <p:spPr bwMode="auto">
          <a:xfrm>
            <a:off x="228600" y="1447800"/>
            <a:ext cx="5486400" cy="4038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C:\Users\User\Desktop\Индив-е с Соней Ш\1\баранки.png"/>
          <p:cNvPicPr/>
          <p:nvPr/>
        </p:nvPicPr>
        <p:blipFill>
          <a:blip r:embed="rId3" cstate="print"/>
          <a:srcRect l="9076" t="12474" r="10394" b="12471"/>
          <a:stretch>
            <a:fillRect/>
          </a:stretch>
        </p:blipFill>
        <p:spPr bwMode="auto">
          <a:xfrm>
            <a:off x="3048000" y="3886200"/>
            <a:ext cx="2584174" cy="1574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257800" y="13716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Нет краше и лучше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Смешарии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Нюши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Она – сладкоежка,</a:t>
            </a: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Любит бублики кушать!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438400" y="457200"/>
            <a:ext cx="4191000" cy="1295399"/>
          </a:xfrm>
          <a:prstGeom prst="rect">
            <a:avLst/>
          </a:prstGeom>
        </p:spPr>
        <p:txBody>
          <a:bodyPr vert="horz" lIns="0" rIns="0" bIns="0" anchor="b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«Бублик»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715000"/>
            <a:ext cx="876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Зубки сомкнём, губы округляем и слегка вытягиваем вперед. При выполнении должны быть видны и верхние и нижние зубки. Удерживаем «бублик» под счет до 5-10. Выполняем 5-6 раз.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3200400"/>
            <a:ext cx="2514600" cy="185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3657600" cy="1295400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Нюша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любит наряжаться </a:t>
            </a:r>
            <a:b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расчёской причесаться!</a:t>
            </a:r>
            <a:b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D:\Рабочий тол\Клиенты\Индив-е с Соней Ш\2\Нюша-1.png"/>
          <p:cNvPicPr>
            <a:picLocks noChangeAspect="1" noChangeArrowheads="1"/>
          </p:cNvPicPr>
          <p:nvPr/>
        </p:nvPicPr>
        <p:blipFill>
          <a:blip r:embed="rId2"/>
          <a:srcRect t="15942" b="13043"/>
          <a:stretch>
            <a:fillRect/>
          </a:stretch>
        </p:blipFill>
        <p:spPr bwMode="auto">
          <a:xfrm>
            <a:off x="4419600" y="1219200"/>
            <a:ext cx="4301428" cy="45376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1" name="Picture 5" descr="D:\Рабочий тол\Клиенты\Индив-е с Соней Ш\2\pe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986733">
            <a:off x="4057482" y="1890343"/>
            <a:ext cx="1488034" cy="1139032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438400" y="457200"/>
            <a:ext cx="4191000" cy="1295399"/>
          </a:xfrm>
          <a:prstGeom prst="rect">
            <a:avLst/>
          </a:prstGeom>
        </p:spPr>
        <p:txBody>
          <a:bodyPr vert="horz" lIns="0" rIns="0" bIns="0" anchor="b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«Расчёска»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59436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Улыбнуться, закусить язык зубами, «протаскивать» язык между зубами вперед – назад, как бы «причесывая» его. Выполняем 5-6 раз.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5" name="Picture 1" descr="D:\Рабочий тол\Клиенты\Индив-е с Соней Ш\2\Rasches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2667000"/>
            <a:ext cx="1909763" cy="2354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724400" y="1066800"/>
            <a:ext cx="4419600" cy="2743200"/>
          </a:xfrm>
          <a:prstGeom prst="rect">
            <a:avLst/>
          </a:prstGeom>
        </p:spPr>
        <p:txBody>
          <a:bodyPr vert="horz" lIns="0" rIns="0" bIns="0" anchor="b">
            <a:normAutofit fontScale="5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Хотел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4400" b="0" i="0" u="none" strike="noStrike" kern="120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Лосяш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нас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удивить,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Полезным,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вкусным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угостить!</a:t>
            </a:r>
          </a:p>
          <a:p>
            <a:pPr lvl="0" algn="ctr">
              <a:spcBef>
                <a:spcPct val="0"/>
              </a:spcBef>
            </a:pP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Ножик взял, 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нарезал лук,</a:t>
            </a:r>
          </a:p>
          <a:p>
            <a:pPr lvl="0" algn="ctr">
              <a:spcBef>
                <a:spcPct val="0"/>
              </a:spcBef>
            </a:pP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Петрушку, капусту и латук,</a:t>
            </a:r>
          </a:p>
          <a:p>
            <a:pPr lvl="0" algn="ctr">
              <a:spcBef>
                <a:spcPct val="0"/>
              </a:spcBef>
            </a:pP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Огурец, сыр, томат</a:t>
            </a:r>
            <a:b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Получился наш салат </a:t>
            </a:r>
          </a:p>
          <a:p>
            <a:pPr lvl="0" algn="ctr">
              <a:spcBef>
                <a:spcPct val="0"/>
              </a:spcBef>
            </a:pP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Витаминами богат!</a:t>
            </a:r>
          </a:p>
          <a:p>
            <a:pPr lvl="0" algn="ctr">
              <a:spcBef>
                <a:spcPct val="0"/>
              </a:spcBef>
            </a:pPr>
            <a:r>
              <a:rPr lang="ru-RU" sz="530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53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124" name="Picture 4" descr="https://i.ytimg.com/vi/61LyXL-pCvU/hqdefault.jpg"/>
          <p:cNvPicPr>
            <a:picLocks noChangeAspect="1" noChangeArrowheads="1"/>
          </p:cNvPicPr>
          <p:nvPr/>
        </p:nvPicPr>
        <p:blipFill>
          <a:blip r:embed="rId2"/>
          <a:srcRect l="8055" r="3333"/>
          <a:stretch>
            <a:fillRect/>
          </a:stretch>
        </p:blipFill>
        <p:spPr bwMode="auto">
          <a:xfrm>
            <a:off x="304800" y="1371600"/>
            <a:ext cx="4419600" cy="38931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667000" y="533400"/>
            <a:ext cx="4191000" cy="1295399"/>
          </a:xfrm>
          <a:prstGeom prst="rect">
            <a:avLst/>
          </a:prstGeom>
        </p:spPr>
        <p:txBody>
          <a:bodyPr vert="horz" lIns="0" rIns="0" bIns="0" anchor="b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«Месим тесто»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5638800"/>
            <a:ext cx="876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Положить язычок между губами. Затем похлопать его губами со звуком: </a:t>
            </a:r>
          </a:p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пя-пя-пя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Потом слегка покусать язычок зубами: «та-та-та». </a:t>
            </a:r>
          </a:p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Чередовать эти движения. 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1" name="Picture 1" descr="D:\Рабочий тол\Клиенты\Индив-е с Соней Ш\2\image054.jpg"/>
          <p:cNvPicPr>
            <a:picLocks noChangeAspect="1" noChangeArrowheads="1"/>
          </p:cNvPicPr>
          <p:nvPr/>
        </p:nvPicPr>
        <p:blipFill>
          <a:blip r:embed="rId3"/>
          <a:srcRect b="51064"/>
          <a:stretch>
            <a:fillRect/>
          </a:stretch>
        </p:blipFill>
        <p:spPr bwMode="auto">
          <a:xfrm>
            <a:off x="7010400" y="3657600"/>
            <a:ext cx="1917700" cy="1752600"/>
          </a:xfrm>
          <a:prstGeom prst="rect">
            <a:avLst/>
          </a:prstGeom>
          <a:noFill/>
        </p:spPr>
      </p:pic>
      <p:pic>
        <p:nvPicPr>
          <p:cNvPr id="7" name="Picture 1" descr="D:\Рабочий тол\Клиенты\Индив-е с Соней Ш\2\image054.jpg"/>
          <p:cNvPicPr>
            <a:picLocks noChangeAspect="1" noChangeArrowheads="1"/>
          </p:cNvPicPr>
          <p:nvPr/>
        </p:nvPicPr>
        <p:blipFill>
          <a:blip r:embed="rId3"/>
          <a:srcRect t="57447"/>
          <a:stretch>
            <a:fillRect/>
          </a:stretch>
        </p:blipFill>
        <p:spPr bwMode="auto">
          <a:xfrm>
            <a:off x="4953000" y="3733800"/>
            <a:ext cx="19177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D:\Рабочий тол\Клиенты\Индив-е с Соней Ш\2\kopatych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143000"/>
            <a:ext cx="4197246" cy="4495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434" name="Picture 2" descr="D:\Рабочий тол\Клиенты\Индив-е с Соней Ш\2\0_1077ae_1267ead6_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605376">
            <a:off x="6949369" y="2694814"/>
            <a:ext cx="2507399" cy="247187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1143000"/>
            <a:ext cx="487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 знаток огородных наук,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Всех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смешариков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верный друг.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Часто он берёт лопату,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зовут его 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Копатыч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514600" y="381000"/>
            <a:ext cx="4191000" cy="1295399"/>
          </a:xfrm>
          <a:prstGeom prst="rect">
            <a:avLst/>
          </a:prstGeom>
        </p:spPr>
        <p:txBody>
          <a:bodyPr vert="horz" lIns="0" rIns="0" bIns="0" anchor="b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«Лопатка»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4800" y="5715000"/>
            <a:ext cx="861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Открываем рот, широкий расслабленный язык кладем на нижнюю губу. Удерживаем «лопатку» под счет до 5. В норме язычок должен лежать спокойно, без подергиваний и не отклоняться в сторону. Выполняем 5-6 раз. 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2895600"/>
            <a:ext cx="2438400" cy="235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899</TotalTime>
  <Words>736</Words>
  <PresentationFormat>Экран (4:3)</PresentationFormat>
  <Paragraphs>96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Артикуляционная гимнастика «В гостях у Смешариков»</vt:lpstr>
      <vt:lpstr>Слайд 2</vt:lpstr>
      <vt:lpstr>Нюша улыбается – Сказка начинается! Улыбнёмся  ей в ответ,  Лучше Нюши друга нет!</vt:lpstr>
      <vt:lpstr>Слайд 4</vt:lpstr>
      <vt:lpstr>    В дом нас Нюша  приглашает,  Дверь забора  открывает!</vt:lpstr>
      <vt:lpstr>Слайд 6</vt:lpstr>
      <vt:lpstr>Нюша любит наряжаться  И расчёской причесаться!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Крош и Ёжик на качели, Побежали, быстро сели  Неба выше полетели. По небу летает грач. КАЧ-КАЧ, КАЧ-КАЧ! 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555</dc:creator>
  <cp:lastModifiedBy>555</cp:lastModifiedBy>
  <cp:revision>100</cp:revision>
  <dcterms:created xsi:type="dcterms:W3CDTF">2016-04-22T09:14:37Z</dcterms:created>
  <dcterms:modified xsi:type="dcterms:W3CDTF">2016-04-29T03:08:25Z</dcterms:modified>
</cp:coreProperties>
</file>