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0" r:id="rId5"/>
    <p:sldId id="271" r:id="rId6"/>
    <p:sldId id="272" r:id="rId7"/>
    <p:sldId id="273" r:id="rId8"/>
    <p:sldId id="274" r:id="rId9"/>
    <p:sldId id="268" r:id="rId10"/>
    <p:sldId id="275" r:id="rId11"/>
    <p:sldId id="276" r:id="rId12"/>
    <p:sldId id="277" r:id="rId13"/>
    <p:sldId id="27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39952" y="386104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Экспрессивная  речь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Консультация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для родителей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411760" y="548680"/>
            <a:ext cx="6552728" cy="3240360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Monotype Corsiva" panose="03010101010201010101" pitchFamily="66" charset="0"/>
                <a:cs typeface="David" pitchFamily="34" charset="-79"/>
              </a:rPr>
              <a:t>О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Monotype Corsiva" panose="03010101010201010101" pitchFamily="66" charset="0"/>
                <a:cs typeface="David" pitchFamily="34" charset="-79"/>
              </a:rPr>
              <a:t> фонематическом слухе и фонематическом восприятии у дошкольников</a:t>
            </a:r>
            <a:endParaRPr lang="ru-RU" sz="2800" b="1" dirty="0">
              <a:ln>
                <a:solidFill>
                  <a:srgbClr val="C00000"/>
                </a:solidFill>
              </a:ln>
              <a:blipFill>
                <a:blip r:embed="rId2"/>
                <a:tile tx="0" ty="0" sx="100000" sy="100000" flip="none" algn="tl"/>
              </a:blipFill>
              <a:latin typeface="Monotype Corsiva" panose="03010101010201010101" pitchFamily="66" charset="0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3057627" y="465534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Лексика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0770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Грамматика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72390" y="46484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Georgia" pitchFamily="18" charset="0"/>
              </a:rPr>
              <a:t>Звукопроизношение</a:t>
            </a:r>
            <a:endParaRPr lang="ru-RU" b="1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15719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Словарь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797152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Связная речь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274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  <a:latin typeface="Georgia" pitchFamily="18" charset="0"/>
              </a:rPr>
              <a:t>Фонематический слух</a:t>
            </a:r>
            <a:endParaRPr lang="ru-RU" sz="16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805264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Импрессивная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речь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02773" y="4547642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Мелкая  моторика</a:t>
            </a:r>
            <a:endParaRPr lang="ru-RU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        гимнастика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44" flipH="1">
            <a:off x="6891878" y="371306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686684" y="5589240"/>
            <a:ext cx="3349812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МДОБУ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ДС  № 5 </a:t>
            </a:r>
            <a:r>
              <a:rPr lang="ru-RU" sz="1600" b="1" dirty="0" err="1" smtClean="0">
                <a:solidFill>
                  <a:schemeClr val="tx1"/>
                </a:solidFill>
                <a:latin typeface="Georgia" pitchFamily="18" charset="0"/>
              </a:rPr>
              <a:t>Тынденок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Учитель-логопед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Анварова О.Ф.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365104"/>
            <a:ext cx="1656184" cy="141082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39952" y="55172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Просодика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0015" y="1115741"/>
            <a:ext cx="8828274" cy="5508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88640"/>
            <a:ext cx="8084411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Различение звуков</a:t>
            </a: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843808" y="4607262"/>
            <a:ext cx="5852162" cy="1846073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Упражнение </a:t>
            </a:r>
            <a: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  <a:t>«Грибники».</a:t>
            </a:r>
            <a:endParaRPr lang="ru-RU" b="1" dirty="0">
              <a:solidFill>
                <a:srgbClr val="C00000"/>
              </a:solidFill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Взрослый рассказывает детям, что грибники пошли в лес за грибами и заблудились, их нужно найти. И предлагает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повторить за ним сочетания гласных звуков сначала по два, далее по три: 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АУ, АО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, УА, АИ, ЫИ; АУИ, ИАО, ОИЫ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239" y="1148087"/>
            <a:ext cx="868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«Поймай звук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</a:t>
            </a:r>
            <a:r>
              <a:rPr lang="ru-RU" b="1" dirty="0">
                <a:solidFill>
                  <a:srgbClr val="002060"/>
                </a:solidFill>
              </a:rPr>
              <a:t>несколько раз произносит звук, который ребёнок должен запомнить и «поймать» (хлопнуть, стукнуть, топнуть и т.д.), далее медленно, чётко произносит звуковой ряд: А-Л-С-Д-Ж-И-А-Ф-Х-У-А и т.д. Согласные звуки нужно произносить отрывисто, без добавления звука «э» ( не «</a:t>
            </a:r>
            <a:r>
              <a:rPr lang="ru-RU" b="1" dirty="0" err="1">
                <a:solidFill>
                  <a:srgbClr val="002060"/>
                </a:solidFill>
              </a:rPr>
              <a:t>сэ</a:t>
            </a:r>
            <a:r>
              <a:rPr lang="ru-RU" b="1" dirty="0">
                <a:solidFill>
                  <a:srgbClr val="002060"/>
                </a:solidFill>
              </a:rPr>
              <a:t>», а «с»).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38" y="2852936"/>
            <a:ext cx="597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«Спортсмены»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предлагает ребёнку заняться спортом. Он произносит звуковой ряд, а ребёнок на каждый звук делает определённое движение. Например: звук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а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– руки в стороны,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у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– руки вперёд,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– присесть,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э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– подпрыгнуть,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о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– наклониться.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26" y="2254394"/>
            <a:ext cx="967182" cy="256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8" y="4607261"/>
            <a:ext cx="1663052" cy="207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2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0015" y="1115740"/>
            <a:ext cx="8828274" cy="5625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88640"/>
            <a:ext cx="8084411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Анализ звукового состава слова </a:t>
            </a: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3" y="1148086"/>
            <a:ext cx="4536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Упражнение «Найди слово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Найди </a:t>
            </a:r>
            <a:r>
              <a:rPr lang="ru-RU" b="1" dirty="0">
                <a:solidFill>
                  <a:srgbClr val="002060"/>
                </a:solidFill>
              </a:rPr>
              <a:t>слова, в которых звук Л находится в начале (в середине, в конце</a:t>
            </a:r>
            <a:r>
              <a:rPr lang="ru-RU" b="1" dirty="0" smtClean="0">
                <a:solidFill>
                  <a:srgbClr val="002060"/>
                </a:solidFill>
              </a:rPr>
              <a:t>) и положи картинку к </a:t>
            </a:r>
            <a:r>
              <a:rPr lang="ru-RU" b="1" dirty="0">
                <a:solidFill>
                  <a:srgbClr val="002060"/>
                </a:solidFill>
              </a:rPr>
              <a:t>соответствующей </a:t>
            </a:r>
            <a:r>
              <a:rPr lang="ru-RU" b="1" dirty="0" smtClean="0">
                <a:solidFill>
                  <a:srgbClr val="002060"/>
                </a:solidFill>
              </a:rPr>
              <a:t>схеме. Придумай </a:t>
            </a:r>
            <a:r>
              <a:rPr lang="ru-RU" b="1" dirty="0">
                <a:solidFill>
                  <a:srgbClr val="002060"/>
                </a:solidFill>
              </a:rPr>
              <a:t>свои примеры слов для каждой </a:t>
            </a:r>
            <a:r>
              <a:rPr lang="ru-RU" b="1" dirty="0" smtClean="0">
                <a:solidFill>
                  <a:srgbClr val="002060"/>
                </a:solidFill>
              </a:rPr>
              <a:t>схемы.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015" y="3356992"/>
            <a:ext cx="5133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«Подбери словечко»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</a:t>
            </a:r>
            <a:r>
              <a:rPr lang="ru-RU" b="1" dirty="0">
                <a:solidFill>
                  <a:srgbClr val="002060"/>
                </a:solidFill>
              </a:rPr>
              <a:t>просит подобрать слово с заданным звуком, ребенок называет одно или несколько слов. Например: «Назови мне слово со звуком Ш» - школа, карандаш, мишура. «Назови мне слово со звуком </a:t>
            </a:r>
            <a:r>
              <a:rPr lang="ru-RU" b="1" dirty="0" err="1">
                <a:solidFill>
                  <a:srgbClr val="002060"/>
                </a:solidFill>
              </a:rPr>
              <a:t>Бь</a:t>
            </a:r>
            <a:r>
              <a:rPr lang="ru-RU" b="1" dirty="0">
                <a:solidFill>
                  <a:srgbClr val="002060"/>
                </a:solidFill>
              </a:rPr>
              <a:t>» - бинт, ребенок, белка. В качестве усложнения можно попросить назвать слова с заданным звуком в определенной позиции (вначале, середине и конце слова). Например: «Назови мне слово </a:t>
            </a:r>
            <a:r>
              <a:rPr lang="ru-RU" b="1" dirty="0" err="1">
                <a:solidFill>
                  <a:srgbClr val="002060"/>
                </a:solidFill>
              </a:rPr>
              <a:t>зо</a:t>
            </a:r>
            <a:r>
              <a:rPr lang="ru-RU" b="1" dirty="0">
                <a:solidFill>
                  <a:srgbClr val="002060"/>
                </a:solidFill>
              </a:rPr>
              <a:t> звуком С в начале слова» - самолет, сом, след, сумка и т.д.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8" y="1475293"/>
            <a:ext cx="3238762" cy="348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58" y="5364393"/>
            <a:ext cx="1162631" cy="14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30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0015" y="1115740"/>
            <a:ext cx="8828274" cy="5625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88640"/>
            <a:ext cx="8084411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Анализ звукового состава слова </a:t>
            </a: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21238" y="1412776"/>
            <a:ext cx="5402890" cy="2503297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Упражнение </a:t>
            </a:r>
            <a: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  <a:t>«Цепочка слов»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Это модифицированный вариант игры «Города». В игру можно играть и вдвоем и всей семьей. Начинающий говорит любое слово, например «ананас», следующий игрок должен придумать слово, начинающееся на последний звук первого слова, т.е. на </a:t>
            </a:r>
            <a:r>
              <a:rPr lang="en-US" b="1" dirty="0" smtClean="0">
                <a:solidFill>
                  <a:srgbClr val="002060"/>
                </a:solidFill>
                <a:ea typeface="+mj-ea"/>
                <a:cs typeface="+mj-cs"/>
              </a:rPr>
              <a:t>[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с</a:t>
            </a:r>
            <a:r>
              <a:rPr lang="en-US" b="1" dirty="0" smtClean="0">
                <a:solidFill>
                  <a:srgbClr val="002060"/>
                </a:solidFill>
                <a:ea typeface="+mj-ea"/>
                <a:cs typeface="+mj-cs"/>
              </a:rPr>
              <a:t>]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 (ананас-самолёт-тапки-ириска). Выигрывает тот, кто сказал последнее слово.</a:t>
            </a:r>
            <a:endParaRPr lang="ru-RU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550" y="4228926"/>
            <a:ext cx="54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Упражнение </a:t>
            </a:r>
            <a:r>
              <a:rPr lang="ru-RU" b="1" dirty="0">
                <a:solidFill>
                  <a:srgbClr val="C00000"/>
                </a:solidFill>
              </a:rPr>
              <a:t>«Какой звук потерялся?»</a:t>
            </a:r>
            <a:endParaRPr lang="ru-RU" b="1" dirty="0">
              <a:solidFill>
                <a:srgbClr val="C00000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Взрослый, </a:t>
            </a:r>
            <a:r>
              <a:rPr lang="ru-RU" b="1" dirty="0">
                <a:solidFill>
                  <a:srgbClr val="002060"/>
                </a:solidFill>
              </a:rPr>
              <a:t>не спеша читает стихотворный текст. В некоторых словах он специально не проговаривает первый звук. Дети внимательно вслушиваются и отмечают, какие слова произнесены неправильно, выделяют их из текста, произносят правильно, указывая, какой звук был потерян.</a:t>
            </a:r>
          </a:p>
          <a:p>
            <a:pPr lvl="0" algn="just">
              <a:spcBef>
                <a:spcPct val="0"/>
              </a:spcBef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5" b="100000" l="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9"/>
          <a:stretch/>
        </p:blipFill>
        <p:spPr bwMode="auto">
          <a:xfrm rot="12583399">
            <a:off x="5833134" y="1582086"/>
            <a:ext cx="3216618" cy="216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" y="3779967"/>
            <a:ext cx="2165126" cy="268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05569" y="1187470"/>
            <a:ext cx="8828274" cy="5625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88640"/>
            <a:ext cx="8084411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Анализ звукового состава слова </a:t>
            </a: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86379" y="1260077"/>
            <a:ext cx="8499234" cy="2503297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  <a:t>Игра «Расшифруй слова»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Взрослый даёт одну карточку ребёнку, предлагает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определить первый звук в каждом слове и составить слово. В случае затруднений в назывании предметов, изображённых на картинках, логопед называет их.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Можно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устроить соревнование: кто быстрее составит слово. Детям очень нравится быть «расшифровщиками». На базе этой игры можно сделать другую – «Зашифруй слово», в которой детям можно назвать слово, а они из предметных картинок составят названное 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слово.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Предлагаю карточки для примера.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2142"/>
            <a:ext cx="3533436" cy="24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2" y="3981524"/>
            <a:ext cx="3531343" cy="24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1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-3689" y="0"/>
            <a:ext cx="9147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541" y="1196752"/>
            <a:ext cx="556277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734" y="105686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89" y="1856466"/>
            <a:ext cx="3059832" cy="329441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98784" y="163960"/>
            <a:ext cx="5005664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Используемая литература</a:t>
            </a:r>
            <a:endParaRPr lang="ru-RU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1461672"/>
            <a:ext cx="47525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 smtClean="0">
                <a:latin typeface="Segoe Print" panose="02000600000000000000" pitchFamily="2" charset="0"/>
              </a:rPr>
              <a:t>Вакуленко Л.С. Работа учителя-логопеда с семьями: традиционные и инновационные подходы.- СПб.: ООО «Издательство «Детство-пресс», 2012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Segoe Print" panose="02000600000000000000" pitchFamily="2" charset="0"/>
              </a:rPr>
              <a:t>Васильева Е.В. Развиваем речь ребёнка с помощью стихов.- М.: ТЦ Сфера, 2017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Segoe Print" panose="02000600000000000000" pitchFamily="2" charset="0"/>
              </a:rPr>
              <a:t>Дурова Н.В. </a:t>
            </a:r>
            <a:r>
              <a:rPr lang="ru-RU" sz="1400" dirty="0" err="1" smtClean="0">
                <a:latin typeface="Segoe Print" panose="02000600000000000000" pitchFamily="2" charset="0"/>
              </a:rPr>
              <a:t>Фонематика</a:t>
            </a:r>
            <a:r>
              <a:rPr lang="ru-RU" sz="1400" dirty="0" smtClean="0">
                <a:latin typeface="Segoe Print" panose="02000600000000000000" pitchFamily="2" charset="0"/>
              </a:rPr>
              <a:t>. Как научить детей слышать и правильно произносить звуки.- М.: Мозаика-Синтез, -2002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Segoe Print" panose="02000600000000000000" pitchFamily="2" charset="0"/>
              </a:rPr>
              <a:t>Дьякова Н.И. Диагностика и коррекция фонематического восприятия у старших дошкольников.- М.: ТЦ Сфера, 2010</a:t>
            </a:r>
          </a:p>
          <a:p>
            <a:pPr marL="342900" indent="-342900" algn="just">
              <a:buAutoNum type="arabicPeriod"/>
            </a:pPr>
            <a:r>
              <a:rPr lang="ru-RU" sz="1400" dirty="0" err="1" smtClean="0">
                <a:latin typeface="Segoe Print" panose="02000600000000000000" pitchFamily="2" charset="0"/>
              </a:rPr>
              <a:t>Косинова</a:t>
            </a:r>
            <a:r>
              <a:rPr lang="ru-RU" sz="1400" dirty="0" smtClean="0">
                <a:latin typeface="Segoe Print" panose="02000600000000000000" pitchFamily="2" charset="0"/>
              </a:rPr>
              <a:t> Е.М. Уроки логопеда. Игры для развития речи. –М.: ООО «</a:t>
            </a:r>
            <a:r>
              <a:rPr lang="ru-RU" sz="1400" dirty="0" err="1" smtClean="0">
                <a:latin typeface="Segoe Print" panose="02000600000000000000" pitchFamily="2" charset="0"/>
              </a:rPr>
              <a:t>Эксмо</a:t>
            </a:r>
            <a:r>
              <a:rPr lang="ru-RU" sz="1400" dirty="0" smtClean="0">
                <a:latin typeface="Segoe Print" panose="02000600000000000000" pitchFamily="2" charset="0"/>
              </a:rPr>
              <a:t>», 2008</a:t>
            </a:r>
          </a:p>
          <a:p>
            <a:pPr marL="342900" indent="-342900" algn="just">
              <a:buAutoNum type="arabicPeriod"/>
            </a:pPr>
            <a:r>
              <a:rPr lang="ru-RU" sz="1400" dirty="0" err="1" smtClean="0">
                <a:latin typeface="Segoe Print" panose="02000600000000000000" pitchFamily="2" charset="0"/>
              </a:rPr>
              <a:t>Лынская</a:t>
            </a:r>
            <a:r>
              <a:rPr lang="ru-RU" sz="1400" dirty="0" smtClean="0">
                <a:latin typeface="Segoe Print" panose="02000600000000000000" pitchFamily="2" charset="0"/>
              </a:rPr>
              <a:t> М.И. Формирование речевой деятельности у неговорящих детей с использованием инновационных технологий.- М.: Парадигма, 2012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Segoe Print" panose="02000600000000000000" pitchFamily="2" charset="0"/>
              </a:rPr>
              <a:t>Интернет-ресурсы.</a:t>
            </a:r>
            <a:endParaRPr lang="ru-RU" sz="14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02284" y="374474"/>
            <a:ext cx="8186139" cy="43926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Процесс овладения правильным звукопроизношением осуществляется на основе тесного взаимодействия сенсорных и моторных функций, обеспечивающих единство речевой системы. 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ходе развития речи слуховой анализатор испытывает влияние со стороны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: ребенок слышит и воспринимает звуки в соответствии с тем, как он их произносит. Звуки, которые ребенок правильно произносит, лучше различаются на слух, и наоборот.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Times New Roman" pitchFamily="18" charset="0"/>
                <a:cs typeface="Times New Roman" pitchFamily="18" charset="0"/>
              </a:rPr>
              <a:t>Таким образом, для правильного формирования звуковой стороны речи ребенок должен иметь не только подготовленный к этому артикуляционный аппарат, но и уметь хорошо слышать и различать правильно и неправильно произносимые звуки в своей и чужой речи.          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3458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http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5040" y="4437112"/>
            <a:ext cx="2094150" cy="23850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268760"/>
            <a:ext cx="8784976" cy="5472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Очень часто и педагоги и родители задаются вопросом, чем отличаются понятия фонематический слух и фонематическое восприятие?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Фонематический слух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-это</a:t>
            </a:r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тонкий, систематизированный слух, позволяющий различать и узнавать фонемы родного языка. Фонематический слух является частью физиологического слуха, направлен на соотнесение и сопоставление слышимых звуков с их эталонами. Он формируется с 6-месячного возраста до 1года 6 месяцев в норме. Примерно к началу третьего года жизни ребенок приобретает способность различать на слух все звуки речи, и, по мнению многих известных исследователей речевого слуха детей, фонематический слух ребенка оказывается достаточно сформированным.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Нарушения фонематического слуха проявляются в трудностях различения неречевых звуков,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различении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высоты, силы, тембра голоса; дифференциации слогов и фонем.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Понятие «фонематический слух» следует отличать от понятия «фонематическое восприятие».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16632"/>
            <a:ext cx="734481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</a:rPr>
              <a:t>Чем же отличаются понятия «фонематический слух» и «фонематическое восприятие»?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67227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4560" y="1196752"/>
            <a:ext cx="7560840" cy="4680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Фонематическое восприятие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— это способность различать фонемы и определять звуковой состав слова, т. е. производить умственные операции по звуковому анализу. Сколько слогов в слове сок? Сколько в нем звуков? Какой согласный звук стоит в конце слова? Какой гласный звук в середине слова? Именно фонематическое восприятие помогает ответить на эти вопросы. Фонематическое восприятие формируется в процессе специального обучения.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Правильное развитие фонематического слуха и фонематического восприятия лежит в основе безошибочного усвоения письма и чтения в процессе школьного обучения.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2088" y="116632"/>
            <a:ext cx="745232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</a:rPr>
              <a:t>Чем же отличаются понятия «фонематический слух» и «фонематическое восприятие»?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28700"/>
            <a:ext cx="792088" cy="7920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95475"/>
            <a:ext cx="2218928" cy="225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1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-2138" y="160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4560" y="1196752"/>
            <a:ext cx="8293864" cy="504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Узнавание неречевых звуков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Различение высоты, силы, тембра голоса на материале одинаковых звуков, сочетаний слов и фраз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Различение слов, близких по звуковому составу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Различение слогов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Различение звуков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Анализ звукового состава слова 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Далее предлагаются игры, которые помогут Вам развить фонематическое восприятие у ребёнка</a:t>
            </a:r>
            <a:endParaRPr lang="ru-RU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Работа по формированию фонематического восприятия  условно подразделяется на 6 этапов 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728700"/>
            <a:ext cx="792088" cy="79208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9"/>
          <a:stretch/>
        </p:blipFill>
        <p:spPr bwMode="auto">
          <a:xfrm>
            <a:off x="7884368" y="5410876"/>
            <a:ext cx="1148796" cy="14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0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1500" y="1233832"/>
            <a:ext cx="8928992" cy="5508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76064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Узнавание неречевых звуков</a:t>
            </a:r>
            <a:endParaRPr lang="ru-RU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03430" y="4711683"/>
            <a:ext cx="5437928" cy="1885669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«Звуки комнаты»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Взрослый демонстрирует ребенку различные звуки, издаваемые предметами окружающей обстановки,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ребёнок должен указать соответствующий предмет или картинку, затем сопряженно назвать их: часы, вода, утюг, чайник и т.д.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37778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Угадай, что звучало</a:t>
            </a:r>
            <a:r>
              <a:rPr lang="ru-RU" b="1" dirty="0" smtClean="0">
                <a:solidFill>
                  <a:srgbClr val="C00000"/>
                </a:solidFill>
              </a:rPr>
              <a:t>?»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Например, звучание музыкальных инструментов, сначала ребёнок запоминает звучание каждого из них, а затем на слух угадывает.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1" b="98574" l="1528" r="9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" t="3063" r="1701" b="4927"/>
          <a:stretch/>
        </p:blipFill>
        <p:spPr bwMode="auto">
          <a:xfrm>
            <a:off x="295730" y="2855111"/>
            <a:ext cx="2863700" cy="185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9912" y="299288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«Шумящие коробочки»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предлагает угадать по звуку и назвать, чем заполнены коробочки: монеты, камни, бобы, горох и т.д. Можно предложить ребёнку парные по звучанию коробочки и предложить: «Найди такую же».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9" y="1356328"/>
            <a:ext cx="2182075" cy="163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53" y="4658248"/>
            <a:ext cx="781910" cy="104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45">
            <a:off x="5984407" y="4841079"/>
            <a:ext cx="938288" cy="9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30" y="5701722"/>
            <a:ext cx="973477" cy="90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5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15741"/>
            <a:ext cx="8928992" cy="5508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88640"/>
            <a:ext cx="7416824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Различение высоты, силы, тембра голоса</a:t>
            </a:r>
            <a:endParaRPr lang="ru-RU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21238" y="4711683"/>
            <a:ext cx="6483010" cy="174165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«Три медведя»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«Угадай, кто рычит: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медведь, медведица или медвежонок? (Взрослый рычит голосом разной высоты. Самый низкий – папа, самый высокий – Мишутка, средний – мама.) Изобрази, как рычит медвежонок Мишутка, мама-медведица и папа-медведь.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430" y="1148087"/>
            <a:ext cx="6600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«Узнай по голосу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эту игру можно играть всей семьёй. Ребёнку предлагается отвернуться и догадаться, кто из родных его позвал. Вначале ребёнка зовут по имени, затем произносят короткие </a:t>
            </a:r>
            <a:r>
              <a:rPr lang="ru-RU" b="1" dirty="0" err="1">
                <a:solidFill>
                  <a:srgbClr val="002060"/>
                </a:solidFill>
              </a:rPr>
              <a:t>звукокомплексы</a:t>
            </a:r>
            <a:r>
              <a:rPr lang="ru-RU" b="1" dirty="0">
                <a:solidFill>
                  <a:srgbClr val="002060"/>
                </a:solidFill>
              </a:rPr>
              <a:t>, например, АУ. Один и тот же взрослый с целью усложнения игры может менять силу голоса: говорить то низким, то высоким, то средним голосом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759" y="2992884"/>
            <a:ext cx="6682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</a:t>
            </a:r>
            <a:r>
              <a:rPr lang="ru-RU" b="1" dirty="0" smtClean="0">
                <a:solidFill>
                  <a:srgbClr val="C00000"/>
                </a:solidFill>
              </a:rPr>
              <a:t>Эхо»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Группа </a:t>
            </a:r>
            <a:r>
              <a:rPr lang="ru-RU" b="1" dirty="0">
                <a:solidFill>
                  <a:srgbClr val="002060"/>
                </a:solidFill>
              </a:rPr>
              <a:t>детей или взрослых произносят какое-либо звукоподражание (собака лает: </a:t>
            </a:r>
            <a:r>
              <a:rPr lang="ru-RU" b="1" dirty="0" err="1">
                <a:solidFill>
                  <a:srgbClr val="002060"/>
                </a:solidFill>
              </a:rPr>
              <a:t>ав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ав</a:t>
            </a:r>
            <a:r>
              <a:rPr lang="ru-RU" b="1" dirty="0">
                <a:solidFill>
                  <a:srgbClr val="002060"/>
                </a:solidFill>
              </a:rPr>
              <a:t>!, корова мычит: </a:t>
            </a:r>
            <a:r>
              <a:rPr lang="ru-RU" b="1" dirty="0" err="1">
                <a:solidFill>
                  <a:srgbClr val="002060"/>
                </a:solidFill>
              </a:rPr>
              <a:t>мууу</a:t>
            </a:r>
            <a:r>
              <a:rPr lang="ru-RU" b="1" dirty="0">
                <a:solidFill>
                  <a:srgbClr val="002060"/>
                </a:solidFill>
              </a:rPr>
              <a:t>!, кот мяукает: мяу! и т.д.). Ребёнок на слух определяет, громко или тихо было произнесено звукоподражание и повторяет его с той же силой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294482"/>
            <a:ext cx="2289536" cy="151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626">
            <a:off x="373046" y="3433478"/>
            <a:ext cx="1800200" cy="111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8F2F1"/>
              </a:clrFrom>
              <a:clrTo>
                <a:srgbClr val="F8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7" t="40060" r="5834"/>
          <a:stretch/>
        </p:blipFill>
        <p:spPr bwMode="auto">
          <a:xfrm>
            <a:off x="6948264" y="4504827"/>
            <a:ext cx="1747707" cy="175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0015" y="1115741"/>
            <a:ext cx="8928992" cy="5508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88640"/>
            <a:ext cx="8084411" cy="792088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Различение слов, близких по звуковому составу</a:t>
            </a: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4806" y="836712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96115" y="5159078"/>
            <a:ext cx="7563130" cy="1441023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Игра «Доскажи словечко».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Взрослый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предлагает ребёнку «превратиться в поэта», подобрав подходящее рифмующееся слово в каждом </a:t>
            </a: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двустишии.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Серый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волк в густом лесу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Встретил рыжую… (ЛИСУ).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430" y="1148087"/>
            <a:ext cx="7968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</a:t>
            </a:r>
            <a:r>
              <a:rPr lang="ru-RU" b="1" dirty="0" err="1">
                <a:solidFill>
                  <a:srgbClr val="C00000"/>
                </a:solidFill>
              </a:rPr>
              <a:t>Светофорик</a:t>
            </a:r>
            <a:r>
              <a:rPr lang="ru-RU" b="1" dirty="0">
                <a:solidFill>
                  <a:srgbClr val="C00000"/>
                </a:solidFill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ребёнка – красный и зелёный </a:t>
            </a:r>
            <a:r>
              <a:rPr lang="ru-RU" b="1" dirty="0" smtClean="0">
                <a:solidFill>
                  <a:srgbClr val="002060"/>
                </a:solidFill>
              </a:rPr>
              <a:t>круги</a:t>
            </a:r>
            <a:r>
              <a:rPr lang="ru-RU" b="1" dirty="0">
                <a:solidFill>
                  <a:srgbClr val="002060"/>
                </a:solidFill>
              </a:rPr>
              <a:t>. Взрослый показывает ребёнку картинку, </a:t>
            </a:r>
            <a:r>
              <a:rPr lang="ru-RU" b="1" dirty="0" smtClean="0">
                <a:solidFill>
                  <a:srgbClr val="002060"/>
                </a:solidFill>
              </a:rPr>
              <a:t>например банан, </a:t>
            </a:r>
            <a:r>
              <a:rPr lang="ru-RU" b="1" dirty="0">
                <a:solidFill>
                  <a:srgbClr val="002060"/>
                </a:solidFill>
              </a:rPr>
              <a:t>и просит его поднимать зелёный кружок, если он услышит правильное название изображённого на картинке предмета, и красный кружок, если название предмета прозвучит неправильно: </a:t>
            </a:r>
            <a:r>
              <a:rPr lang="ru-RU" b="1" dirty="0" err="1">
                <a:solidFill>
                  <a:srgbClr val="002060"/>
                </a:solidFill>
              </a:rPr>
              <a:t>баман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паман</a:t>
            </a:r>
            <a:r>
              <a:rPr lang="ru-RU" b="1" dirty="0">
                <a:solidFill>
                  <a:srgbClr val="002060"/>
                </a:solidFill>
              </a:rPr>
              <a:t> – банан – </a:t>
            </a:r>
            <a:r>
              <a:rPr lang="ru-RU" b="1" dirty="0" err="1">
                <a:solidFill>
                  <a:srgbClr val="002060"/>
                </a:solidFill>
              </a:rPr>
              <a:t>банам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баван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даван</a:t>
            </a:r>
            <a:r>
              <a:rPr lang="ru-RU" b="1" dirty="0" smtClean="0">
                <a:solidFill>
                  <a:srgbClr val="002060"/>
                </a:solidFill>
              </a:rPr>
              <a:t> – банан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ванам</a:t>
            </a:r>
            <a:r>
              <a:rPr lang="ru-RU" b="1" dirty="0">
                <a:solidFill>
                  <a:srgbClr val="002060"/>
                </a:solidFill>
              </a:rPr>
              <a:t>. В</a:t>
            </a:r>
            <a:r>
              <a:rPr lang="ru-RU" b="1" dirty="0" smtClean="0">
                <a:solidFill>
                  <a:srgbClr val="002060"/>
                </a:solidFill>
              </a:rPr>
              <a:t>зрослый </a:t>
            </a:r>
            <a:r>
              <a:rPr lang="ru-RU" b="1" dirty="0">
                <a:solidFill>
                  <a:srgbClr val="002060"/>
                </a:solidFill>
              </a:rPr>
              <a:t>громко, медленно произносит слово – название картинки.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162" y="3152005"/>
            <a:ext cx="4627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Упражнение «Какое слово не подходит?»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</a:t>
            </a:r>
            <a:r>
              <a:rPr lang="ru-RU" b="1" dirty="0">
                <a:solidFill>
                  <a:srgbClr val="002060"/>
                </a:solidFill>
              </a:rPr>
              <a:t>предлагает ребёнку послушать ряд слов и назвать то, которое отличается от остальных: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Шар </a:t>
            </a:r>
            <a:r>
              <a:rPr lang="ru-RU" b="1" dirty="0">
                <a:solidFill>
                  <a:srgbClr val="002060"/>
                </a:solidFill>
              </a:rPr>
              <a:t>– жар – веник – пар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Каток – моток – поток – дым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Каша — гном – Маша – Даша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4381" r="5824"/>
          <a:stretch/>
        </p:blipFill>
        <p:spPr bwMode="auto">
          <a:xfrm>
            <a:off x="227272" y="3179412"/>
            <a:ext cx="1368152" cy="10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12354"/>
            <a:ext cx="3193428" cy="157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6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0428" y="1338479"/>
            <a:ext cx="8754060" cy="54448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5686" y="188640"/>
            <a:ext cx="540060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Различение слогов</a:t>
            </a: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018991"/>
            <a:ext cx="792088" cy="792088"/>
          </a:xfrm>
          <a:prstGeom prst="rect">
            <a:avLst/>
          </a:prstGeom>
          <a:noFill/>
        </p:spPr>
      </p:pic>
      <p:pic>
        <p:nvPicPr>
          <p:cNvPr id="12" name="Picture 4" descr="http://detsad25pushkin.ucoz.ru/kons/t.vikt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620" y="2908798"/>
            <a:ext cx="3003360" cy="379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1575729"/>
            <a:ext cx="655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«Сигнальщик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</a:t>
            </a:r>
            <a:r>
              <a:rPr lang="ru-RU" b="1" dirty="0">
                <a:solidFill>
                  <a:srgbClr val="002060"/>
                </a:solidFill>
              </a:rPr>
              <a:t>просит ребёнка подать заранее условленный сигнал (хлопок, удар рукой по столу и т.д.), когда услышит слог, отличающийся от других: па-па-ба-па, фа-</a:t>
            </a:r>
            <a:r>
              <a:rPr lang="ru-RU" b="1" dirty="0" err="1">
                <a:solidFill>
                  <a:srgbClr val="002060"/>
                </a:solidFill>
              </a:rPr>
              <a:t>ва</a:t>
            </a:r>
            <a:r>
              <a:rPr lang="ru-RU" b="1" dirty="0">
                <a:solidFill>
                  <a:srgbClr val="002060"/>
                </a:solidFill>
              </a:rPr>
              <a:t>-фа-фа 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90879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«Хлопушки»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Взрослый </a:t>
            </a:r>
            <a:r>
              <a:rPr lang="ru-RU" b="1" dirty="0">
                <a:solidFill>
                  <a:srgbClr val="002060"/>
                </a:solidFill>
              </a:rPr>
              <a:t>объясняет ребёнку, что слова состоят из частей – слогов, что слово можно прохлопать, </a:t>
            </a:r>
            <a:r>
              <a:rPr lang="ru-RU" b="1" dirty="0" smtClean="0">
                <a:solidFill>
                  <a:srgbClr val="002060"/>
                </a:solidFill>
              </a:rPr>
              <a:t>простучать </a:t>
            </a:r>
            <a:r>
              <a:rPr lang="ru-RU" b="1" dirty="0">
                <a:solidFill>
                  <a:srgbClr val="002060"/>
                </a:solidFill>
              </a:rPr>
              <a:t>и узнать, сколько в нём частей: </a:t>
            </a:r>
            <a:r>
              <a:rPr lang="ru-RU" b="1" dirty="0" err="1">
                <a:solidFill>
                  <a:srgbClr val="002060"/>
                </a:solidFill>
              </a:rPr>
              <a:t>ло</a:t>
            </a:r>
            <a:r>
              <a:rPr lang="ru-RU" b="1" dirty="0">
                <a:solidFill>
                  <a:srgbClr val="002060"/>
                </a:solidFill>
              </a:rPr>
              <a:t>-па-та, </a:t>
            </a:r>
            <a:r>
              <a:rPr lang="ru-RU" b="1" dirty="0" err="1">
                <a:solidFill>
                  <a:srgbClr val="002060"/>
                </a:solidFill>
              </a:rPr>
              <a:t>шап</a:t>
            </a:r>
            <a:r>
              <a:rPr lang="ru-RU" b="1" dirty="0">
                <a:solidFill>
                  <a:srgbClr val="002060"/>
                </a:solidFill>
              </a:rPr>
              <a:t>-ка, </a:t>
            </a:r>
            <a:r>
              <a:rPr lang="ru-RU" b="1" dirty="0" err="1">
                <a:solidFill>
                  <a:srgbClr val="002060"/>
                </a:solidFill>
              </a:rPr>
              <a:t>мо</a:t>
            </a: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err="1">
                <a:solidFill>
                  <a:srgbClr val="002060"/>
                </a:solidFill>
              </a:rPr>
              <a:t>ло</a:t>
            </a:r>
            <a:r>
              <a:rPr lang="ru-RU" b="1" dirty="0">
                <a:solidFill>
                  <a:srgbClr val="002060"/>
                </a:solidFill>
              </a:rPr>
              <a:t>-ток и т.д.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Взрослый </a:t>
            </a:r>
            <a:r>
              <a:rPr lang="ru-RU" b="1" dirty="0">
                <a:solidFill>
                  <a:srgbClr val="002060"/>
                </a:solidFill>
              </a:rPr>
              <a:t>сначала совместно с ребёнком произносит слово, разделяя его на слоги, далее ребёнок делит слово самостоятельно.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1612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User</cp:lastModifiedBy>
  <cp:revision>88</cp:revision>
  <dcterms:created xsi:type="dcterms:W3CDTF">2017-04-09T12:21:35Z</dcterms:created>
  <dcterms:modified xsi:type="dcterms:W3CDTF">2017-12-24T18:30:32Z</dcterms:modified>
</cp:coreProperties>
</file>