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7117180" cy="1872208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артикуляционной гимнастики при коррекции звукопроизношения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981" y="5129808"/>
            <a:ext cx="4782019" cy="172819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Подготовила: учитель-логопед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ГБОУ СОШ № 10 СПДС «Ягодка»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г. Жигулевск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Руссу Олеся Александровна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i.ytimg.com/vi/uXbEzqt0BHA/hqdefaul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" y="4066696"/>
            <a:ext cx="3768353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51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Динамические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14. "Часики" - высунуть узкий язык. Двигать языком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попеременно, то к правому уху, то к левому. Двигать языком из угла рта в медленном темпе под счет.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15. "Качели" - высунуть узкий язык. Тянуться языком   попеременно, то к носу – к подбородку, к верхней –                     нижней губе, к верхним – нижним зубам, к верхним –              нижним альвеолам.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16. "Лошадка" - присосать язык к небу, щелкнуть языком.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Щелкать медленно, сильно. Тянуть подъязычную связку.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17. "Грибок" - раскрыть рот. Присосать язык к небу. Не отрывая язык от неба, сильно оттягивать вниз нижнюю челюсть.                 В отличие от упражнения "Лошадка" язык не должен                отрываться от неба.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 множество других.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1266" name="Picture 2" descr="http://logoportal.ru/wp-content/uploads/2011/12/chas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5" y="765936"/>
            <a:ext cx="1190625" cy="117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1.bp.blogspot.com/_VUk4hWsgvOg/TLm5a9ec67I/AAAAAAAAAC8/XNisP_yTf2A/s1600/%D0%BA%D0%B0%D1%87%D0%B5%D0%BB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6872"/>
            <a:ext cx="1160079" cy="149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logolife.ru/wp-content/uploads/logopedicheskoe-upraznenie-loshad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1679"/>
            <a:ext cx="1264040" cy="141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tata2039.narod.ru/play/gri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647825" cy="133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15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136904" cy="5203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 призвана подготовить артикуляционный аппарат ребёнка к правильному произношению звуков родного языка.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 должен правильно подобрать артикуляционные упражнения с учётом формы речевого нарушения и конкретно нарушенного звука.</a:t>
            </a:r>
          </a:p>
        </p:txBody>
      </p:sp>
      <p:pic>
        <p:nvPicPr>
          <p:cNvPr id="7170" name="Picture 2" descr="http://detochki-doma.ru/wp-content/uploads/2015/09/Uprazhnenie-4-CHasik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24299"/>
            <a:ext cx="61055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etochki-doma.ru/wp-content/uploads/2015/09/Uprazhnenie-4-CHasik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04" y="3923911"/>
            <a:ext cx="61055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g-fotki.yandex.ru/get/38431/131227346.548/0_1a956c_bb4dfb38_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92" y="188640"/>
            <a:ext cx="5050548" cy="187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24936" cy="924475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4" name="Picture 6" descr="http://planetadetstva.net/wp-content/uploads/2012/11/%D0%B2%D0%BE%D1%81%D0%BF%D0%B8%D1%82%D0%B0%D1%82%D0%B5%D0%BB%D1%8C-294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4726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артикуляционная                     гимнастика?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4726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2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2200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 — </a:t>
            </a:r>
            <a:r>
              <a:rPr lang="ru-RU" sz="2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это совокупность специальных упражнений, направленных на укрепление мышц артикуляционного аппарата, развитие силы, подвижности и дифференцированности движений органов, участвующих в речевом процессе.</a:t>
            </a:r>
          </a:p>
          <a:p>
            <a:pPr marL="0" indent="0" algn="just">
              <a:buNone/>
            </a:pPr>
            <a:r>
              <a:rPr lang="ru-RU" sz="22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  артикуляционной  гимнастики</a:t>
            </a:r>
            <a:r>
              <a:rPr lang="ru-RU" sz="2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  -  выработка  правильных,  полноценных  движений и определённых положений артикуляционных органов, необходимых для  правильного  произношения  звуков,  и  объединение  простых  движений  в  сложные.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Артикуляционная </a:t>
            </a:r>
            <a:r>
              <a:rPr lang="ru-RU" sz="2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гимнастика является основой формирования речевых звуков — фонем — и коррекции нарушений звукопроизношения любой этиологии и патогенеза; она включает упражнения для тренировки подвижности органов артикуляционного аппарата, отработки определенных положений губ, языка, мягкого нёба, необходимых для правильного произнесения как всех звуков, так и каждого звука той или иной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012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314326/v314326327/2d96/Bk6Mka1NSp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960440" cy="40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136904" cy="6264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Регулярное выполнение артикуляционной гимнастики поможет:</a:t>
            </a:r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улучшить кровоснабжение артикуляционных </a:t>
            </a:r>
            <a:r>
              <a:rPr lang="ru-RU" sz="2000" dirty="0">
                <a:solidFill>
                  <a:schemeClr val="bg1"/>
                </a:solidFill>
              </a:rPr>
              <a:t> органов  и  их  иннервацию  (нервную проводимость);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улучшить </a:t>
            </a:r>
            <a:r>
              <a:rPr lang="ru-RU" sz="2000" dirty="0">
                <a:solidFill>
                  <a:schemeClr val="bg1"/>
                </a:solidFill>
              </a:rPr>
              <a:t>подвижность артикуляционных органов;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укрепить </a:t>
            </a:r>
            <a:r>
              <a:rPr lang="ru-RU" sz="2000" dirty="0">
                <a:solidFill>
                  <a:schemeClr val="bg1"/>
                </a:solidFill>
              </a:rPr>
              <a:t>мышечную систему языка, губ, щёк;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научить </a:t>
            </a:r>
            <a:r>
              <a:rPr lang="ru-RU" sz="2000" dirty="0">
                <a:solidFill>
                  <a:schemeClr val="bg1"/>
                </a:solidFill>
              </a:rPr>
              <a:t>ребёнка удерживать определённую артикуляционную позу;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увеличить </a:t>
            </a:r>
            <a:r>
              <a:rPr lang="ru-RU" sz="2000" dirty="0">
                <a:solidFill>
                  <a:schemeClr val="bg1"/>
                </a:solidFill>
              </a:rPr>
              <a:t>амплитуду движений;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уменьшить </a:t>
            </a:r>
            <a:r>
              <a:rPr lang="ru-RU" sz="2000" dirty="0" err="1">
                <a:solidFill>
                  <a:schemeClr val="bg1"/>
                </a:solidFill>
              </a:rPr>
              <a:t>спастичность</a:t>
            </a:r>
            <a:r>
              <a:rPr lang="ru-RU" sz="2000" dirty="0">
                <a:solidFill>
                  <a:schemeClr val="bg1"/>
                </a:solidFill>
              </a:rPr>
              <a:t> (напряжённость) артикуляционных органов;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подготовить </a:t>
            </a:r>
            <a:r>
              <a:rPr lang="ru-RU" sz="2000" dirty="0">
                <a:solidFill>
                  <a:schemeClr val="bg1"/>
                </a:solidFill>
              </a:rPr>
              <a:t>ребёнка к правильному произношению звуков.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148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53.xn--80aadkum9bf.xn--p1ai/wp-content/uploads/2015/01/%D1%80%D0%B0%D0%B7%D0%B2%D0%B8%D1%82%D0%B8%D0%B5-%D0%B4%D1%8B%D1%85%D0%B0%D0%BD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96" l="0" r="97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8" y="0"/>
            <a:ext cx="2491617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82" y="188640"/>
            <a:ext cx="7667014" cy="11955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проводить артикуляционную гимнастику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772816"/>
            <a:ext cx="7739019" cy="50851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dirty="0">
                <a:solidFill>
                  <a:schemeClr val="bg1"/>
                </a:solidFill>
              </a:rPr>
              <a:t>Проводить артикуляционную гимнастику  нужно ежедневно, чтобы </a:t>
            </a:r>
            <a:r>
              <a:rPr lang="ru-RU" sz="2900" dirty="0" smtClean="0">
                <a:solidFill>
                  <a:schemeClr val="bg1"/>
                </a:solidFill>
              </a:rPr>
              <a:t>вырабатываемые </a:t>
            </a:r>
            <a:r>
              <a:rPr lang="ru-RU" sz="2900" dirty="0">
                <a:solidFill>
                  <a:schemeClr val="bg1"/>
                </a:solidFill>
              </a:rPr>
              <a:t>у детей навыки закреплялись. Лучше выполнять </a:t>
            </a:r>
            <a:r>
              <a:rPr lang="ru-RU" sz="2900" dirty="0" smtClean="0">
                <a:solidFill>
                  <a:schemeClr val="bg1"/>
                </a:solidFill>
              </a:rPr>
              <a:t> упражнения  </a:t>
            </a:r>
            <a:r>
              <a:rPr lang="ru-RU" sz="2900" dirty="0">
                <a:solidFill>
                  <a:schemeClr val="bg1"/>
                </a:solidFill>
              </a:rPr>
              <a:t>2 раза в день по 5 минут. Прежде  чем  начать  занятия, </a:t>
            </a:r>
            <a:r>
              <a:rPr lang="ru-RU" sz="2900" dirty="0" smtClean="0">
                <a:solidFill>
                  <a:schemeClr val="bg1"/>
                </a:solidFill>
              </a:rPr>
              <a:t> лучше </a:t>
            </a:r>
            <a:r>
              <a:rPr lang="ru-RU" sz="2900" dirty="0">
                <a:solidFill>
                  <a:schemeClr val="bg1"/>
                </a:solidFill>
              </a:rPr>
              <a:t> познакомить  ребенка  с  названиями  артикуляционных </a:t>
            </a:r>
            <a:r>
              <a:rPr lang="ru-RU" sz="2900" dirty="0" smtClean="0">
                <a:solidFill>
                  <a:schemeClr val="bg1"/>
                </a:solidFill>
              </a:rPr>
              <a:t>органов. 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bg1"/>
                </a:solidFill>
              </a:rPr>
              <a:t>Артикуляционная  гимнастика  выполняется  только  сидя,  чтобы  все другие мышцы ребенка были расслаблены, кроме прямой спины. Упражнения выполняются от простых к сложным. Упражнение необходимо выполнять без напряжения, в спокойном  темпе. Каждое упражнение повторять по 5-7 раз.  Если у ребенка не получается сразу упражнение - не беда, проделайте вместе с  ним упражнение и скажите, что у Вас тоже не получается, но мы потренируемся  и  все  получится.  Чаще  хвалите ребёнка  и  ни  в  коем  случае  не  выказывайте  недовольство.  Это  придаст  ему  уверенности  в  своих  силах  и  снимет  беспокойство за результат.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chemeClr val="bg1"/>
                </a:solidFill>
              </a:rPr>
              <a:t>Разнообразить  занятия  помогут  картинки,  детские  стихотворения.  Можно  придумать много игр, чтобы у ребенка не угасал интерес к занятиям.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878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c4web.ru/uploads/files/75/76004/hello_html_6e11d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05264"/>
            <a:ext cx="1547664" cy="10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проведения артикуляционной гимнастики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1.Взрослый </a:t>
            </a:r>
            <a:r>
              <a:rPr lang="ru-RU" sz="2000" dirty="0">
                <a:solidFill>
                  <a:schemeClr val="bg1"/>
                </a:solidFill>
              </a:rPr>
              <a:t>рассказывает о предстоящем упражнении, используя игровые приемы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2. Взрослый показывает выполнение упражнения.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3. Упражнение делает ребенок, а взрослый </a:t>
            </a:r>
            <a:r>
              <a:rPr lang="ru-RU" sz="2000" dirty="0" smtClean="0">
                <a:solidFill>
                  <a:schemeClr val="bg1"/>
                </a:solidFill>
              </a:rPr>
              <a:t>контролирует.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Взрослый, проводящий артикуляционную гимнастику, должен следить за качеством выполняемых ребенком движений: точность движения, плавность, темп выполнения, устойчивость, переход от одного движения к другому. Также важно следить, чтобы движения каждого органа артикуляции выполнялись симметрично по отношению к правой и левой стороне лица. В противном случае артикуляционная гимнастика не достигает своей цели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12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1"/>
            <a:ext cx="8496944" cy="531011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4. Если у ребенка не получается какое-то движение, помогать ему (шпателем, ручкой чайной ложки или просто чистым пальцем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5. Для того, чтобы ребенок нашел правильное положение языка, например, облизал верхнюю губу, намазать ее вареньем, шоколадом или чем-то еще, что любит ваш ребенок. Подходить к выполнению упражнений </a:t>
            </a:r>
            <a:r>
              <a:rPr lang="ru-RU" sz="2000" dirty="0" smtClean="0">
                <a:solidFill>
                  <a:schemeClr val="bg1"/>
                </a:solidFill>
              </a:rPr>
              <a:t>творчески.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jemchujinka.info/wp-content/uploads/2015/08/617__400x_1-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496855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4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52928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комплекс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упражнений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артикуляционной гимнастики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8352928" cy="464597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Упражнения </a:t>
            </a:r>
            <a:r>
              <a:rPr lang="ru-RU" sz="2000" b="1" dirty="0">
                <a:solidFill>
                  <a:schemeClr val="bg1"/>
                </a:solidFill>
              </a:rPr>
              <a:t>для челюстей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1. Широко раскрыть рот и подержать его открытым 10 – 15 сек.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2. Жевательные движения в медленном темпе с сомкнутыми губами.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3. То же в быстром темпе.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4. Легкое постукивание зубами – губы разомкнуты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://mallishok.ru/wp-content/uploads/2014/01/IMAG12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89" y="4509120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kuze.me/wp-content/uploads/2014/04/begem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4537039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190" y="1772816"/>
            <a:ext cx="7992887" cy="552614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Упражнения для губ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5. "Заборчик" – улыбнуться, зубы сомкнуты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видны, удерживать губы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таком положении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         6</a:t>
            </a:r>
            <a:r>
              <a:rPr lang="ru-RU" sz="2000" dirty="0">
                <a:solidFill>
                  <a:schemeClr val="bg1"/>
                </a:solidFill>
              </a:rPr>
              <a:t>. "Улыбка" – удерживать сильно </a:t>
            </a:r>
            <a:r>
              <a:rPr lang="ru-RU" sz="2000" dirty="0" smtClean="0">
                <a:solidFill>
                  <a:schemeClr val="bg1"/>
                </a:solidFill>
              </a:rPr>
              <a:t>растянутые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        </a:t>
            </a:r>
            <a:r>
              <a:rPr lang="ru-RU" sz="2000" dirty="0">
                <a:solidFill>
                  <a:schemeClr val="bg1"/>
                </a:solidFill>
              </a:rPr>
              <a:t>губы в улыбке, зубы не видны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7. "Трубочка" ("Хоботок") – вытягивание </a:t>
            </a:r>
            <a:r>
              <a:rPr lang="ru-RU" sz="2000" dirty="0" smtClean="0">
                <a:solidFill>
                  <a:schemeClr val="bg1"/>
                </a:solidFill>
              </a:rPr>
              <a:t>губ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вперед </a:t>
            </a:r>
            <a:r>
              <a:rPr lang="ru-RU" sz="2000" dirty="0">
                <a:solidFill>
                  <a:schemeClr val="bg1"/>
                </a:solidFill>
              </a:rPr>
              <a:t>(зубы сомкнуты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8</a:t>
            </a:r>
            <a:r>
              <a:rPr lang="ru-RU" sz="2000" dirty="0">
                <a:solidFill>
                  <a:schemeClr val="bg1"/>
                </a:solidFill>
              </a:rPr>
              <a:t>. Попеременное выполнение "Улыбки" и </a:t>
            </a:r>
            <a:r>
              <a:rPr lang="ru-RU" sz="2000" dirty="0" smtClean="0">
                <a:solidFill>
                  <a:schemeClr val="bg1"/>
                </a:solidFill>
              </a:rPr>
              <a:t>"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Трубочки" 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http://demosfen-plus.ucoz.ru/kartinri/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1512168" cy="1399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edlib.ru/books1/2/0163/image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0" y="1916832"/>
            <a:ext cx="1368152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7akadem.ru/content/articles/167/07b128d965756e82c7a0bbba847d5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3861048"/>
            <a:ext cx="1408075" cy="145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e-reading.club/illustrations/87/87562-i_0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51" y="5733256"/>
            <a:ext cx="3219450" cy="90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848872" cy="70567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Упражнения для языка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Статические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9. "Лопаточка" - широкий язык высунуть, расслабить, положить на нижнюю губу. Следить, чтобы язык не дрожал. Держать 10 – 15 сек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10</a:t>
            </a:r>
            <a:r>
              <a:rPr lang="ru-RU" dirty="0">
                <a:solidFill>
                  <a:schemeClr val="bg1"/>
                </a:solidFill>
              </a:rPr>
              <a:t>. "Чашечка" - рот широко раскрыть. Широкий </a:t>
            </a:r>
            <a:r>
              <a:rPr lang="ru-RU" dirty="0" smtClean="0">
                <a:solidFill>
                  <a:schemeClr val="bg1"/>
                </a:solidFill>
              </a:rPr>
              <a:t>язык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поднять </a:t>
            </a:r>
            <a:r>
              <a:rPr lang="ru-RU" dirty="0">
                <a:solidFill>
                  <a:schemeClr val="bg1"/>
                </a:solidFill>
              </a:rPr>
              <a:t>кверху. Потянуть к верхним зубам, но не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касаться </a:t>
            </a:r>
            <a:r>
              <a:rPr lang="ru-RU" dirty="0">
                <a:solidFill>
                  <a:schemeClr val="bg1"/>
                </a:solidFill>
              </a:rPr>
              <a:t>их. Удерживать язык в таком положении </a:t>
            </a:r>
            <a:r>
              <a:rPr lang="ru-RU" dirty="0" smtClean="0">
                <a:solidFill>
                  <a:schemeClr val="bg1"/>
                </a:solidFill>
              </a:rPr>
              <a:t>10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</a:t>
            </a:r>
            <a:r>
              <a:rPr lang="ru-RU" dirty="0">
                <a:solidFill>
                  <a:schemeClr val="bg1"/>
                </a:solidFill>
              </a:rPr>
              <a:t>– 15 сек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11</a:t>
            </a:r>
            <a:r>
              <a:rPr lang="ru-RU" dirty="0">
                <a:solidFill>
                  <a:schemeClr val="bg1"/>
                </a:solidFill>
              </a:rPr>
              <a:t>. "Иголочка" - рот открыть. Язык высунуть далеко вперед, напрячь его, сделать узким. Удерживать в таком положении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15 </a:t>
            </a:r>
            <a:r>
              <a:rPr lang="ru-RU" dirty="0">
                <a:solidFill>
                  <a:schemeClr val="bg1"/>
                </a:solidFill>
              </a:rPr>
              <a:t>сек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12</a:t>
            </a:r>
            <a:r>
              <a:rPr lang="ru-RU" dirty="0">
                <a:solidFill>
                  <a:schemeClr val="bg1"/>
                </a:solidFill>
              </a:rPr>
              <a:t>. "Горка" - рот приоткрыть. Боковые края языка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прижать </a:t>
            </a:r>
            <a:r>
              <a:rPr lang="ru-RU" dirty="0">
                <a:solidFill>
                  <a:schemeClr val="bg1"/>
                </a:solidFill>
              </a:rPr>
              <a:t>к верхним коренным зубам. Кончик языка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упереть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нижние </a:t>
            </a:r>
            <a:r>
              <a:rPr lang="ru-RU" dirty="0">
                <a:solidFill>
                  <a:schemeClr val="bg1"/>
                </a:solidFill>
              </a:rPr>
              <a:t>передние зубы. Удерживать в таком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положении </a:t>
            </a:r>
            <a:r>
              <a:rPr lang="ru-RU" dirty="0">
                <a:solidFill>
                  <a:schemeClr val="bg1"/>
                </a:solidFill>
              </a:rPr>
              <a:t>15 сек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13. "Трубочка" - высунуть широкий язык. Боковые края языка загнуть вверх. Подуть в получившуюся трубочку. Выполнять в медленном темпе 10 – 15 раз.</a:t>
            </a:r>
          </a:p>
          <a:p>
            <a:endParaRPr lang="ru-RU" dirty="0"/>
          </a:p>
        </p:txBody>
      </p:sp>
      <p:pic>
        <p:nvPicPr>
          <p:cNvPr id="10242" name="Picture 2" descr="http://www.ourbaby.ru/files/tru1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7" y="4221088"/>
            <a:ext cx="1353199" cy="109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11345.userapi.com/u12979769/151049632/y_060ac1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76" y="3175105"/>
            <a:ext cx="1647825" cy="1429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allishok.ru/wp-content/uploads/2014/01/IMAG12952-223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40827"/>
            <a:ext cx="1647824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.ytimg.com/vi/uXbEzqt0BHA/hq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76" y="338785"/>
            <a:ext cx="1647825" cy="140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64</TotalTime>
  <Words>111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Summer</vt:lpstr>
      <vt:lpstr>Роль артикуляционной гимнастики при коррекции звукопроизношения</vt:lpstr>
      <vt:lpstr>Что такое артикуляционная                     гимнастика?</vt:lpstr>
      <vt:lpstr>Презентация PowerPoint</vt:lpstr>
      <vt:lpstr>Как проводить артикуляционную гимнастику</vt:lpstr>
      <vt:lpstr>Организация проведения артикуляционной гимнастики </vt:lpstr>
      <vt:lpstr>Презентация PowerPoint</vt:lpstr>
      <vt:lpstr>Примерный комплекс упражнений для артикуляционной гимнастики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артикуляционной гимнастики при коррекции звукопроизношения</dc:title>
  <dc:creator>User</dc:creator>
  <cp:lastModifiedBy>User</cp:lastModifiedBy>
  <cp:revision>10</cp:revision>
  <dcterms:created xsi:type="dcterms:W3CDTF">2016-05-20T14:42:13Z</dcterms:created>
  <dcterms:modified xsi:type="dcterms:W3CDTF">2016-05-24T06:59:47Z</dcterms:modified>
</cp:coreProperties>
</file>