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56" r:id="rId2"/>
    <p:sldId id="290" r:id="rId3"/>
    <p:sldId id="257" r:id="rId4"/>
    <p:sldId id="286" r:id="rId5"/>
    <p:sldId id="292" r:id="rId6"/>
    <p:sldId id="266" r:id="rId7"/>
    <p:sldId id="293" r:id="rId8"/>
    <p:sldId id="294" r:id="rId9"/>
    <p:sldId id="295" r:id="rId10"/>
    <p:sldId id="296" r:id="rId11"/>
    <p:sldId id="264" r:id="rId12"/>
    <p:sldId id="297" r:id="rId13"/>
    <p:sldId id="298" r:id="rId14"/>
    <p:sldId id="289" r:id="rId15"/>
    <p:sldId id="288" r:id="rId16"/>
    <p:sldId id="285" r:id="rId17"/>
    <p:sldId id="301" r:id="rId18"/>
    <p:sldId id="300" r:id="rId19"/>
    <p:sldId id="299" r:id="rId20"/>
    <p:sldId id="302" r:id="rId21"/>
    <p:sldId id="303" r:id="rId22"/>
    <p:sldId id="26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6" autoAdjust="0"/>
    <p:restoredTop sz="91756" autoAdjust="0"/>
  </p:normalViewPr>
  <p:slideViewPr>
    <p:cSldViewPr>
      <p:cViewPr varScale="1">
        <p:scale>
          <a:sx n="53" d="100"/>
          <a:sy n="53" d="100"/>
        </p:scale>
        <p:origin x="-117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3E454CD-DF64-4338-ABB6-C12AB4DBA62B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8446C0D-776F-4653-9FD2-22A7856BAE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/>
          </a:extLst>
        </p:spPr>
      </p:pic>
      <p:grpSp>
        <p:nvGrpSpPr>
          <p:cNvPr id="5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1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2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4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5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8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0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3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6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8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0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2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6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7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9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0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2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4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7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9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2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3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6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8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9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0" name="Date Placeholder 3"/>
          <p:cNvSpPr>
            <a:spLocks noGrp="1"/>
          </p:cNvSpPr>
          <p:nvPr>
            <p:ph type="dt" sz="half" idx="10"/>
          </p:nvPr>
        </p:nvSpPr>
        <p:spPr>
          <a:xfrm>
            <a:off x="5800725" y="541020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2289B-8D32-4725-B0A0-5611FFDC7EF9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6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8" y="5410200"/>
            <a:ext cx="38433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275" y="5410200"/>
            <a:ext cx="5794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529D5-C355-4C45-95F1-32413C9F2B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4AB6F-C16B-4A4E-9EB5-CCF1A5D31A4B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381B-3B62-4F8E-BECF-E133E30256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7B4E9-A800-4179-8E4D-F3850CDA3D17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C9CEB-C6DE-4896-835C-C8F8BA6F3C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1"/>
          <p:cNvSpPr txBox="1"/>
          <p:nvPr/>
        </p:nvSpPr>
        <p:spPr>
          <a:xfrm>
            <a:off x="696913" y="719138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</a:rPr>
              <a:t>“</a:t>
            </a:r>
          </a:p>
        </p:txBody>
      </p:sp>
      <p:sp>
        <p:nvSpPr>
          <p:cNvPr id="6" name="TextBox 52"/>
          <p:cNvSpPr txBox="1"/>
          <p:nvPr/>
        </p:nvSpPr>
        <p:spPr>
          <a:xfrm>
            <a:off x="7816850" y="2765425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EA04-D8F2-4BA7-B519-C068485390D7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52E02-9635-4B8E-AAAA-CE459733DA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223BD-FB72-4A40-BCB4-6F0F13174BC4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3914F-C213-4157-AF30-C78A8635DA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E1284-D3A3-4D89-A6F6-C8D7DA2C7268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1839A-C402-401E-8B78-B158D13FD4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1800" dirty="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1800" dirty="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1800" dirty="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45634-AFA4-47B1-814D-BB54439BC388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 cap="all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EC7CB-A100-4C31-A68A-02BF2036C9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BE944-EB51-4BB3-9ADF-07ACC7E74C8D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7FBA7-7A41-47EE-9F4E-29D099563A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3F167-1308-4B8A-A66E-0ACB546C77C6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715E1-0DBF-4A11-A715-8A169B28EA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16252-358A-46F5-97AC-942DFA75E9A8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1CFEC-6380-4564-A1F4-E98687111F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663A6-2BC3-4707-8E2A-1195BF10D36F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0B61-369D-4FB6-BE74-BFCEEA40D2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574DA-94BF-4D0F-BDF5-3C2965C9E593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99A1C-6405-4B74-A135-E3F2845374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1A41B-C25B-4512-A79E-FD693A49B753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30C1A-A645-4320-ACCD-BE0D9BE436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E54FC-C373-467F-A727-3FB6B59A422E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B5572-1EFD-4BA6-9FB6-740A0F7CEF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5A3E-F701-4A0E-9D80-807778ADB869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724EA-30A8-4F30-A1C1-5944F95F98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07227-3361-4740-8CAB-4BA300300B27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2102E-2EC8-4D16-B36D-D7E1353CBE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defRPr lang="en-US"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0C3C0-CF6F-4CD0-BA96-EA8FAF9B4C53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B9E66-52A0-443A-BA97-21924AE066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/>
          </a:extLst>
        </p:spPr>
      </p:pic>
      <p:grpSp>
        <p:nvGrpSpPr>
          <p:cNvPr id="1027" name="Group 7"/>
          <p:cNvGrpSpPr>
            <a:grpSpLocks/>
          </p:cNvGrpSpPr>
          <p:nvPr/>
        </p:nvGrpSpPr>
        <p:grpSpPr bwMode="auto">
          <a:xfrm>
            <a:off x="-14288" y="0"/>
            <a:ext cx="9042401" cy="6858000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663" y="619125"/>
            <a:ext cx="7429500" cy="1477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55663" y="2249488"/>
            <a:ext cx="7429500" cy="354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763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AFC41C-DADF-423F-9880-DC483E4BDB01}" type="datetimeFigureOut">
              <a:rPr lang="ru-RU"/>
              <a:pPr>
                <a:defRPr/>
              </a:pPr>
              <a:t>24.05.2016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5663" y="5883275"/>
            <a:ext cx="46799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313" y="5883275"/>
            <a:ext cx="577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4C0D23-12FA-4334-95D2-518A496202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1" r:id="rId2"/>
    <p:sldLayoutId id="2147483700" r:id="rId3"/>
    <p:sldLayoutId id="2147483699" r:id="rId4"/>
    <p:sldLayoutId id="2147483698" r:id="rId5"/>
    <p:sldLayoutId id="2147483697" r:id="rId6"/>
    <p:sldLayoutId id="2147483696" r:id="rId7"/>
    <p:sldLayoutId id="2147483695" r:id="rId8"/>
    <p:sldLayoutId id="2147483694" r:id="rId9"/>
    <p:sldLayoutId id="2147483693" r:id="rId10"/>
    <p:sldLayoutId id="2147483692" r:id="rId11"/>
    <p:sldLayoutId id="2147483703" r:id="rId12"/>
    <p:sldLayoutId id="2147483691" r:id="rId13"/>
    <p:sldLayoutId id="2147483690" r:id="rId14"/>
    <p:sldLayoutId id="2147483704" r:id="rId15"/>
    <p:sldLayoutId id="2147483689" r:id="rId16"/>
    <p:sldLayoutId id="2147483688" r:id="rId17"/>
  </p:sldLayoutIdLst>
  <p:transition>
    <p:circl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SzPct val="12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4213" y="311150"/>
            <a:ext cx="8072437" cy="17018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200" b="1" cap="none" smtClean="0">
                <a:latin typeface="Verdana" pitchFamily="34" charset="0"/>
              </a:rPr>
              <a:t/>
            </a:r>
            <a:br>
              <a:rPr lang="ru-RU" sz="3200" b="1" cap="none" smtClean="0">
                <a:latin typeface="Verdana" pitchFamily="34" charset="0"/>
              </a:rPr>
            </a:br>
            <a:r>
              <a:rPr lang="ru-RU" sz="3200" b="1" cap="none" smtClean="0">
                <a:latin typeface="Verdana" pitchFamily="34" charset="0"/>
              </a:rPr>
              <a:t/>
            </a:r>
            <a:br>
              <a:rPr lang="ru-RU" sz="3200" b="1" cap="none" smtClean="0">
                <a:latin typeface="Verdana" pitchFamily="34" charset="0"/>
              </a:rPr>
            </a:br>
            <a:r>
              <a:rPr lang="ru-RU" sz="3200" b="1" cap="none" smtClean="0">
                <a:latin typeface="Verdana" pitchFamily="34" charset="0"/>
              </a:rPr>
              <a:t/>
            </a:r>
            <a:br>
              <a:rPr lang="ru-RU" sz="3200" b="1" cap="none" smtClean="0">
                <a:latin typeface="Verdana" pitchFamily="34" charset="0"/>
              </a:rPr>
            </a:br>
            <a:r>
              <a:rPr lang="ru-RU" sz="3200" b="1" cap="none" smtClean="0">
                <a:latin typeface="Verdana" pitchFamily="34" charset="0"/>
              </a:rPr>
              <a:t/>
            </a:r>
            <a:br>
              <a:rPr lang="ru-RU" sz="3200" b="1" cap="none" smtClean="0">
                <a:latin typeface="Verdana" pitchFamily="34" charset="0"/>
              </a:rPr>
            </a:br>
            <a:r>
              <a:rPr lang="ru-RU" sz="3600" b="1" cap="none" smtClean="0">
                <a:solidFill>
                  <a:srgbClr val="FF0000"/>
                </a:solidFill>
                <a:latin typeface="Arial" charset="0"/>
              </a:rPr>
              <a:t>Проект «Сызрань глазами детей»                                                                         в старшей группе для детей с тяжелыми нарушениями речи</a:t>
            </a:r>
            <a:r>
              <a:rPr lang="ru-RU" sz="3200" b="1" cap="none" smtClean="0">
                <a:solidFill>
                  <a:srgbClr val="FF0000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12950"/>
            <a:ext cx="8964613" cy="458470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Структурное подразделение «Детский сад № 56»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 4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Сызрань, реализующее основную общеобразовательную программу дошкольного образования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>
              <a:latin typeface="Verdana" pitchFamily="34" charset="0"/>
            </a:endParaRPr>
          </a:p>
        </p:txBody>
      </p:sp>
      <p:pic>
        <p:nvPicPr>
          <p:cNvPr id="2050" name="Picture 2" descr="C:\Documents and Settings\Tata\Рабочий стол\презинтация\Изображение 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2205038"/>
            <a:ext cx="4032250" cy="2911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4500563" y="260350"/>
            <a:ext cx="4643437" cy="63373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cap="none" smtClean="0">
                <a:latin typeface="Arial" charset="0"/>
              </a:rPr>
              <a:t>Аркадий Ильич Островский</a:t>
            </a:r>
            <a:br>
              <a:rPr lang="ru-RU" cap="none" smtClean="0">
                <a:latin typeface="Arial" charset="0"/>
              </a:rPr>
            </a:br>
            <a:r>
              <a:rPr lang="ru-RU" cap="none" smtClean="0">
                <a:latin typeface="Arial" charset="0"/>
              </a:rPr>
              <a:t>композитор</a:t>
            </a:r>
            <a:r>
              <a:rPr lang="ru-RU" sz="2400" b="1" cap="none" smtClean="0">
                <a:latin typeface="Times New Roman" pitchFamily="18" charset="0"/>
              </a:rPr>
              <a:t/>
            </a:r>
            <a:br>
              <a:rPr lang="ru-RU" sz="2400" b="1" cap="none" smtClean="0">
                <a:latin typeface="Times New Roman" pitchFamily="18" charset="0"/>
              </a:rPr>
            </a:br>
            <a:r>
              <a:rPr lang="ru-RU" sz="2400" b="1" cap="none" smtClean="0">
                <a:latin typeface="Times New Roman" pitchFamily="18" charset="0"/>
              </a:rPr>
              <a:t/>
            </a:r>
            <a:br>
              <a:rPr lang="ru-RU" sz="2400" b="1" cap="none" smtClean="0">
                <a:latin typeface="Times New Roman" pitchFamily="18" charset="0"/>
              </a:rPr>
            </a:br>
            <a:r>
              <a:rPr lang="ru-RU" sz="2400" b="1" cap="none" smtClean="0">
                <a:latin typeface="Times New Roman" pitchFamily="18" charset="0"/>
              </a:rPr>
              <a:t>Спят усталые игрушки, книжки спят,</a:t>
            </a:r>
            <a:br>
              <a:rPr lang="ru-RU" sz="2400" b="1" cap="none" smtClean="0">
                <a:latin typeface="Times New Roman" pitchFamily="18" charset="0"/>
              </a:rPr>
            </a:br>
            <a:r>
              <a:rPr lang="ru-RU" sz="2400" b="1" cap="none" smtClean="0">
                <a:latin typeface="Times New Roman" pitchFamily="18" charset="0"/>
              </a:rPr>
              <a:t>Одеяла и подушки ждут ребят.</a:t>
            </a:r>
            <a:br>
              <a:rPr lang="ru-RU" sz="2400" b="1" cap="none" smtClean="0">
                <a:latin typeface="Times New Roman" pitchFamily="18" charset="0"/>
              </a:rPr>
            </a:br>
            <a:r>
              <a:rPr lang="ru-RU" sz="2400" b="1" cap="none" smtClean="0">
                <a:latin typeface="Times New Roman" pitchFamily="18" charset="0"/>
              </a:rPr>
              <a:t>Даже сказка спать ложится,</a:t>
            </a:r>
            <a:br>
              <a:rPr lang="ru-RU" sz="2400" b="1" cap="none" smtClean="0">
                <a:latin typeface="Times New Roman" pitchFamily="18" charset="0"/>
              </a:rPr>
            </a:br>
            <a:r>
              <a:rPr lang="ru-RU" sz="2400" b="1" cap="none" smtClean="0">
                <a:latin typeface="Times New Roman" pitchFamily="18" charset="0"/>
              </a:rPr>
              <a:t>Чтобы ночью нам присниться,</a:t>
            </a:r>
            <a:br>
              <a:rPr lang="ru-RU" sz="2400" b="1" cap="none" smtClean="0">
                <a:latin typeface="Times New Roman" pitchFamily="18" charset="0"/>
              </a:rPr>
            </a:br>
            <a:r>
              <a:rPr lang="ru-RU" sz="2400" b="1" cap="none" smtClean="0">
                <a:latin typeface="Times New Roman" pitchFamily="18" charset="0"/>
              </a:rPr>
              <a:t>Ты ей пожелай: баю-бай.</a:t>
            </a:r>
            <a:r>
              <a:rPr lang="ru-RU" cap="none" smtClean="0"/>
              <a:t> </a:t>
            </a:r>
          </a:p>
        </p:txBody>
      </p:sp>
      <p:pic>
        <p:nvPicPr>
          <p:cNvPr id="29698" name="Picture 5" descr="%D0%90%D1%80%D0%BA%D0%B0%D0%B4%D0%B8%D0%B9_(%D0%90%D0%B2%D1%80%D0%B0%D0%B0%D0%BC)_%D0%98%D0%BB%D1%8C%D0%B8%D1%87_%D0%9E%D1%81%D1%82%D1%80%D0%BE%D0%B2%D1%81%D0%BA%D0%B8%D0%B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4813"/>
            <a:ext cx="401478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05251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b="1" cap="none" smtClean="0">
                <a:latin typeface="Times New Roman" pitchFamily="18" charset="0"/>
                <a:cs typeface="Times New Roman" pitchFamily="18" charset="0"/>
              </a:rPr>
              <a:t>Краеведческий музей</a:t>
            </a:r>
          </a:p>
        </p:txBody>
      </p:sp>
      <p:pic>
        <p:nvPicPr>
          <p:cNvPr id="30722" name="Picture 5" descr="1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1430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 descr="7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1628775"/>
            <a:ext cx="3348037" cy="29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9" descr="u0XcFYTJdY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4291013"/>
            <a:ext cx="3422650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10" descr="ZSdOJCg9ca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88913"/>
            <a:ext cx="28956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11" descr="afWaUWU8yR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6175" y="188913"/>
            <a:ext cx="291782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74638" y="19050"/>
            <a:ext cx="8869362" cy="115728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К ИСТОКАМ РУССКОЙ КУЛЬТУРЫ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 descr="SDC176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762240" flipV="1">
            <a:off x="482600" y="1143000"/>
            <a:ext cx="3598863" cy="2698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" descr="C:\Documents and Settings\Tata\Рабочий стол\Новая папка\SDC150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3200" y="4005263"/>
            <a:ext cx="3490913" cy="26177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772" name="Picture 6" descr="C:\Documents and Settings\Tata\Рабочий стол\презинтация\SDC114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4775" y="1646238"/>
            <a:ext cx="3324225" cy="443071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476250"/>
            <a:ext cx="4356100" cy="2505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795" name="Picture 4" descr="DSC_03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3716338"/>
            <a:ext cx="4067175" cy="251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DSC008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42913"/>
            <a:ext cx="345598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Ирина\Desktop\100NIKON\DSCN5898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16338"/>
            <a:ext cx="4643438" cy="2516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663" y="619125"/>
            <a:ext cx="7429500" cy="14779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4819" name="Picture 8" descr="slide_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806450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7" descr="image (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3194050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8" descr="image (4)"/>
          <p:cNvPicPr>
            <a:picLocks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555875" y="3941763"/>
            <a:ext cx="3887788" cy="2916237"/>
          </a:xfrm>
        </p:spPr>
      </p:pic>
      <p:pic>
        <p:nvPicPr>
          <p:cNvPr id="35843" name="Picture 10" descr="image (9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8050" y="260350"/>
            <a:ext cx="3155950" cy="420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5" descr="image (1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268413"/>
            <a:ext cx="7058025" cy="529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Заголовок 4"/>
          <p:cNvSpPr>
            <a:spLocks/>
          </p:cNvSpPr>
          <p:nvPr/>
        </p:nvSpPr>
        <p:spPr bwMode="auto">
          <a:xfrm>
            <a:off x="274638" y="19050"/>
            <a:ext cx="8869362" cy="11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Урочище Монастырская гора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7" descr="Выставка-к-300-летию-Сызра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4778375" cy="346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4" descr="mNP5RC2gHp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4" descr="nuX56UN9-x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37063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5" descr="-CW2SAS1OW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2887663"/>
            <a:ext cx="52927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855663" y="836613"/>
            <a:ext cx="7429500" cy="51720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/>
              <a:t>	</a:t>
            </a:r>
            <a:endParaRPr lang="ru-RU" smtClean="0">
              <a:latin typeface="Arial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i="1" smtClean="0">
                <a:latin typeface="Arial" charset="0"/>
              </a:rPr>
              <a:t>	«Патриотизм, соединенный с интересом и любовью ко всем нациям – непременное условие нормального здоровья ума и сердца. Ибо для человека естественно любить свою землю, свое село и город, свою страну и ее народ, а так же своих соседей, другие народы и весь земной шар – и нашу большую Родину»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i="1" smtClean="0">
                <a:latin typeface="Arial" charset="0"/>
              </a:rPr>
              <a:t>                                                             Д.С. Лихачев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Содержимое 2"/>
          <p:cNvSpPr>
            <a:spLocks noGrp="1"/>
          </p:cNvSpPr>
          <p:nvPr>
            <p:ph sz="half" idx="4294967295"/>
          </p:nvPr>
        </p:nvSpPr>
        <p:spPr>
          <a:xfrm>
            <a:off x="1042988" y="4884738"/>
            <a:ext cx="4049712" cy="1303337"/>
          </a:xfrm>
        </p:spPr>
        <p:txBody>
          <a:bodyPr/>
          <a:lstStyle/>
          <a:p>
            <a:pPr eaLnBrk="1" hangingPunct="1"/>
            <a:endParaRPr lang="ru-RU" smtClean="0">
              <a:latin typeface="Verdana" pitchFamily="34" charset="0"/>
            </a:endParaRPr>
          </a:p>
          <a:p>
            <a:pPr eaLnBrk="1" hangingPunct="1"/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39939" name="Picture 5" descr="kjlxdMGhaZ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620713"/>
            <a:ext cx="7667625" cy="575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Содержимое 2"/>
          <p:cNvSpPr>
            <a:spLocks noGrp="1"/>
          </p:cNvSpPr>
          <p:nvPr>
            <p:ph sz="half" idx="4294967295"/>
          </p:nvPr>
        </p:nvSpPr>
        <p:spPr>
          <a:xfrm>
            <a:off x="1042988" y="4884738"/>
            <a:ext cx="4049712" cy="1303337"/>
          </a:xfrm>
        </p:spPr>
        <p:txBody>
          <a:bodyPr/>
          <a:lstStyle/>
          <a:p>
            <a:pPr eaLnBrk="1" hangingPunct="1"/>
            <a:endParaRPr lang="ru-RU" smtClean="0">
              <a:latin typeface="Verdana" pitchFamily="34" charset="0"/>
            </a:endParaRPr>
          </a:p>
          <a:p>
            <a:pPr eaLnBrk="1" hangingPunct="1"/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40963" name="Picture 2" descr="DSCN08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4275137" cy="300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12" descr="DSC009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644900"/>
            <a:ext cx="4495800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Рисунок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333375"/>
            <a:ext cx="3263900" cy="34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2406650"/>
            <a:ext cx="7816850" cy="126841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b="1" dirty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41986" name="Содержимое 2"/>
          <p:cNvSpPr>
            <a:spLocks noGrp="1"/>
          </p:cNvSpPr>
          <p:nvPr>
            <p:ph sz="half" idx="1"/>
          </p:nvPr>
        </p:nvSpPr>
        <p:spPr>
          <a:xfrm>
            <a:off x="1042988" y="4884738"/>
            <a:ext cx="4049712" cy="1303337"/>
          </a:xfrm>
        </p:spPr>
        <p:txBody>
          <a:bodyPr/>
          <a:lstStyle/>
          <a:p>
            <a:pPr eaLnBrk="1" hangingPunct="1"/>
            <a:endParaRPr lang="ru-RU" smtClean="0">
              <a:latin typeface="Verdana" pitchFamily="34" charset="0"/>
            </a:endParaRPr>
          </a:p>
          <a:p>
            <a:pPr eaLnBrk="1" hangingPunct="1"/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824913" cy="13716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b="1" cap="none" smtClean="0">
                <a:latin typeface="Verdana" pitchFamily="34" charset="0"/>
              </a:rPr>
              <a:t>     </a:t>
            </a:r>
            <a:endParaRPr lang="ru-RU" sz="3200" cap="none" smtClean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22530" name="Rectangle 8"/>
          <p:cNvSpPr>
            <a:spLocks noChangeArrowheads="1"/>
          </p:cNvSpPr>
          <p:nvPr/>
        </p:nvSpPr>
        <p:spPr bwMode="auto">
          <a:xfrm>
            <a:off x="323850" y="1208088"/>
            <a:ext cx="882015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/>
              <a:t>	</a:t>
            </a:r>
            <a:r>
              <a:rPr lang="ru-RU" sz="2800"/>
              <a:t>Одной из основных задач ФГОС ДО является: «объединение обучения и воспитания в целостный образовательный процесс на основе духовно-нравственных и социокультурных ценностей и принятых в обществе правил и норм поведения в интересах человека, семьи, общества». Поэтому нравственно – патриотическое воспитание – одно из важнейших звеньев системы воспитательной работы в ДО.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ChangeArrowheads="1"/>
          </p:cNvSpPr>
          <p:nvPr/>
        </p:nvSpPr>
        <p:spPr bwMode="auto">
          <a:xfrm>
            <a:off x="0" y="1679575"/>
            <a:ext cx="91440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r>
              <a:rPr lang="ru-RU"/>
              <a:t> </a:t>
            </a:r>
            <a:r>
              <a:rPr lang="ru-RU" sz="3200" b="1" u="sng"/>
              <a:t>Цель проекта:</a:t>
            </a:r>
            <a:endParaRPr lang="ru-RU" sz="3200"/>
          </a:p>
          <a:p>
            <a:pPr indent="449263" algn="ctr"/>
            <a:r>
              <a:rPr lang="ru-RU" sz="3200"/>
              <a:t>Осуществление комплексного подхода к воспитанию в духе патриотизма, приобщение дошкольников к истории и культуре родного города, местным достопримечательностям, воспитание любви и привязанности к родному краю.</a:t>
            </a:r>
            <a:r>
              <a:rPr lang="ru-RU"/>
              <a:t>  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ChangeArrowheads="1"/>
          </p:cNvSpPr>
          <p:nvPr/>
        </p:nvSpPr>
        <p:spPr bwMode="auto">
          <a:xfrm>
            <a:off x="755650" y="280988"/>
            <a:ext cx="8388350" cy="630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r>
              <a:rPr lang="ru-RU" sz="3600" b="1" u="sng"/>
              <a:t>Задачи проекта:</a:t>
            </a:r>
            <a:endParaRPr lang="ru-RU" sz="3600"/>
          </a:p>
          <a:p>
            <a:pPr indent="449263"/>
            <a:endParaRPr lang="ru-RU" sz="2000"/>
          </a:p>
          <a:p>
            <a:pPr indent="449263"/>
            <a:r>
              <a:rPr lang="ru-RU" sz="2200"/>
              <a:t>• приобщить детей дошкольного возраста к изучению родного края – малой Родины;</a:t>
            </a:r>
          </a:p>
          <a:p>
            <a:pPr indent="449263"/>
            <a:r>
              <a:rPr lang="ru-RU" sz="2200"/>
              <a:t>• формировать интерес к устному народному творчеству;</a:t>
            </a:r>
          </a:p>
          <a:p>
            <a:pPr indent="449263"/>
            <a:r>
              <a:rPr lang="ru-RU" sz="2200"/>
              <a:t>• воспитывать чувство гордости за свой родной край, посредством материалов по краеведению;</a:t>
            </a:r>
          </a:p>
          <a:p>
            <a:pPr indent="449263"/>
            <a:r>
              <a:rPr lang="ru-RU" sz="2200"/>
              <a:t>• развивать такие качества, как наблюдательность, воображение, фантазию, творческое начало;</a:t>
            </a:r>
          </a:p>
          <a:p>
            <a:pPr indent="449263"/>
            <a:r>
              <a:rPr lang="ru-RU" sz="2200"/>
              <a:t>• способствовать развитию познавательной и творческой активности детей дошкольного возраста, формированию у дошкольников желания, в дальнейшем, самостоятельно получать и приобретать знания о родном крае;</a:t>
            </a:r>
          </a:p>
          <a:p>
            <a:pPr indent="449263"/>
            <a:r>
              <a:rPr lang="ru-RU" sz="2200"/>
              <a:t>• способствовать развитию познавательной активности, мышления, воображения, фантазии, творческих способностей и коммуникативных навыков;</a:t>
            </a:r>
          </a:p>
          <a:p>
            <a:pPr indent="449263"/>
            <a:r>
              <a:rPr lang="ru-RU" sz="2200"/>
              <a:t>• приобщить родителей к совместной творческой деятельности с детьми.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 bwMode="auto">
          <a:xfrm>
            <a:off x="66675" y="247650"/>
            <a:ext cx="8934450" cy="7794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200" b="1" cap="none" smtClean="0">
                <a:latin typeface="Verdana" pitchFamily="34" charset="0"/>
              </a:rPr>
              <a:t>Достопримечательности города</a:t>
            </a:r>
          </a:p>
        </p:txBody>
      </p:sp>
      <p:pic>
        <p:nvPicPr>
          <p:cNvPr id="25604" name="Picture 9" descr="imag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25538"/>
            <a:ext cx="3744912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11" descr="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1125538"/>
            <a:ext cx="432117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3" descr="ANd9GcQ5lbKZADYBXPmZuFX8dE8XVyVSQ-P8o547sOcWj3RVoaxS6EF2R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4221163"/>
            <a:ext cx="7920038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 bwMode="auto">
          <a:xfrm>
            <a:off x="900113" y="188913"/>
            <a:ext cx="7429500" cy="72231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b="1" cap="none" smtClean="0">
                <a:latin typeface="Times New Roman" pitchFamily="18" charset="0"/>
                <a:cs typeface="Times New Roman" pitchFamily="18" charset="0"/>
              </a:rPr>
              <a:t>Драматический театр</a:t>
            </a:r>
          </a:p>
        </p:txBody>
      </p:sp>
      <p:sp>
        <p:nvSpPr>
          <p:cNvPr id="26626" name="Rectangle 7"/>
          <p:cNvSpPr>
            <a:spLocks noGrp="1"/>
          </p:cNvSpPr>
          <p:nvPr>
            <p:ph type="body" idx="1"/>
          </p:nvPr>
        </p:nvSpPr>
        <p:spPr>
          <a:xfrm>
            <a:off x="250825" y="4076700"/>
            <a:ext cx="4321175" cy="1714500"/>
          </a:xfrm>
        </p:spPr>
        <p:txBody>
          <a:bodyPr/>
          <a:lstStyle/>
          <a:p>
            <a:pPr>
              <a:lnSpc>
                <a:spcPct val="100000"/>
              </a:lnSpc>
              <a:buFont typeface="Arial" charset="0"/>
              <a:buNone/>
            </a:pPr>
            <a:endParaRPr lang="ru-RU" sz="1600" smtClean="0">
              <a:latin typeface="Arial" charset="0"/>
            </a:endParaRPr>
          </a:p>
          <a:p>
            <a:pPr>
              <a:lnSpc>
                <a:spcPct val="100000"/>
              </a:lnSpc>
              <a:buFont typeface="Arial" charset="0"/>
              <a:buNone/>
            </a:pPr>
            <a:endParaRPr lang="ru-RU" sz="1600" smtClean="0">
              <a:latin typeface="Arial" charset="0"/>
            </a:endParaRPr>
          </a:p>
          <a:p>
            <a:pPr>
              <a:lnSpc>
                <a:spcPct val="100000"/>
              </a:lnSpc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</a:rPr>
              <a:t>Выставочная галлерея</a:t>
            </a:r>
          </a:p>
        </p:txBody>
      </p:sp>
      <p:pic>
        <p:nvPicPr>
          <p:cNvPr id="26627" name="Picture 8" descr="image (1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4500" y="2465388"/>
            <a:ext cx="48895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9" descr="800px-Сызрань_театр_имени_Толстог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52513"/>
            <a:ext cx="5614988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0" y="0"/>
            <a:ext cx="5724525" cy="1052513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b="1" cap="none" smtClean="0">
                <a:latin typeface="Times New Roman" pitchFamily="18" charset="0"/>
                <a:cs typeface="Times New Roman" pitchFamily="18" charset="0"/>
              </a:rPr>
              <a:t>река Волга</a:t>
            </a:r>
          </a:p>
        </p:txBody>
      </p:sp>
      <p:pic>
        <p:nvPicPr>
          <p:cNvPr id="27650" name="Picture 5" descr="image (7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4125" y="3289300"/>
            <a:ext cx="5349875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6" descr="diMjYdCQql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5111750" cy="339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Rectangle 9"/>
          <p:cNvSpPr>
            <a:spLocks noChangeArrowheads="1"/>
          </p:cNvSpPr>
          <p:nvPr/>
        </p:nvSpPr>
        <p:spPr bwMode="auto">
          <a:xfrm>
            <a:off x="5148263" y="2205038"/>
            <a:ext cx="39957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/>
          </a:p>
          <a:p>
            <a:r>
              <a:rPr lang="ru-RU" sz="2800" b="1"/>
              <a:t>    река Сызранка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0" y="333375"/>
            <a:ext cx="4500563" cy="1052513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2800" b="1" cap="none" smtClean="0">
                <a:latin typeface="Arial" charset="0"/>
              </a:rPr>
              <a:t/>
            </a:r>
            <a:br>
              <a:rPr lang="ru-RU" sz="2800" b="1" cap="none" smtClean="0">
                <a:latin typeface="Arial" charset="0"/>
              </a:rPr>
            </a:br>
            <a:r>
              <a:rPr lang="ru-RU" sz="3200" b="1" cap="none" smtClean="0">
                <a:latin typeface="Times New Roman" pitchFamily="18" charset="0"/>
              </a:rPr>
              <a:t>Александр Мишенков</a:t>
            </a:r>
            <a:r>
              <a:rPr lang="ru-RU" sz="3200" b="1" cap="none" smtClean="0">
                <a:latin typeface="Arial" charset="0"/>
              </a:rPr>
              <a:t/>
            </a:r>
            <a:br>
              <a:rPr lang="ru-RU" sz="3200" b="1" cap="none" smtClean="0">
                <a:latin typeface="Arial" charset="0"/>
              </a:rPr>
            </a:br>
            <a:endParaRPr lang="ru-RU" sz="3200" b="1" cap="none" smtClean="0">
              <a:latin typeface="Arial" charset="0"/>
            </a:endParaRPr>
          </a:p>
        </p:txBody>
      </p:sp>
      <p:sp>
        <p:nvSpPr>
          <p:cNvPr id="28674" name="Rectangle 6"/>
          <p:cNvSpPr>
            <a:spLocks noChangeArrowheads="1"/>
          </p:cNvSpPr>
          <p:nvPr/>
        </p:nvSpPr>
        <p:spPr bwMode="auto">
          <a:xfrm>
            <a:off x="4679950" y="260350"/>
            <a:ext cx="44640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Стихи Лидии Невской - члена международного Союза писателей. </a:t>
            </a:r>
          </a:p>
          <a:p>
            <a:endParaRPr lang="ru-RU" sz="2400" b="1">
              <a:latin typeface="Times New Roman" pitchFamily="18" charset="0"/>
            </a:endParaRPr>
          </a:p>
        </p:txBody>
      </p:sp>
      <p:pic>
        <p:nvPicPr>
          <p:cNvPr id="28675" name="Picture 8" descr="Лидия Невская Сызра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1916113"/>
            <a:ext cx="4654550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4" descr="84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916113"/>
            <a:ext cx="3744913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3311</TotalTime>
  <Words>291</Words>
  <Application>Microsoft Office PowerPoint</Application>
  <PresentationFormat>Экран (4:3)</PresentationFormat>
  <Paragraphs>46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Tw Cen MT</vt:lpstr>
      <vt:lpstr>Calibri</vt:lpstr>
      <vt:lpstr>Verdana</vt:lpstr>
      <vt:lpstr>Times New Roman</vt:lpstr>
      <vt:lpstr>Контур</vt:lpstr>
      <vt:lpstr>Контур</vt:lpstr>
      <vt:lpstr>Контур</vt:lpstr>
      <vt:lpstr>Контур</vt:lpstr>
      <vt:lpstr>    Проект «Сызрань глазами детей»                                                                         в старшей группе для детей с тяжелыми нарушениями речи»</vt:lpstr>
      <vt:lpstr>Слайд 2</vt:lpstr>
      <vt:lpstr>     </vt:lpstr>
      <vt:lpstr>Слайд 4</vt:lpstr>
      <vt:lpstr>Слайд 5</vt:lpstr>
      <vt:lpstr>Достопримечательности города</vt:lpstr>
      <vt:lpstr>Драматический театр</vt:lpstr>
      <vt:lpstr>река Волга</vt:lpstr>
      <vt:lpstr> Александр Мишенков </vt:lpstr>
      <vt:lpstr>Аркадий Ильич Островский композитор  Спят усталые игрушки, книжки спят, Одеяла и подушки ждут ребят. Даже сказка спать ложится, Чтобы ночью нам присниться, Ты ей пожелай: баю-бай. </vt:lpstr>
      <vt:lpstr>Краеведческий музей</vt:lpstr>
      <vt:lpstr>Слайд 12</vt:lpstr>
      <vt:lpstr>ПРИОБЩЕНИЕ К ИСТОКАМ РУССКОЙ КУЛЬТУРЫ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Профессиональная компетентность педагога в создании развивающей предметной среды в ДОУ компенсирующего вида</dc:title>
  <dc:creator>Ирина</dc:creator>
  <cp:lastModifiedBy>Марина</cp:lastModifiedBy>
  <cp:revision>110</cp:revision>
  <dcterms:created xsi:type="dcterms:W3CDTF">2010-10-05T09:49:58Z</dcterms:created>
  <dcterms:modified xsi:type="dcterms:W3CDTF">2016-05-24T11:03:43Z</dcterms:modified>
</cp:coreProperties>
</file>