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80" r:id="rId4"/>
    <p:sldId id="272" r:id="rId5"/>
    <p:sldId id="277" r:id="rId6"/>
    <p:sldId id="278" r:id="rId7"/>
    <p:sldId id="279" r:id="rId8"/>
    <p:sldId id="273" r:id="rId9"/>
    <p:sldId id="275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4" r:id="rId24"/>
    <p:sldId id="257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9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C8CBA-9411-47D7-91F5-6CDA9A0D7B96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5339-F39D-44C5-9E6A-92EBAEFCC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392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2E187A-A6BA-43EB-B1E9-F9E9CA4AB5AC}" type="slidenum">
              <a:rPr lang="ru-RU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21573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3966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4522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B2C556-E657-4D29-B1A7-56E56C7FF1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678424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C2B70F-12CF-4FB7-8FD0-EF57060FA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406954"/>
      </p:ext>
    </p:extLst>
  </p:cSld>
  <p:clrMapOvr>
    <a:masterClrMapping/>
  </p:clrMapOvr>
  <p:transition/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79AD9A-213F-48AC-9425-7FEFC91BF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9165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E4B2C7-7C95-42F6-B3CC-5EA14E209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6689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6AE783-DA2D-487E-9431-76ADFD3B1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5505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9D7EAA-62A0-4169-ACA9-5737B768F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8962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46E60D-EDB7-494C-938D-7D6A30323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8310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311A66-DE80-47E3-A9E9-990206E0D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33863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50088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DE3A33-47E7-49DC-9E1F-226BB23B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3728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0E736F-2F7D-492A-889B-CC2DF9604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364090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6175FA-609B-4827-9567-542FD7BB6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706319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ru-RU"/>
              <a:t>Ефимова А.Н., заместитель директора ЦНМО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93D623-258A-4156-8B9B-E9758D0DF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35184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4155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2183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707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5396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57197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3354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31683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D0DC5-1EF4-4E39-A029-5DB50444083E}" type="datetimeFigureOut">
              <a:rPr lang="ru-RU" smtClean="0"/>
              <a:pPr/>
              <a:t>11.06.2016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50B5C-E0D1-4B7C-9D28-55334872D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2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1D50A-30CE-41FA-8AD5-281C20E9CA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65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2130425"/>
            <a:ext cx="6944816" cy="16589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Современные подходы к организации двигательной деятельности в ДОО в соответствии с ФГОС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36510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Выполнила :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Макина</a:t>
            </a:r>
            <a:r>
              <a:rPr lang="ru-RU" b="1" dirty="0" smtClean="0">
                <a:solidFill>
                  <a:srgbClr val="C00000"/>
                </a:solidFill>
              </a:rPr>
              <a:t> Людмила Сергеевна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Инструктор по физическому развитию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МБДОУ «Детский сад </a:t>
            </a:r>
            <a:r>
              <a:rPr lang="en-US" b="1" dirty="0" smtClean="0">
                <a:solidFill>
                  <a:srgbClr val="C00000"/>
                </a:solidFill>
              </a:rPr>
              <a:t>N</a:t>
            </a:r>
            <a:r>
              <a:rPr lang="ru-RU" b="1" dirty="0" smtClean="0">
                <a:solidFill>
                  <a:srgbClr val="C00000"/>
                </a:solidFill>
              </a:rPr>
              <a:t>352»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бегунки-296265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293096"/>
            <a:ext cx="4190866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94948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Сравнивая урок в школе и занятие в ДОУ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56881415"/>
              </p:ext>
            </p:extLst>
          </p:nvPr>
        </p:nvGraphicFramePr>
        <p:xfrm>
          <a:off x="179512" y="908720"/>
          <a:ext cx="8713787" cy="5713476"/>
        </p:xfrm>
        <a:graphic>
          <a:graphicData uri="http://schemas.openxmlformats.org/drawingml/2006/table">
            <a:tbl>
              <a:tblPr/>
              <a:tblGrid>
                <a:gridCol w="4289425"/>
                <a:gridCol w="4424362"/>
              </a:tblGrid>
              <a:tr h="245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59" marR="406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59" marR="406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обучения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59" marR="406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21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 В школе идет предметное обучение, ученики овладевают основами наук, знания даются в строгой научной логике.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 В содержание школьного обучения входит также вооружение учащихся довольно сложными практическими умениями умственного труда: решение математических задач, написание сочинений, диктантов, составление схем, работа с книгой (чтение, конспектирование, цитирование).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659" marR="406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обучения в ДОУ проще. Обучение ведется по разделам программы. Детям сообщаются элементарные, доступные их пониманию знания. Усваивая эти разделы обучения, дети подготавливаются к усвоению учебных предметов в школе.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59" marR="406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организации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59" marR="406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27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по длительности: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6 уроков по 40 мин.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по структуре: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организационный момент;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проверка и оценка домашнего задания;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сообщение нового материала или фронтальная проверка знаний (контрольная работа);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закрепление изученного;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задание на дом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659" marR="406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по длительности: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3 занятия в день длительностью от 10 до 35 мин.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по структуре: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организационный момент;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начало занятия (установки к ходу занятия);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ход занятия;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деятельности детей, подведение итогов (конец занятия).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Нет оценки знаний по 5-балльной системе, оценка только словесная, нет домашних заданий, нет контрольных работ.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659" marR="406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Применяемые методы и приемы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59" marR="406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21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В школе преобладают словесные и практические методы в сочетании с наглядными и игровыми.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0659" marR="406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ДОУ преобладают наглядные и игровые методы в сочетании со словесными. Например, Е.И. Тихеева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считала, что строить процесс обучения детей в детском саду следует, опираясь на наглядность в обучении. Утверждала, что при этом специальная организация среды способствует расширению и углублению представлений детей.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0659" marR="406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484062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15888"/>
            <a:ext cx="4953000" cy="498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Цель занятия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7775575" cy="122555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Цель занятия – это его желаемый (конкретный) результат, сформулированный с учетом имеющегося времени и возможностей детей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77828" name="Rectangle 2"/>
          <p:cNvSpPr txBox="1">
            <a:spLocks noChangeArrowheads="1"/>
          </p:cNvSpPr>
          <p:nvPr/>
        </p:nvSpPr>
        <p:spPr bwMode="auto">
          <a:xfrm>
            <a:off x="323323" y="2043113"/>
            <a:ext cx="822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Требования к постановке целей занятия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565400"/>
            <a:ext cx="8229600" cy="35607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Конкретность постановки цели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Реалистичность цели занятия с точки зрения достаточности времени на ее выполнение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Реалистичность цели с точки зрения ее соответствия подготовленности детей к ее решению на предыдущих занятиях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Реалистичность цели с точки зрения ее соответствия возможностям и способностям детей и педагога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Полнота и обоснованность содержания целей занятия с точки зрения необходимости подготовки детей к усвоению материала на ближайших занятиях.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Полнота и обоснованность целей с точки зрения последующих (конечных) результатов обучения</a:t>
            </a:r>
          </a:p>
          <a:p>
            <a:pPr>
              <a:defRPr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557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635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Требования к современному занятию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692150"/>
            <a:ext cx="8856663" cy="6049963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Осознание целей и </a:t>
            </a:r>
            <a:r>
              <a:rPr lang="ru-RU" sz="3700" dirty="0" smtClean="0">
                <a:hlinkClick r:id="rId2" action="ppaction://hlinksldjump"/>
              </a:rPr>
              <a:t>задач</a:t>
            </a:r>
            <a:r>
              <a:rPr lang="ru-RU" sz="3700" dirty="0" smtClean="0"/>
              <a:t> занятия воспитателем и детьми, прогнозирование результата (Для чего делаем? Что получим?)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На занятии </a:t>
            </a:r>
            <a:r>
              <a:rPr lang="ru-RU" sz="3700" u="sng" dirty="0" smtClean="0"/>
              <a:t>поставлены и решаются</a:t>
            </a:r>
            <a:r>
              <a:rPr lang="ru-RU" sz="3700" dirty="0" smtClean="0"/>
              <a:t> комплекс задач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воспитательные задачи (личностные качества детей)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развивающие задачи (психические процессы: речь, внимание, воображение, </a:t>
            </a:r>
            <a:r>
              <a:rPr lang="ru-RU" altLang="ja-JP" sz="3700" dirty="0" smtClean="0"/>
              <a:t>восприятие, память, мышление</a:t>
            </a:r>
            <a:r>
              <a:rPr lang="ru-RU" sz="3700" dirty="0" smtClean="0"/>
              <a:t>)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обучающие (знания, умения, навыки)</a:t>
            </a:r>
          </a:p>
          <a:p>
            <a:pPr marL="533400" indent="-5334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Реализация </a:t>
            </a:r>
            <a:r>
              <a:rPr lang="ru-RU" sz="3700" dirty="0" smtClean="0">
                <a:solidFill>
                  <a:srgbClr val="002060"/>
                </a:solidFill>
                <a:hlinkClick r:id="rId2" action="ppaction://hlinksldjump"/>
              </a:rPr>
              <a:t>комплексно-тематического принципа </a:t>
            </a:r>
            <a:endParaRPr lang="ru-RU" sz="3700" dirty="0" smtClean="0">
              <a:solidFill>
                <a:srgbClr val="002060"/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Определение оптимального содержания занятия для реализации поставленных задач с учетом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принципа </a:t>
            </a:r>
            <a:r>
              <a:rPr lang="ru-RU" sz="3700" dirty="0" smtClean="0">
                <a:hlinkClick r:id="rId3" action="ppaction://hlinksldjump"/>
              </a:rPr>
              <a:t>необходимости и достаточности </a:t>
            </a:r>
            <a:r>
              <a:rPr lang="ru-RU" sz="3700" dirty="0" smtClean="0"/>
              <a:t>(решать поставленные задачи только на необходимом и достаточном материале, максимально приближаться к разумному «минимуму»)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принципа </a:t>
            </a:r>
            <a:r>
              <a:rPr lang="ru-RU" sz="3700" dirty="0" smtClean="0">
                <a:hlinkClick r:id="rId3" action="ppaction://hlinksldjump"/>
              </a:rPr>
              <a:t>системности и последовательности</a:t>
            </a:r>
            <a:endParaRPr lang="ru-RU" sz="3700" dirty="0" smtClean="0"/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возрастных особенностей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Полнота (необходимость и достаточность) состава запланированных организационных, мотивационных, контролирующих, информационных и т.д. действий </a:t>
            </a:r>
            <a:r>
              <a:rPr lang="ru-RU" sz="3700" b="1" i="1" dirty="0" smtClean="0"/>
              <a:t>педагога</a:t>
            </a:r>
            <a:r>
              <a:rPr lang="ru-RU" sz="3700" dirty="0" smtClean="0"/>
              <a:t> для организации  полноценной деятельности детей по достижению цели занятия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Полнота (необходимость и достаточность) состава действий </a:t>
            </a:r>
            <a:r>
              <a:rPr lang="ru-RU" sz="3700" b="1" i="1" dirty="0" smtClean="0"/>
              <a:t>детей </a:t>
            </a:r>
            <a:r>
              <a:rPr lang="ru-RU" sz="3700" dirty="0" smtClean="0"/>
              <a:t>по достижению поставленных целей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Выбор наиболее рациональных (адекватных, эффективных) методов, приемов работы, средств обучения 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использование </a:t>
            </a:r>
            <a:r>
              <a:rPr lang="ru-RU" sz="3700" dirty="0" err="1" smtClean="0"/>
              <a:t>деятельностных</a:t>
            </a:r>
            <a:r>
              <a:rPr lang="ru-RU" sz="3700" dirty="0" smtClean="0"/>
              <a:t>, активных форм работы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ja-JP" sz="3700" dirty="0" smtClean="0"/>
              <a:t>ненасильственные приемы обучения (не проявляет неприятия, раздражения, гнева) </a:t>
            </a:r>
          </a:p>
          <a:p>
            <a:pPr lvl="2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использование целесообразных </a:t>
            </a:r>
            <a:r>
              <a:rPr lang="ru-RU" sz="3700" dirty="0" smtClean="0">
                <a:hlinkClick r:id="rId4" action="ppaction://hlinksldjump"/>
              </a:rPr>
              <a:t>методов </a:t>
            </a:r>
            <a:r>
              <a:rPr lang="ru-RU" sz="3700" dirty="0" smtClean="0"/>
              <a:t>и приемов обучения с целью повышения эффективности образовательного процесса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Разумное (оправданное, эффективное) сочетание форм организации деятельности на занятии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фронтальной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групповой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парной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700" dirty="0" smtClean="0"/>
              <a:t>индивидуальной работы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marL="533400" indent="-533400" fontAlgn="auto"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5715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715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715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sz="2400" dirty="0" smtClean="0"/>
          </a:p>
        </p:txBody>
      </p:sp>
      <p:pic>
        <p:nvPicPr>
          <p:cNvPr id="5" name="Рисунок 4" descr="img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9419" y="3906761"/>
            <a:ext cx="4284581" cy="2951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96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современному занятию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 fontScale="70000" lnSpcReduction="20000"/>
          </a:bodyPr>
          <a:lstStyle/>
          <a:p>
            <a:pPr marL="533400" indent="-53340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Актуализация знаний детей</a:t>
            </a:r>
          </a:p>
          <a:p>
            <a:pPr marL="914400" lvl="1" indent="-45720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дети должны быть подготовлены к восприятию материала - «вхождение» в занятие (мотивация)</a:t>
            </a:r>
          </a:p>
          <a:p>
            <a:pPr marL="914400" lvl="1" indent="-45720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позитивная мотивация в течение всего занятия (на каждый этап)</a:t>
            </a:r>
          </a:p>
          <a:p>
            <a:pPr marL="914400" lvl="1" indent="-45720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значимость для ребенка содержания занятия</a:t>
            </a:r>
            <a:endParaRPr lang="ru-RU" altLang="ja-JP" dirty="0" smtClean="0">
              <a:solidFill>
                <a:srgbClr val="002060"/>
              </a:solidFill>
            </a:endParaRPr>
          </a:p>
          <a:p>
            <a:pPr marL="2171700" lvl="4" indent="-342900" fontAlgn="auto">
              <a:spcAft>
                <a:spcPts val="0"/>
              </a:spcAft>
              <a:buFontTx/>
              <a:buNone/>
              <a:defRPr/>
            </a:pPr>
            <a:r>
              <a:rPr lang="ru-RU" altLang="ja-JP" sz="2400" dirty="0" smtClean="0">
                <a:solidFill>
                  <a:srgbClr val="002060"/>
                </a:solidFill>
              </a:rPr>
              <a:t>Опора на личный опыт ребенка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ja-JP" dirty="0" smtClean="0">
                <a:solidFill>
                  <a:srgbClr val="002060"/>
                </a:solidFill>
              </a:rPr>
              <a:t>Направленность на развитие </a:t>
            </a:r>
            <a:r>
              <a:rPr lang="ru-RU" altLang="ja-JP" dirty="0" err="1" smtClean="0">
                <a:solidFill>
                  <a:srgbClr val="002060"/>
                </a:solidFill>
              </a:rPr>
              <a:t>субъектности</a:t>
            </a:r>
            <a:r>
              <a:rPr lang="ru-RU" altLang="ja-JP" dirty="0" smtClean="0">
                <a:solidFill>
                  <a:srgbClr val="002060"/>
                </a:solidFill>
              </a:rPr>
              <a:t> детей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ru-RU" altLang="ja-JP" dirty="0" smtClean="0">
                <a:solidFill>
                  <a:srgbClr val="002060"/>
                </a:solidFill>
              </a:rPr>
              <a:t>Педагог побуждает детей к проявлению инициативы и самостоятельности, поощряет проявления </a:t>
            </a:r>
            <a:r>
              <a:rPr lang="ru-RU" altLang="ja-JP" dirty="0" err="1" smtClean="0">
                <a:solidFill>
                  <a:srgbClr val="002060"/>
                </a:solidFill>
              </a:rPr>
              <a:t>субъектности</a:t>
            </a:r>
            <a:endParaRPr lang="ru-RU" altLang="ja-JP" dirty="0" smtClean="0">
              <a:solidFill>
                <a:srgbClr val="002060"/>
              </a:solidFill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ru-RU" altLang="ja-JP" dirty="0" smtClean="0">
                <a:solidFill>
                  <a:srgbClr val="002060"/>
                </a:solidFill>
              </a:rPr>
              <a:t>Педагог стимулирует и поощряет индивидуальные достижения детей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ja-JP" dirty="0" smtClean="0">
                <a:solidFill>
                  <a:srgbClr val="002060"/>
                </a:solidFill>
              </a:rPr>
              <a:t>На занятии реализуется принцип индивидуализации  и дифференциации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altLang="ja-JP" dirty="0" smtClean="0">
                <a:solidFill>
                  <a:srgbClr val="002060"/>
                </a:solidFill>
              </a:rPr>
              <a:t>Педагог учитывает особенности каждого ребенка (темп деятельности, эмоциональное состояние, уровень развития психических процессов, темперамент)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altLang="ja-JP" dirty="0" smtClean="0">
                <a:solidFill>
                  <a:srgbClr val="002060"/>
                </a:solidFill>
              </a:rPr>
              <a:t>Педагог «видит» каждого ребенка: помогает, стимулирует, поощряет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altLang="ja-JP" dirty="0" smtClean="0">
                <a:solidFill>
                  <a:srgbClr val="002060"/>
                </a:solidFill>
              </a:rPr>
              <a:t>Педагог предлагает </a:t>
            </a:r>
            <a:r>
              <a:rPr lang="ru-RU" altLang="ja-JP" dirty="0" err="1" smtClean="0">
                <a:solidFill>
                  <a:srgbClr val="002060"/>
                </a:solidFill>
              </a:rPr>
              <a:t>разноуровневые</a:t>
            </a:r>
            <a:r>
              <a:rPr lang="ru-RU" altLang="ja-JP" dirty="0" smtClean="0">
                <a:solidFill>
                  <a:srgbClr val="002060"/>
                </a:solidFill>
              </a:rPr>
              <a:t> задания (с учетом способностей детей)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marL="2171700" lvl="4" indent="-342900" fontAlgn="auto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</p:txBody>
      </p:sp>
      <p:sp>
        <p:nvSpPr>
          <p:cNvPr id="79876" name="AutoShape 5"/>
          <p:cNvSpPr>
            <a:spLocks noChangeArrowheads="1"/>
          </p:cNvSpPr>
          <p:nvPr/>
        </p:nvSpPr>
        <p:spPr bwMode="auto">
          <a:xfrm>
            <a:off x="900113" y="1412875"/>
            <a:ext cx="503237" cy="854075"/>
          </a:xfrm>
          <a:prstGeom prst="curvedRightArrow">
            <a:avLst>
              <a:gd name="adj1" fmla="val 33943"/>
              <a:gd name="adj2" fmla="val 678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99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036050" cy="563562"/>
          </a:xfrm>
          <a:noFill/>
        </p:spPr>
        <p:txBody>
          <a:bodyPr/>
          <a:lstStyle/>
          <a:p>
            <a:r>
              <a:rPr lang="ru-RU" sz="2800" b="1" smtClean="0"/>
              <a:t>Требования к современному занятию (продолжение)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4324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3400" dirty="0" smtClean="0"/>
              <a:t>Психологически комфортная обстановка на занятии 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3400" dirty="0" smtClean="0"/>
              <a:t>позитивный эмоциональный фон (ребенку удобно, интересно) 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3400" dirty="0" smtClean="0"/>
              <a:t>возможность свободного общения, передвижения детей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3400" dirty="0" smtClean="0"/>
              <a:t>Получение конкретного результата, подведение итогов занятия 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3400" dirty="0" smtClean="0"/>
              <a:t>Результативность занятия по отношению к каждому ребенку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3400" dirty="0" smtClean="0"/>
              <a:t>Анализ деятельности детей (педагогом) и самоанализ детьми своей работы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3400" dirty="0" smtClean="0"/>
              <a:t>Рефлексивный момент (педагог </a:t>
            </a:r>
            <a:r>
              <a:rPr lang="ru-RU" altLang="ja-JP" sz="3400" dirty="0" smtClean="0"/>
              <a:t>побуждает ребенка к выражению своего отношения к ситуации, к своей деятельности)</a:t>
            </a:r>
          </a:p>
          <a:p>
            <a:pPr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3400" dirty="0" smtClean="0"/>
              <a:t>Выполнение необходимых условий для сохранения и укрепления здоровья детей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3400" dirty="0" smtClean="0"/>
              <a:t>Использование приемов, </a:t>
            </a:r>
            <a:r>
              <a:rPr lang="ru-RU" altLang="ja-JP" sz="3400" dirty="0" smtClean="0"/>
              <a:t>снижающих утомляемость (смена видов деятельности, приемы релаксации)</a:t>
            </a:r>
          </a:p>
          <a:p>
            <a:pPr lvl="1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ru-RU" sz="3400" dirty="0" smtClean="0">
                <a:hlinkClick r:id="rId2" action="ppaction://hlinksldjump"/>
              </a:rPr>
              <a:t>Соблюдение </a:t>
            </a:r>
            <a:r>
              <a:rPr lang="ru-RU" sz="3400" dirty="0" smtClean="0"/>
              <a:t>СанПиН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ja-JP" dirty="0" smtClean="0"/>
              <a:t> 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7221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2656"/>
            <a:ext cx="8382000" cy="6338019"/>
          </a:xfrm>
        </p:spPr>
        <p:txBody>
          <a:bodyPr/>
          <a:lstStyle/>
          <a:p>
            <a:r>
              <a:rPr lang="ru-RU" altLang="ja-JP" sz="2400" b="1" dirty="0" smtClean="0">
                <a:solidFill>
                  <a:srgbClr val="FF0000"/>
                </a:solidFill>
                <a:cs typeface="ＭＳ Ｐゴシック"/>
              </a:rPr>
              <a:t>Наглядные методы:</a:t>
            </a:r>
            <a:r>
              <a:rPr lang="ru-RU" altLang="ja-JP" sz="2400" dirty="0" smtClean="0">
                <a:solidFill>
                  <a:srgbClr val="FF0000"/>
                </a:solidFill>
                <a:cs typeface="ＭＳ Ｐゴシック"/>
              </a:rPr>
              <a:t> наглядность, показ, раздаточные материалы, ТСО, дидактические пособия – в том числе динамические дидактические материалы (аудио, видео).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Словесные методы</a:t>
            </a:r>
            <a:r>
              <a:rPr lang="ru-RU" sz="2400" dirty="0" smtClean="0">
                <a:solidFill>
                  <a:srgbClr val="FF0000"/>
                </a:solidFill>
              </a:rPr>
              <a:t> (педагог пользуется приемом объяснения, рассказа, беседы, рассуждения,  чтения)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Практические методы</a:t>
            </a:r>
            <a:r>
              <a:rPr lang="ru-RU" sz="2400" dirty="0" smtClean="0">
                <a:solidFill>
                  <a:srgbClr val="FF0000"/>
                </a:solidFill>
              </a:rPr>
              <a:t> (упражнения)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Игровые методы </a:t>
            </a:r>
            <a:r>
              <a:rPr lang="ru-RU" sz="2400" dirty="0" smtClean="0">
                <a:solidFill>
                  <a:srgbClr val="FF0000"/>
                </a:solidFill>
              </a:rPr>
              <a:t>( дидактические игры, игры-драматизации, подвижные игры, эпизодические игровые приемы -загадки, упражнения-имитации, игровые действия и т.д.)</a:t>
            </a:r>
          </a:p>
        </p:txBody>
      </p:sp>
      <p:pic>
        <p:nvPicPr>
          <p:cNvPr id="4" name="Рисунок 3" descr="930869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789040"/>
            <a:ext cx="4824536" cy="2901959"/>
          </a:xfrm>
          <a:prstGeom prst="rect">
            <a:avLst/>
          </a:prstGeom>
        </p:spPr>
      </p:pic>
      <p:pic>
        <p:nvPicPr>
          <p:cNvPr id="5" name="Рисунок 4" descr="tovar-156748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25123">
            <a:off x="274825" y="5249505"/>
            <a:ext cx="3960440" cy="896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3373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973388" y="2640013"/>
            <a:ext cx="3384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Arbat"/>
                <a:cs typeface="Arial" pitchFamily="34" charset="0"/>
              </a:rPr>
              <a:t>Технология деятельностного подхода (структура занятий )</a:t>
            </a: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 rot="-1880600">
            <a:off x="549275" y="1946275"/>
            <a:ext cx="1590675" cy="1346200"/>
          </a:xfrm>
          <a:prstGeom prst="notched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Введение </a:t>
            </a: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в игровую </a:t>
            </a: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ситуацию</a:t>
            </a: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 rot="-1241499">
            <a:off x="2522538" y="1328738"/>
            <a:ext cx="1846262" cy="1566862"/>
          </a:xfrm>
          <a:prstGeom prst="notchedRightArrow">
            <a:avLst>
              <a:gd name="adj1" fmla="val 50000"/>
              <a:gd name="adj2" fmla="val 25012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Мотивация, </a:t>
            </a: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актуализация </a:t>
            </a: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знаний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rot="1097873">
            <a:off x="4567238" y="1335088"/>
            <a:ext cx="2071687" cy="1676400"/>
          </a:xfrm>
          <a:prstGeom prst="notchedRightArrow">
            <a:avLst>
              <a:gd name="adj1" fmla="val 50000"/>
              <a:gd name="adj2" fmla="val 24996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Постановка</a:t>
            </a: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проблемы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8153400" y="3657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16713" y="2619375"/>
            <a:ext cx="1501775" cy="2308225"/>
            <a:chOff x="4608" y="1440"/>
            <a:chExt cx="983" cy="1632"/>
          </a:xfrm>
        </p:grpSpPr>
        <p:sp>
          <p:nvSpPr>
            <p:cNvPr id="82956" name="AutoShape 8"/>
            <p:cNvSpPr>
              <a:spLocks noChangeArrowheads="1"/>
            </p:cNvSpPr>
            <p:nvPr/>
          </p:nvSpPr>
          <p:spPr bwMode="auto">
            <a:xfrm>
              <a:off x="4608" y="1440"/>
              <a:ext cx="960" cy="1632"/>
            </a:xfrm>
            <a:prstGeom prst="curvedLeftArrow">
              <a:avLst>
                <a:gd name="adj1" fmla="val 40210"/>
                <a:gd name="adj2" fmla="val 63128"/>
                <a:gd name="adj3" fmla="val 42083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66FF33"/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2957" name="Text Box 9"/>
            <p:cNvSpPr txBox="1">
              <a:spLocks noChangeArrowheads="1"/>
            </p:cNvSpPr>
            <p:nvPr/>
          </p:nvSpPr>
          <p:spPr bwMode="auto">
            <a:xfrm rot="-833080">
              <a:off x="4679" y="2347"/>
              <a:ext cx="912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ru-RU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затрудне</a:t>
              </a:r>
            </a:p>
            <a:p>
              <a:pPr algn="ctr"/>
              <a:r>
                <a:rPr lang="ru-RU" sz="16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ния</a:t>
              </a:r>
            </a:p>
          </p:txBody>
        </p:sp>
        <p:sp>
          <p:nvSpPr>
            <p:cNvPr id="82958" name="Text Box 10"/>
            <p:cNvSpPr txBox="1">
              <a:spLocks noChangeArrowheads="1"/>
            </p:cNvSpPr>
            <p:nvPr/>
          </p:nvSpPr>
          <p:spPr bwMode="auto">
            <a:xfrm rot="756267">
              <a:off x="4665" y="1535"/>
              <a:ext cx="60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16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Выход </a:t>
              </a:r>
            </a:p>
            <a:p>
              <a:pPr algn="ctr"/>
              <a:endParaRPr lang="ru-RU" sz="16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59" name="Text Box 11"/>
            <p:cNvSpPr txBox="1">
              <a:spLocks noChangeArrowheads="1"/>
            </p:cNvSpPr>
            <p:nvPr/>
          </p:nvSpPr>
          <p:spPr bwMode="auto">
            <a:xfrm>
              <a:off x="5270" y="1872"/>
              <a:ext cx="30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1600" b="1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из</a:t>
              </a:r>
              <a:r>
                <a:rPr lang="ru-RU" sz="16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51212" name="AutoShape 12"/>
          <p:cNvSpPr>
            <a:spLocks noChangeArrowheads="1"/>
          </p:cNvSpPr>
          <p:nvPr/>
        </p:nvSpPr>
        <p:spPr bwMode="auto">
          <a:xfrm flipH="1">
            <a:off x="5203825" y="4699000"/>
            <a:ext cx="1828800" cy="1524000"/>
          </a:xfrm>
          <a:prstGeom prst="notchedRightArrow">
            <a:avLst>
              <a:gd name="adj1" fmla="val 50000"/>
              <a:gd name="adj2" fmla="val 30000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Применение </a:t>
            </a: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нового знания</a:t>
            </a: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на практике</a:t>
            </a:r>
          </a:p>
          <a:p>
            <a:pPr algn="ctr" eaLnBrk="0" hangingPunct="0"/>
            <a:endParaRPr lang="ru-RU" sz="16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 flipH="1">
            <a:off x="3059113" y="4724400"/>
            <a:ext cx="1943100" cy="1524000"/>
          </a:xfrm>
          <a:prstGeom prst="notchedRightArrow">
            <a:avLst>
              <a:gd name="adj1" fmla="val 50000"/>
              <a:gd name="adj2" fmla="val 30016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Систематизация</a:t>
            </a: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знаний</a:t>
            </a:r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 rot="2129281" flipH="1">
            <a:off x="1344613" y="3657600"/>
            <a:ext cx="1828800" cy="1524000"/>
          </a:xfrm>
          <a:prstGeom prst="notchedRightArrow">
            <a:avLst>
              <a:gd name="adj1" fmla="val 50000"/>
              <a:gd name="adj2" fmla="val 30000"/>
            </a:avLst>
          </a:prstGeom>
          <a:gradFill rotWithShape="1">
            <a:gsLst>
              <a:gs pos="0">
                <a:srgbClr val="0099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Рефлексия </a:t>
            </a: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детской </a:t>
            </a:r>
          </a:p>
          <a:p>
            <a:pPr algn="ctr" eaLnBrk="0" hangingPunct="0"/>
            <a:r>
              <a:rPr lang="ru-RU" sz="1600" b="1" i="1">
                <a:solidFill>
                  <a:srgbClr val="000000"/>
                </a:solidFill>
                <a:latin typeface="Arial" pitchFamily="34" charset="0"/>
              </a:rPr>
              <a:t>деятельности</a:t>
            </a:r>
          </a:p>
        </p:txBody>
      </p:sp>
      <p:sp>
        <p:nvSpPr>
          <p:cNvPr id="82955" name="TextBox 2"/>
          <p:cNvSpPr txBox="1">
            <a:spLocks noChangeArrowheads="1"/>
          </p:cNvSpPr>
          <p:nvPr/>
        </p:nvSpPr>
        <p:spPr bwMode="auto">
          <a:xfrm>
            <a:off x="295275" y="568325"/>
            <a:ext cx="5075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Используемая технология</a:t>
            </a:r>
          </a:p>
        </p:txBody>
      </p:sp>
    </p:spTree>
    <p:extLst>
      <p:ext uri="{BB962C8B-B14F-4D97-AF65-F5344CB8AC3E}">
        <p14:creationId xmlns="" xmlns:p14="http://schemas.microsoft.com/office/powerpoint/2010/main" val="967085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5" grpId="0" animBg="1"/>
      <p:bldP spid="51212" grpId="0" animBg="1"/>
      <p:bldP spid="51213" grpId="0" animBg="1"/>
      <p:bldP spid="512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268413"/>
            <a:ext cx="8785225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eaLnBrk="0" hangingPunct="0">
              <a:buFontTx/>
              <a:buAutoNum type="arabicPeriod"/>
              <a:defRPr/>
            </a:pPr>
            <a:r>
              <a:rPr lang="ru-RU" sz="2000" dirty="0">
                <a:solidFill>
                  <a:srgbClr val="333399">
                    <a:lumMod val="75000"/>
                  </a:srgbClr>
                </a:solidFill>
                <a:latin typeface="Calibri"/>
              </a:rPr>
              <a:t>Введение в игровую ситуацию </a:t>
            </a:r>
            <a:r>
              <a:rPr lang="ru-RU" sz="2000" dirty="0">
                <a:solidFill>
                  <a:srgbClr val="C90316"/>
                </a:solidFill>
                <a:latin typeface="Calibri"/>
              </a:rPr>
              <a:t>(Ведущая </a:t>
            </a:r>
            <a:r>
              <a:rPr lang="ru-RU" sz="2000" dirty="0">
                <a:solidFill>
                  <a:srgbClr val="FF0000"/>
                </a:solidFill>
                <a:latin typeface="Calibri"/>
              </a:rPr>
              <a:t>деятельность дошкольника – игра. И мы будем играть) </a:t>
            </a:r>
          </a:p>
          <a:p>
            <a:pPr marL="800100" lvl="1" indent="-342900" algn="just" eaLnBrk="0" hangingPunct="0"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Создание игровой ситуации (игрового момента).</a:t>
            </a:r>
          </a:p>
          <a:p>
            <a:pPr marL="800100" lvl="1" indent="-342900" algn="just" eaLnBrk="0" hangingPunct="0"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Психологический настрой: приветствие, установление зрительного, тактильного контактов.</a:t>
            </a:r>
          </a:p>
          <a:p>
            <a:pPr lvl="1" algn="just" eaLnBrk="0" hangingPunct="0">
              <a:defRPr/>
            </a:pPr>
            <a:endParaRPr lang="ru-RU" dirty="0">
              <a:solidFill>
                <a:srgbClr val="002060"/>
              </a:solidFill>
              <a:latin typeface="Calibri"/>
            </a:endParaRPr>
          </a:p>
          <a:p>
            <a:pPr marL="342900" indent="-342900" algn="just" eaLnBrk="0" hangingPunct="0">
              <a:defRPr/>
            </a:pPr>
            <a:r>
              <a:rPr lang="ru-RU" sz="2000" dirty="0">
                <a:solidFill>
                  <a:srgbClr val="333399">
                    <a:lumMod val="75000"/>
                  </a:srgbClr>
                </a:solidFill>
                <a:latin typeface="Calibri"/>
              </a:rPr>
              <a:t>2.Мотивация, актуализация знаний, представлений </a:t>
            </a:r>
          </a:p>
          <a:p>
            <a:pPr marL="342900" indent="-342900" algn="just" eaLnBrk="0" hangingPunct="0">
              <a:defRPr/>
            </a:pPr>
            <a:endParaRPr lang="ru-RU" dirty="0">
              <a:solidFill>
                <a:srgbClr val="333399">
                  <a:lumMod val="75000"/>
                </a:srgbClr>
              </a:solidFill>
              <a:latin typeface="Calibri"/>
            </a:endParaRPr>
          </a:p>
          <a:p>
            <a:pPr marL="342900" indent="-342900" algn="just" eaLnBrk="0" hangingPunct="0"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Формирование представлений о предстоящей деятельности. (Игровая ситуация должна быть непосредственно связана с темой занятия: </a:t>
            </a:r>
            <a:r>
              <a:rPr lang="ru-RU" b="1" u="sng" dirty="0">
                <a:solidFill>
                  <a:srgbClr val="002060"/>
                </a:solidFill>
                <a:latin typeface="Calibri"/>
              </a:rPr>
              <a:t>чему нужно научить детей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).</a:t>
            </a:r>
          </a:p>
          <a:p>
            <a:pPr marL="342900" indent="-342900" algn="just" eaLnBrk="0" hangingPunct="0">
              <a:defRPr/>
            </a:pPr>
            <a:endParaRPr lang="ru-RU" dirty="0">
              <a:solidFill>
                <a:srgbClr val="002060"/>
              </a:solidFill>
              <a:latin typeface="Calibri"/>
            </a:endParaRPr>
          </a:p>
          <a:p>
            <a:pPr marL="342900" indent="-342900" algn="just" eaLnBrk="0" hangingPunct="0">
              <a:defRPr/>
            </a:pPr>
            <a:r>
              <a:rPr lang="ru-RU" sz="2000" dirty="0">
                <a:solidFill>
                  <a:srgbClr val="333399">
                    <a:lumMod val="75000"/>
                  </a:srgbClr>
                </a:solidFill>
                <a:latin typeface="Calibri"/>
              </a:rPr>
              <a:t>3.</a:t>
            </a:r>
            <a:r>
              <a:rPr lang="ru-RU" sz="2000" dirty="0">
                <a:solidFill>
                  <a:srgbClr val="54669E"/>
                </a:solidFill>
                <a:latin typeface="Calibri"/>
              </a:rPr>
              <a:t> </a:t>
            </a:r>
            <a:r>
              <a:rPr lang="ru-RU" sz="2000" dirty="0">
                <a:solidFill>
                  <a:srgbClr val="333399">
                    <a:lumMod val="75000"/>
                  </a:srgbClr>
                </a:solidFill>
                <a:latin typeface="Calibri"/>
              </a:rPr>
              <a:t>Постановка проблемы. Затруднение в игровой ситуации. </a:t>
            </a:r>
          </a:p>
          <a:p>
            <a:pPr marL="342900" indent="-342900" algn="just" eaLnBrk="0" hangingPunct="0">
              <a:defRPr/>
            </a:pPr>
            <a:endParaRPr lang="ru-RU" dirty="0">
              <a:solidFill>
                <a:srgbClr val="333399">
                  <a:lumMod val="75000"/>
                </a:srgbClr>
              </a:solidFill>
              <a:latin typeface="Calibri"/>
            </a:endParaRPr>
          </a:p>
          <a:p>
            <a:pPr marL="342900" indent="-342900" algn="just" eaLnBrk="0" hangingPunct="0"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Знакомство детей с особенностями и задачами предстоящей деятельности. Придание личностной значимости предстоящей деятельности. (Дети фиксируют в речи, что дальше  играть не получается, т.к. что-то невозможно сделать).</a:t>
            </a:r>
          </a:p>
        </p:txBody>
      </p:sp>
      <p:sp>
        <p:nvSpPr>
          <p:cNvPr id="83971" name="Прямоугольник 2"/>
          <p:cNvSpPr>
            <a:spLocks noChangeArrowheads="1"/>
          </p:cNvSpPr>
          <p:nvPr/>
        </p:nvSpPr>
        <p:spPr bwMode="auto">
          <a:xfrm>
            <a:off x="395288" y="476250"/>
            <a:ext cx="488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Единая технология построения занятий – проблемный диалог</a:t>
            </a:r>
          </a:p>
        </p:txBody>
      </p:sp>
    </p:spTree>
    <p:extLst>
      <p:ext uri="{BB962C8B-B14F-4D97-AF65-F5344CB8AC3E}">
        <p14:creationId xmlns="" xmlns:p14="http://schemas.microsoft.com/office/powerpoint/2010/main" val="995578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1557338"/>
            <a:ext cx="77517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libri"/>
                <a:ea typeface="+mj-ea"/>
                <a:cs typeface="Times New Roman" pitchFamily="18" charset="0"/>
              </a:rPr>
              <a:t>Для создания проблемной ситуации, можно использовать </a:t>
            </a:r>
            <a:r>
              <a:rPr lang="ru-RU" sz="2000" b="1" i="1" u="sng" dirty="0">
                <a:solidFill>
                  <a:srgbClr val="002060"/>
                </a:solidFill>
                <a:latin typeface="Calibri"/>
                <a:ea typeface="+mj-ea"/>
                <a:cs typeface="Times New Roman" pitchFamily="18" charset="0"/>
              </a:rPr>
              <a:t>мотивационные ситуации типа</a:t>
            </a:r>
            <a:r>
              <a:rPr lang="ru-RU" sz="2000" b="1" dirty="0">
                <a:solidFill>
                  <a:srgbClr val="002060"/>
                </a:solidFill>
                <a:latin typeface="Calibri"/>
                <a:ea typeface="+mj-ea"/>
                <a:cs typeface="Times New Roman" pitchFamily="18" charset="0"/>
              </a:rPr>
              <a:t>: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alibri"/>
              <a:ea typeface="+mj-ea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alibri"/>
              <a:ea typeface="+mj-ea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достань подарок (например, заранее приготовленные подарки находятся «под замками»; на оборотной стороне нарисованных замков – задания, которые надо выполнить);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помоги герою;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решение бытовых вопросов;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путешествие (важно никого не «потерять», обращаем внимание на взаимопомощь);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соревнование (только для 5−6-летних детей, зачет командный, обращаем внимание на взаимопомощь).</a:t>
            </a:r>
          </a:p>
        </p:txBody>
      </p:sp>
      <p:sp>
        <p:nvSpPr>
          <p:cNvPr id="84995" name="Прямоугольник 4"/>
          <p:cNvSpPr>
            <a:spLocks noChangeArrowheads="1"/>
          </p:cNvSpPr>
          <p:nvPr/>
        </p:nvSpPr>
        <p:spPr bwMode="auto">
          <a:xfrm>
            <a:off x="395288" y="476250"/>
            <a:ext cx="488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Единая технология построения занятий – проблемный диалог</a:t>
            </a:r>
          </a:p>
        </p:txBody>
      </p:sp>
    </p:spTree>
    <p:extLst>
      <p:ext uri="{BB962C8B-B14F-4D97-AF65-F5344CB8AC3E}">
        <p14:creationId xmlns="" xmlns:p14="http://schemas.microsoft.com/office/powerpoint/2010/main" val="399658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Прямоугольник 1"/>
          <p:cNvSpPr>
            <a:spLocks noChangeArrowheads="1"/>
          </p:cNvSpPr>
          <p:nvPr/>
        </p:nvSpPr>
        <p:spPr bwMode="auto">
          <a:xfrm>
            <a:off x="107950" y="1268413"/>
            <a:ext cx="885666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0" hangingPunct="0"/>
            <a:r>
              <a:rPr lang="ru-RU" sz="2000">
                <a:solidFill>
                  <a:srgbClr val="262673"/>
                </a:solidFill>
                <a:latin typeface="Calibri" pitchFamily="34" charset="0"/>
              </a:rPr>
              <a:t>4.Поиск выхода из затруднительной ситуации </a:t>
            </a:r>
            <a:r>
              <a:rPr lang="ru-RU" sz="2000">
                <a:solidFill>
                  <a:srgbClr val="C90316"/>
                </a:solidFill>
                <a:latin typeface="Calibri" pitchFamily="34" charset="0"/>
              </a:rPr>
              <a:t>(Что будем делать? С помощью чего? Чего не хватает? Что надо сделать? Как будем делать? )</a:t>
            </a:r>
          </a:p>
          <a:p>
            <a:pPr marL="342900" indent="-342900" algn="just" eaLnBrk="0" hangingPunct="0"/>
            <a:endParaRPr lang="ru-RU" sz="2000">
              <a:solidFill>
                <a:srgbClr val="262673"/>
              </a:solidFill>
              <a:latin typeface="Calibri" pitchFamily="34" charset="0"/>
            </a:endParaRPr>
          </a:p>
          <a:p>
            <a:pPr marL="800100" lvl="1" indent="-342900" algn="just" eaLnBrk="0" hangingPunct="0">
              <a:buFont typeface="Wingdings" pitchFamily="2" charset="2"/>
              <a:buChar char="v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Введение новой информации педагогом для решения проблемы.</a:t>
            </a:r>
          </a:p>
          <a:p>
            <a:pPr marL="800100" lvl="1" indent="-342900" algn="just" eaLnBrk="0" hangingPunct="0">
              <a:buFont typeface="Wingdings" pitchFamily="2" charset="2"/>
              <a:buChar char="v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Педагог предлагает несколько видов деятельности, приемов, материалов для  решения проблемной ситуации.</a:t>
            </a:r>
          </a:p>
          <a:p>
            <a:pPr marL="800100" lvl="1" indent="-342900" algn="just" eaLnBrk="0" hangingPunct="0">
              <a:buFont typeface="Wingdings" pitchFamily="2" charset="2"/>
              <a:buChar char="v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Рассказывание, объяснение, подведение детей к разрешению ситуации</a:t>
            </a:r>
            <a:r>
              <a:rPr lang="ru-RU" sz="2000">
                <a:solidFill>
                  <a:srgbClr val="C90316"/>
                </a:solidFill>
                <a:latin typeface="Calibri" pitchFamily="34" charset="0"/>
              </a:rPr>
              <a:t>.</a:t>
            </a:r>
          </a:p>
          <a:p>
            <a:pPr marL="800100" lvl="1" indent="-342900" algn="just" eaLnBrk="0" hangingPunct="0">
              <a:buFont typeface="Wingdings" pitchFamily="2" charset="2"/>
              <a:buChar char="v"/>
            </a:pPr>
            <a:endParaRPr lang="ru-RU" sz="2000">
              <a:solidFill>
                <a:srgbClr val="C90316"/>
              </a:solidFill>
              <a:latin typeface="Calibri" pitchFamily="34" charset="0"/>
            </a:endParaRPr>
          </a:p>
          <a:p>
            <a:pPr marL="342900" indent="-342900" algn="just" eaLnBrk="0" hangingPunct="0"/>
            <a:r>
              <a:rPr lang="ru-RU" sz="2000">
                <a:solidFill>
                  <a:srgbClr val="262673"/>
                </a:solidFill>
                <a:latin typeface="Calibri" pitchFamily="34" charset="0"/>
              </a:rPr>
              <a:t>5. Самостоятельное применение нового на практике. Либо актуализация уже имеющихся знаний, представлений.</a:t>
            </a:r>
            <a:r>
              <a:rPr lang="ru-RU" sz="2000">
                <a:solidFill>
                  <a:srgbClr val="C90316"/>
                </a:solidFill>
                <a:latin typeface="Calibri" pitchFamily="34" charset="0"/>
              </a:rPr>
              <a:t> (выполнение работы). Овладение способами действия, применение умений и навыков.</a:t>
            </a:r>
          </a:p>
          <a:p>
            <a:pPr marL="342900" indent="-342900" algn="just" eaLnBrk="0" hangingPunct="0"/>
            <a:endParaRPr lang="ru-RU" sz="2000">
              <a:solidFill>
                <a:srgbClr val="C90316"/>
              </a:solidFill>
              <a:latin typeface="Calibri" pitchFamily="34" charset="0"/>
            </a:endParaRPr>
          </a:p>
          <a:p>
            <a:pPr marL="800100" lvl="1" indent="-342900" algn="just" eaLnBrk="0" hangingPunct="0">
              <a:buFont typeface="Wingdings" pitchFamily="2" charset="2"/>
              <a:buChar char="v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Организация практической деятельности, оказание необходимой помощи и эмоциональной поддержки (индивидуально – дифференцированный подход).</a:t>
            </a:r>
          </a:p>
          <a:p>
            <a:pPr marL="800100" lvl="1" indent="-342900" algn="just" eaLnBrk="0" hangingPunct="0">
              <a:buFont typeface="Wingdings" pitchFamily="2" charset="2"/>
              <a:buChar char="v"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Организация взаимодействия в достижения результата</a:t>
            </a:r>
            <a:r>
              <a:rPr lang="ru-RU" sz="2000">
                <a:solidFill>
                  <a:srgbClr val="C90316"/>
                </a:solidFill>
                <a:latin typeface="Calibri" pitchFamily="34" charset="0"/>
              </a:rPr>
              <a:t>.</a:t>
            </a:r>
            <a:endParaRPr lang="ru-RU" sz="2000">
              <a:solidFill>
                <a:srgbClr val="262673"/>
              </a:solidFill>
              <a:latin typeface="Calibri" pitchFamily="34" charset="0"/>
            </a:endParaRPr>
          </a:p>
        </p:txBody>
      </p:sp>
      <p:sp>
        <p:nvSpPr>
          <p:cNvPr id="86019" name="Прямоугольник 3"/>
          <p:cNvSpPr>
            <a:spLocks noChangeArrowheads="1"/>
          </p:cNvSpPr>
          <p:nvPr/>
        </p:nvSpPr>
        <p:spPr bwMode="auto">
          <a:xfrm>
            <a:off x="395288" y="476250"/>
            <a:ext cx="488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Единая технология построения занятий – проблемный диалог</a:t>
            </a:r>
          </a:p>
        </p:txBody>
      </p:sp>
    </p:spTree>
    <p:extLst>
      <p:ext uri="{BB962C8B-B14F-4D97-AF65-F5344CB8AC3E}">
        <p14:creationId xmlns="" xmlns:p14="http://schemas.microsoft.com/office/powerpoint/2010/main" val="332209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Нормативные основы организации двигательной деятельности в ДОО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</a:rPr>
              <a:t>Физическое развитие детей осуществляется </a:t>
            </a:r>
            <a:r>
              <a:rPr lang="ru-RU" sz="1800" b="1" dirty="0">
                <a:solidFill>
                  <a:srgbClr val="C00000"/>
                </a:solidFill>
              </a:rPr>
              <a:t>не только в процессе специфических физкультурных и спортивных игр, упражнений и занятий</a:t>
            </a:r>
            <a:r>
              <a:rPr lang="ru-RU" sz="1800" dirty="0">
                <a:solidFill>
                  <a:srgbClr val="C00000"/>
                </a:solidFill>
              </a:rPr>
              <a:t>. Вся работа по физическому воспитанию и оздоровлению детей выстраивается с широким применением игровой деятельности, а вся двигательно-игровая деятельность ребенка считается основой его физического развития, обучения, оздоровления и </a:t>
            </a:r>
            <a:r>
              <a:rPr lang="ru-RU" sz="1800" dirty="0" smtClean="0">
                <a:solidFill>
                  <a:srgbClr val="C00000"/>
                </a:solidFill>
              </a:rPr>
              <a:t>воспитания (ФГОС ДО)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</a:rPr>
              <a:t>12.2. </a:t>
            </a:r>
            <a:r>
              <a:rPr lang="ru-RU" sz="1800" b="1" dirty="0">
                <a:solidFill>
                  <a:srgbClr val="C00000"/>
                </a:solidFill>
              </a:rPr>
              <a:t>Рекомендуется</a:t>
            </a:r>
            <a:r>
              <a:rPr lang="ru-RU" sz="1800" dirty="0">
                <a:solidFill>
                  <a:srgbClr val="C00000"/>
                </a:solidFill>
              </a:rPr>
              <a:t> использовать формы двигательной деятельности: утреннюю гимнастику, занятия физической культурой в помещении и на воздухе, физкультурные минутки, подвижные игры, спортивные упражнения, ритмическую гимнастику, занятия на тренажерах, плавание и </a:t>
            </a:r>
            <a:r>
              <a:rPr lang="ru-RU" sz="1800" b="1" dirty="0">
                <a:solidFill>
                  <a:srgbClr val="C00000"/>
                </a:solidFill>
              </a:rPr>
              <a:t>другие</a:t>
            </a:r>
            <a:r>
              <a:rPr lang="ru-RU" sz="1800" dirty="0">
                <a:solidFill>
                  <a:srgbClr val="C00000"/>
                </a:solidFill>
              </a:rPr>
              <a:t>. СанПиН 2.4.1.3049-13 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</a:rPr>
              <a:t>В объеме двигательной активности воспитанников 5-7 лет следует предусмотреть в организованных формах оздоровительно-воспитательной деятельности 6-8 часов в неделю с учетом психофизиологических особенностей детей, времени года и режима работы дошкольных образовательных организаций. СанПиН 2.4.1.3049-13 </a:t>
            </a:r>
          </a:p>
        </p:txBody>
      </p:sp>
    </p:spTree>
    <p:extLst>
      <p:ext uri="{BB962C8B-B14F-4D97-AF65-F5344CB8AC3E}">
        <p14:creationId xmlns="" xmlns:p14="http://schemas.microsoft.com/office/powerpoint/2010/main" val="310262417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Прямоугольник 1"/>
          <p:cNvSpPr>
            <a:spLocks noChangeArrowheads="1"/>
          </p:cNvSpPr>
          <p:nvPr/>
        </p:nvSpPr>
        <p:spPr bwMode="auto">
          <a:xfrm>
            <a:off x="900113" y="1557338"/>
            <a:ext cx="755967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0" hangingPunct="0"/>
            <a:r>
              <a:rPr lang="ru-RU" sz="2400">
                <a:solidFill>
                  <a:srgbClr val="262673"/>
                </a:solidFill>
              </a:rPr>
              <a:t>6</a:t>
            </a:r>
            <a:r>
              <a:rPr lang="ru-RU" sz="2400">
                <a:solidFill>
                  <a:srgbClr val="262673"/>
                </a:solidFill>
                <a:latin typeface="Calibri" pitchFamily="34" charset="0"/>
              </a:rPr>
              <a:t>. </a:t>
            </a:r>
            <a:r>
              <a:rPr lang="ru-RU" sz="2400">
                <a:solidFill>
                  <a:srgbClr val="333399"/>
                </a:solidFill>
                <a:latin typeface="Calibri" pitchFamily="34" charset="0"/>
              </a:rPr>
              <a:t>Итог занятия. Систематизация знаний. </a:t>
            </a:r>
          </a:p>
          <a:p>
            <a:pPr marL="342900" indent="-342900" algn="just" eaLnBrk="0" hangingPunct="0"/>
            <a:endParaRPr lang="ru-RU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 algn="just" eaLnBrk="0" hangingPunct="0"/>
            <a:r>
              <a:rPr lang="ru-RU" sz="2000">
                <a:solidFill>
                  <a:srgbClr val="333399"/>
                </a:solidFill>
                <a:latin typeface="Calibri" pitchFamily="34" charset="0"/>
              </a:rPr>
              <a:t>Как решали проблему? С помощью чего? Что нового узнали? Где это знание пригодится?</a:t>
            </a:r>
          </a:p>
          <a:p>
            <a:pPr marL="342900" indent="-342900" algn="just" eaLnBrk="0" hangingPunct="0"/>
            <a:endParaRPr lang="ru-RU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 algn="just" eaLnBrk="0" hangingPunct="0"/>
            <a:r>
              <a:rPr lang="ru-RU" sz="2400">
                <a:solidFill>
                  <a:srgbClr val="333399"/>
                </a:solidFill>
                <a:latin typeface="Calibri" pitchFamily="34" charset="0"/>
              </a:rPr>
              <a:t>7. Рефлексия. Формирование элементарных навыков самоконтроля.</a:t>
            </a:r>
          </a:p>
          <a:p>
            <a:pPr marL="342900" indent="-342900" algn="just" eaLnBrk="0" hangingPunct="0"/>
            <a:endParaRPr lang="ru-RU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 algn="just" eaLnBrk="0" hangingPunct="0">
              <a:buFont typeface="Wingdings" pitchFamily="2" charset="2"/>
              <a:buChar char="v"/>
            </a:pPr>
            <a:r>
              <a:rPr lang="ru-RU" sz="2000">
                <a:solidFill>
                  <a:srgbClr val="333399"/>
                </a:solidFill>
                <a:latin typeface="Calibri" pitchFamily="34" charset="0"/>
              </a:rPr>
              <a:t>Проверка полученных результатов</a:t>
            </a:r>
          </a:p>
          <a:p>
            <a:pPr marL="342900" indent="-342900" algn="just" eaLnBrk="0" hangingPunct="0">
              <a:buFont typeface="Wingdings" pitchFamily="2" charset="2"/>
              <a:buChar char="v"/>
            </a:pPr>
            <a:r>
              <a:rPr lang="ru-RU" sz="2000">
                <a:solidFill>
                  <a:srgbClr val="333399"/>
                </a:solidFill>
                <a:latin typeface="Calibri" pitchFamily="34" charset="0"/>
              </a:rPr>
              <a:t>Исправление возможных ошибок</a:t>
            </a:r>
          </a:p>
          <a:p>
            <a:pPr marL="342900" indent="-342900" algn="just" eaLnBrk="0" hangingPunct="0">
              <a:buFont typeface="Wingdings" pitchFamily="2" charset="2"/>
              <a:buChar char="v"/>
            </a:pPr>
            <a:r>
              <a:rPr lang="ru-RU" sz="2000">
                <a:solidFill>
                  <a:srgbClr val="333399"/>
                </a:solidFill>
                <a:latin typeface="Calibri" pitchFamily="34" charset="0"/>
              </a:rPr>
              <a:t>Самопроверка (возможна с помощью взрослого), по образцу.</a:t>
            </a:r>
          </a:p>
        </p:txBody>
      </p:sp>
      <p:sp>
        <p:nvSpPr>
          <p:cNvPr id="87043" name="Прямоугольник 3"/>
          <p:cNvSpPr>
            <a:spLocks noChangeArrowheads="1"/>
          </p:cNvSpPr>
          <p:nvPr/>
        </p:nvSpPr>
        <p:spPr bwMode="auto">
          <a:xfrm>
            <a:off x="395288" y="476250"/>
            <a:ext cx="488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Единая технология построения занятий – проблемный диалог</a:t>
            </a:r>
          </a:p>
        </p:txBody>
      </p:sp>
    </p:spTree>
    <p:extLst>
      <p:ext uri="{BB962C8B-B14F-4D97-AF65-F5344CB8AC3E}">
        <p14:creationId xmlns="" xmlns:p14="http://schemas.microsoft.com/office/powerpoint/2010/main" val="421466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Прямоугольник 1"/>
          <p:cNvSpPr>
            <a:spLocks noChangeArrowheads="1"/>
          </p:cNvSpPr>
          <p:nvPr/>
        </p:nvSpPr>
        <p:spPr bwMode="auto">
          <a:xfrm>
            <a:off x="539750" y="250825"/>
            <a:ext cx="84248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ТАКИМ ОБРАЗОМ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Занятие – это </a:t>
            </a:r>
            <a:r>
              <a:rPr lang="ru-RU" sz="2400" b="1" i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занимательное дело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, без отождествления его с занятием как дидактической формой учебной деятельности</a:t>
            </a:r>
            <a:endParaRPr lang="ru-RU" sz="2400" b="1">
              <a:solidFill>
                <a:srgbClr val="C00000"/>
              </a:solidFill>
            </a:endParaRPr>
          </a:p>
        </p:txBody>
      </p:sp>
      <p:sp>
        <p:nvSpPr>
          <p:cNvPr id="88067" name="Прямоугольник 3"/>
          <p:cNvSpPr>
            <a:spLocks noChangeArrowheads="1"/>
          </p:cNvSpPr>
          <p:nvPr/>
        </p:nvSpPr>
        <p:spPr bwMode="auto">
          <a:xfrm>
            <a:off x="1268413" y="2060575"/>
            <a:ext cx="71580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Занимательное дело основано на одной из специфических детских деятельностей (или нескольких таких деятельностях – интеграции различных детских деятельностей), осуществляемых совместно со взрослым, и направлено на освоение детьми одной или нескольких образовательных областей (интеграция содержания образовательных областей). </a:t>
            </a:r>
            <a:endParaRPr lang="ru-RU" sz="2400">
              <a:solidFill>
                <a:srgbClr val="333399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Реализация </a:t>
            </a:r>
            <a:r>
              <a:rPr lang="ru-RU" sz="2400" b="1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ЗАНЯТИЯ как дидактической формы учебной деятельности возможно только в старшем дошкольном возрасте.</a:t>
            </a:r>
            <a:endParaRPr lang="ru-RU" sz="2400">
              <a:solidFill>
                <a:srgbClr val="3333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91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Физкультурные занятия были введены в дошкольные учреждения в 50е годы XX в. Первоначально занятия с использованием физических упражнений получили название занятия гимнастикой и подвижными играми (Е. Г. </a:t>
            </a:r>
            <a:r>
              <a:rPr lang="ru-RU" dirty="0" smtClean="0">
                <a:solidFill>
                  <a:srgbClr val="002060"/>
                </a:solidFill>
              </a:rPr>
              <a:t>Леви-</a:t>
            </a:r>
            <a:r>
              <a:rPr lang="ru-RU" dirty="0" err="1" smtClean="0">
                <a:solidFill>
                  <a:srgbClr val="002060"/>
                </a:solidFill>
              </a:rPr>
              <a:t>Гориневская</a:t>
            </a:r>
            <a:r>
              <a:rPr lang="ru-RU" dirty="0">
                <a:solidFill>
                  <a:srgbClr val="002060"/>
                </a:solidFill>
              </a:rPr>
              <a:t>, Н. И. </a:t>
            </a:r>
            <a:r>
              <a:rPr lang="ru-RU" dirty="0" err="1">
                <a:solidFill>
                  <a:srgbClr val="002060"/>
                </a:solidFill>
              </a:rPr>
              <a:t>Кильпио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>
                <a:solidFill>
                  <a:srgbClr val="002060"/>
                </a:solidFill>
              </a:rPr>
              <a:t>В 70е годы XX столетия исследования А. В. </a:t>
            </a:r>
            <a:r>
              <a:rPr lang="ru-RU" dirty="0" err="1">
                <a:solidFill>
                  <a:srgbClr val="002060"/>
                </a:solidFill>
              </a:rPr>
              <a:t>Кенеман</a:t>
            </a:r>
            <a:r>
              <a:rPr lang="ru-RU" dirty="0">
                <a:solidFill>
                  <a:srgbClr val="002060"/>
                </a:solidFill>
              </a:rPr>
              <a:t> и Г. П</a:t>
            </a:r>
            <a:r>
              <a:rPr lang="ru-RU" dirty="0" smtClean="0">
                <a:solidFill>
                  <a:srgbClr val="002060"/>
                </a:solidFill>
              </a:rPr>
              <a:t>. Лесковой </a:t>
            </a:r>
            <a:r>
              <a:rPr lang="ru-RU" dirty="0">
                <a:solidFill>
                  <a:srgbClr val="002060"/>
                </a:solidFill>
              </a:rPr>
              <a:t>убедительно доказали, что в ходе обучения физическим упражнениям важно давать детям знания о технике выполнения движений, чтобы формирование двигательных умений и навыков осуществлялось не только через большое количество повторений, а влияло на быстроту усвоения движений через реализацию принципа осознанности в обучении. Тем самым был поставлен вопрос не только о формировании двигательных навыков, но и о приобщении дошкольников к физической культуре </a:t>
            </a:r>
            <a:r>
              <a:rPr lang="ru-RU" dirty="0" smtClean="0">
                <a:solidFill>
                  <a:srgbClr val="002060"/>
                </a:solidFill>
              </a:rPr>
              <a:t>общества</a:t>
            </a:r>
          </a:p>
          <a:p>
            <a:r>
              <a:rPr lang="ru-RU" dirty="0">
                <a:solidFill>
                  <a:srgbClr val="002060"/>
                </a:solidFill>
              </a:rPr>
              <a:t>в 70х годах Д.В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Хухлаева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предлагает в структуре физкультурных занятий выделять 4 части: вводную, подготовительную, основную, заключительную, т.е. строить занятие в детском саду по типу урока в школе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В учебнике А. В. </a:t>
            </a:r>
            <a:r>
              <a:rPr lang="ru-RU" dirty="0" err="1">
                <a:solidFill>
                  <a:srgbClr val="002060"/>
                </a:solidFill>
              </a:rPr>
              <a:t>Кенеман</a:t>
            </a:r>
            <a:r>
              <a:rPr lang="ru-RU" dirty="0">
                <a:solidFill>
                  <a:srgbClr val="002060"/>
                </a:solidFill>
              </a:rPr>
              <a:t> предлагается трехчастная структура занятия, состоящая из </a:t>
            </a:r>
            <a:r>
              <a:rPr lang="ru-RU" dirty="0" smtClean="0">
                <a:solidFill>
                  <a:srgbClr val="002060"/>
                </a:solidFill>
              </a:rPr>
              <a:t>вводно-подготовительной </a:t>
            </a:r>
            <a:r>
              <a:rPr lang="ru-RU" dirty="0">
                <a:solidFill>
                  <a:srgbClr val="002060"/>
                </a:solidFill>
              </a:rPr>
              <a:t>части, основной и заключительной. Она объединяет первые две части физкультурного занятия предложенной Д.В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Хухлаевой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структуры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пособии Т. И. Осокиной физкультурное занятие является трехчастным, состоящим из вводной, основной (общеразвивающие упражнения, основные движения и подвижная игра) и заключительной части.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63571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508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  <a:effectLst/>
                <a:latin typeface="Times New Roman" pitchFamily="18" charset="0"/>
              </a:rPr>
              <a:t>Виды занятий по физической культуре</a:t>
            </a:r>
            <a:r>
              <a:rPr lang="ru-RU" sz="4000" smtClean="0"/>
              <a:t> 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06400" y="933450"/>
            <a:ext cx="8737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2060"/>
                </a:solidFill>
              </a:rPr>
              <a:t>По месту проведения: на воздухе; в спортзале; в тренажерном зале; в бассейне.</a:t>
            </a:r>
          </a:p>
          <a:p>
            <a:pPr eaLnBrk="1" hangingPunct="1"/>
            <a:r>
              <a:rPr lang="ru-RU" dirty="0">
                <a:solidFill>
                  <a:srgbClr val="002060"/>
                </a:solidFill>
              </a:rPr>
              <a:t>По содержанию: ОВД и ОРУ; спортивные игры; спортивные упражнения.</a:t>
            </a:r>
          </a:p>
          <a:p>
            <a:pPr eaLnBrk="1" hangingPunct="1"/>
            <a:r>
              <a:rPr lang="ru-RU" dirty="0">
                <a:solidFill>
                  <a:srgbClr val="002060"/>
                </a:solidFill>
              </a:rPr>
              <a:t>По форме проведения: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традиционное;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сюжетное;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сюжетно-игровое;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тренировка;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тематическое;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интегрированное;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комплексное и др.</a:t>
            </a:r>
          </a:p>
          <a:p>
            <a:pPr eaLnBrk="1" hangingPunct="1"/>
            <a:endParaRPr lang="ru-RU" dirty="0">
              <a:solidFill>
                <a:srgbClr val="002060"/>
              </a:solidFill>
            </a:endParaRPr>
          </a:p>
          <a:p>
            <a:pPr eaLnBrk="1" hangingPunct="1"/>
            <a:r>
              <a:rPr lang="ru-RU" dirty="0">
                <a:solidFill>
                  <a:srgbClr val="002060"/>
                </a:solidFill>
              </a:rPr>
              <a:t>По приоритетности задач: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оздоровительной направленности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обучение физическим упражнениям</a:t>
            </a:r>
          </a:p>
          <a:p>
            <a:pPr eaLnBrk="1" hangingPunct="1"/>
            <a:endParaRPr lang="ru-RU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дидактическим целям: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с преимущественно новым программным содержанием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на закрепление </a:t>
            </a:r>
          </a:p>
          <a:p>
            <a:pPr eaLnBrk="1" hangingPunct="1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смешанное</a:t>
            </a:r>
          </a:p>
        </p:txBody>
      </p:sp>
      <p:pic>
        <p:nvPicPr>
          <p:cNvPr id="5" name="Рисунок 4" descr="deti_ma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4320480" cy="3667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559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509713" y="2686050"/>
            <a:ext cx="1257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Рисунок 7" descr="79777758_Malchik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5616624" cy="5616624"/>
          </a:xfrm>
          <a:prstGeom prst="rect">
            <a:avLst/>
          </a:prstGeom>
        </p:spPr>
      </p:pic>
      <p:pic>
        <p:nvPicPr>
          <p:cNvPr id="9" name="Рисунок 8" descr="agusha-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700808"/>
            <a:ext cx="1944216" cy="19663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476671"/>
            <a:ext cx="8352927" cy="15841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49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873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smtClean="0">
                <a:solidFill>
                  <a:srgbClr val="0000FF"/>
                </a:solidFill>
                <a:effectLst/>
                <a:latin typeface="Times New Roman" pitchFamily="18" charset="0"/>
              </a:rPr>
              <a:t>Формы организации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747713"/>
            <a:ext cx="5915025" cy="58054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17946791">
            <a:off x="5468807" y="3856230"/>
            <a:ext cx="451740" cy="1348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4399648" y="3638907"/>
            <a:ext cx="262046" cy="928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21292" y="396399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Franklin Gothic Medium Cond" pitchFamily="34" charset="0"/>
              </a:rPr>
              <a:t>развитию</a:t>
            </a:r>
            <a:endParaRPr lang="ru-RU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396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Утренняя гимнастика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Теория и методика проведения утренней гимнастики были разработаны </a:t>
            </a:r>
            <a:r>
              <a:rPr lang="ru-RU" dirty="0">
                <a:solidFill>
                  <a:srgbClr val="C00000"/>
                </a:solidFill>
              </a:rPr>
              <a:t>Н.А. </a:t>
            </a:r>
            <a:r>
              <a:rPr lang="ru-RU" dirty="0" err="1">
                <a:solidFill>
                  <a:srgbClr val="C00000"/>
                </a:solidFill>
              </a:rPr>
              <a:t>Метловым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совместно с ленинградскими физиологами в 30-е годы XX столетия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</a:rPr>
              <a:t>Основная задача </a:t>
            </a:r>
            <a:r>
              <a:rPr lang="ru-RU" dirty="0">
                <a:solidFill>
                  <a:srgbClr val="002060"/>
                </a:solidFill>
              </a:rPr>
              <a:t>утренней гимнастики — перевести ребенка в бодрое состояние, активизировать и содействовать переходу к более интенсивной деятельности.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Благодаря </a:t>
            </a:r>
            <a:r>
              <a:rPr lang="ru-RU" dirty="0">
                <a:solidFill>
                  <a:srgbClr val="002060"/>
                </a:solidFill>
              </a:rPr>
              <a:t>утренней гимнастике усиливаются все физиологические процессы — дыхание, кровообращение, обмен веществ, улучшается питание всех органов и систем, что создает условия для увеличения работоспособности. Двигательная активность приводит в деятельное состояние различные </a:t>
            </a:r>
            <a:r>
              <a:rPr lang="ru-RU" dirty="0" smtClean="0">
                <a:solidFill>
                  <a:srgbClr val="002060"/>
                </a:solidFill>
              </a:rPr>
              <a:t>анализаторы</a:t>
            </a:r>
            <a:r>
              <a:rPr lang="ru-RU" smtClean="0">
                <a:solidFill>
                  <a:srgbClr val="002060"/>
                </a:solidFill>
              </a:rPr>
              <a:t>. </a:t>
            </a:r>
          </a:p>
          <a:p>
            <a:r>
              <a:rPr lang="ru-RU" smtClean="0">
                <a:solidFill>
                  <a:srgbClr val="002060"/>
                </a:solidFill>
              </a:rPr>
              <a:t>Включение </a:t>
            </a:r>
            <a:r>
              <a:rPr lang="ru-RU" dirty="0">
                <a:solidFill>
                  <a:srgbClr val="002060"/>
                </a:solidFill>
              </a:rPr>
              <a:t>и ежедневное проведение упражнений для всех групп мышц способствует их укреплению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0664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Нескучная гимнастика. Тематическая утренняя зарядка для детей 5-7 </a:t>
            </a:r>
            <a:r>
              <a:rPr lang="ru-RU" dirty="0" smtClean="0">
                <a:solidFill>
                  <a:srgbClr val="002060"/>
                </a:solidFill>
              </a:rPr>
              <a:t>лет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2014 год Сфера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 пособии представлены комплексы утренней гимнастики для детей старшего дошкольного возраста. Все циклы упражнений имеют свою тематику, соответствующую тому или иному сезону, лексическим темам, основным праздникам, которые отмечаются в ДОО. Упражнения сопровождаются стихотворными текстами, направленными на активизацию знаний детей об окружающем, повышение интереса к двигательной активности, улучшение настроения, развитие звукопроизношения, фонематического слуха, чувства ритма, воображения и эмоций. Образы героев, с которыми дошкольники совершают воображаемые путешествия, способствуют повышению мотивации и более качественному выполнению упражнений.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3960440" cy="597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44702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Комплексы сюжетных утренних гимнастик для </a:t>
            </a:r>
            <a:r>
              <a:rPr lang="ru-RU" dirty="0" smtClean="0">
                <a:solidFill>
                  <a:srgbClr val="002060"/>
                </a:solidFill>
              </a:rPr>
              <a:t>дошкольников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2014 год Детство-Пресс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книге представлены комплексы утренних гимнастик, составленные с учетом возрастных особенностей детей (от 2,5 до 4 лет и от 5 до 7 лет). В основе каждого комплекса — занимательный сюжет, что позволяет не только сделать занятия физкультурой интересными для детей, но и развивать память дошкольников.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Издание </a:t>
            </a:r>
            <a:r>
              <a:rPr lang="ru-RU" sz="1600" dirty="0">
                <a:solidFill>
                  <a:srgbClr val="002060"/>
                </a:solidFill>
              </a:rPr>
              <a:t>предназначено для инструкторов по физкультуре и других специалистов ДОУ, а также может быть полезно родителям и гувернерам в домашних занятиях с детьми.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5538"/>
            <a:ext cx="3960440" cy="57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18990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то2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Фото2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Фото2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73016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5105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76672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20151030_0942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54430">
            <a:off x="3203848" y="2132856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308309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Нетрадиционные формы утренней гимнастики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Игровой </a:t>
            </a:r>
            <a:r>
              <a:rPr lang="ru-RU" dirty="0" err="1" smtClean="0">
                <a:solidFill>
                  <a:srgbClr val="002060"/>
                </a:solidFill>
              </a:rPr>
              <a:t>стретчинг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Гимнастика на </a:t>
            </a:r>
            <a:r>
              <a:rPr lang="ru-RU" dirty="0" err="1" smtClean="0">
                <a:solidFill>
                  <a:srgbClr val="002060"/>
                </a:solidFill>
              </a:rPr>
              <a:t>фитболах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Степ - аэробика</a:t>
            </a:r>
          </a:p>
        </p:txBody>
      </p:sp>
      <p:pic>
        <p:nvPicPr>
          <p:cNvPr id="5" name="Рисунок 4" descr="IMG_20150907_125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924944"/>
            <a:ext cx="41284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Фото2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3501008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023123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Занятие - это: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b="1" dirty="0">
                <a:solidFill>
                  <a:schemeClr val="tx2"/>
                </a:solidFill>
              </a:rPr>
              <a:t>основная</a:t>
            </a:r>
            <a:r>
              <a:rPr lang="ru-RU" sz="2000" b="1" dirty="0" smtClean="0">
                <a:solidFill>
                  <a:schemeClr val="tx2"/>
                </a:solidFill>
              </a:rPr>
              <a:t> форма организации познавательной активности ребенка;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- динамическая, совершенствующаяся процессуальная система, отражающая все стороны образовательного процесса;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- элементарная структурообразующая единица образовательного процесса, с реализацией определенной части ООП;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- единичное звено в системе познавательной деятельности.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5" name="Рисунок 4" descr="IMG_20151030_094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8"/>
            <a:ext cx="3563888" cy="2672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3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61048"/>
            <a:ext cx="355239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630690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2017</Words>
  <Application>Microsoft Office PowerPoint</Application>
  <PresentationFormat>Экран (4:3)</PresentationFormat>
  <Paragraphs>222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3_Тема Office</vt:lpstr>
      <vt:lpstr>Современные подходы к организации двигательной деятельности в ДОО в соответствии с ФГОС </vt:lpstr>
      <vt:lpstr>Нормативные основы организации двигательной деятельности в ДОО</vt:lpstr>
      <vt:lpstr>Формы организации</vt:lpstr>
      <vt:lpstr>Утренняя гимнастика</vt:lpstr>
      <vt:lpstr>Нескучная гимнастика. Тематическая утренняя зарядка для детей 5-7 лет 2014 год Сфера</vt:lpstr>
      <vt:lpstr>Комплексы сюжетных утренних гимнастик для дошкольников 2014 год Детство-Пресс</vt:lpstr>
      <vt:lpstr>Слайд 7</vt:lpstr>
      <vt:lpstr>Нетрадиционные формы утренней гимнастики</vt:lpstr>
      <vt:lpstr>Занятие - это: </vt:lpstr>
      <vt:lpstr>Сравнивая урок в школе и занятие в ДОУ</vt:lpstr>
      <vt:lpstr>Цель занятия</vt:lpstr>
      <vt:lpstr>Требования к современному занятию</vt:lpstr>
      <vt:lpstr>Требования к современному занятию</vt:lpstr>
      <vt:lpstr>Требования к современному занятию (продолжение)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Виды занятий по физической культуре 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ЧАА</dc:creator>
  <cp:lastModifiedBy>PC</cp:lastModifiedBy>
  <cp:revision>18</cp:revision>
  <dcterms:created xsi:type="dcterms:W3CDTF">2014-04-09T17:42:04Z</dcterms:created>
  <dcterms:modified xsi:type="dcterms:W3CDTF">2016-06-11T12:01:44Z</dcterms:modified>
</cp:coreProperties>
</file>