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5" r:id="rId2"/>
    <p:sldId id="257" r:id="rId3"/>
    <p:sldId id="285" r:id="rId4"/>
    <p:sldId id="258" r:id="rId5"/>
    <p:sldId id="266" r:id="rId6"/>
    <p:sldId id="259" r:id="rId7"/>
    <p:sldId id="283" r:id="rId8"/>
    <p:sldId id="271" r:id="rId9"/>
    <p:sldId id="272" r:id="rId10"/>
    <p:sldId id="273" r:id="rId11"/>
    <p:sldId id="274" r:id="rId12"/>
    <p:sldId id="275" r:id="rId13"/>
    <p:sldId id="276" r:id="rId14"/>
    <p:sldId id="267" r:id="rId15"/>
    <p:sldId id="268" r:id="rId16"/>
    <p:sldId id="269" r:id="rId17"/>
    <p:sldId id="277" r:id="rId18"/>
    <p:sldId id="278" r:id="rId19"/>
    <p:sldId id="29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  <a:srgbClr val="11AD77"/>
    <a:srgbClr val="9900CC"/>
    <a:srgbClr val="CCCCFF"/>
    <a:srgbClr val="B2B2B2"/>
    <a:srgbClr val="CBCBCB"/>
    <a:srgbClr val="009966"/>
    <a:srgbClr val="CCECFF"/>
    <a:srgbClr val="00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83" autoAdjust="0"/>
  </p:normalViewPr>
  <p:slideViewPr>
    <p:cSldViewPr>
      <p:cViewPr>
        <p:scale>
          <a:sx n="50" d="100"/>
          <a:sy n="50" d="100"/>
        </p:scale>
        <p:origin x="-204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E48BEF9-0733-4166-BA11-3A911651D3AD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4497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769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7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033463" y="1519238"/>
            <a:ext cx="10177463" cy="5338762"/>
            <a:chOff x="-651" y="957"/>
            <a:chExt cx="6411" cy="3363"/>
          </a:xfrm>
        </p:grpSpPr>
        <p:sp>
          <p:nvSpPr>
            <p:cNvPr id="5" name="Freeform 2"/>
            <p:cNvSpPr>
              <a:spLocks/>
            </p:cNvSpPr>
            <p:nvPr/>
          </p:nvSpPr>
          <p:spPr bwMode="invGray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ltGray">
            <a:xfrm>
              <a:off x="-651" y="957"/>
              <a:ext cx="4237" cy="3362"/>
            </a:xfrm>
            <a:custGeom>
              <a:avLst/>
              <a:gdLst>
                <a:gd name="T0" fmla="*/ 630 w 21600"/>
                <a:gd name="T1" fmla="*/ 0 h 21360"/>
                <a:gd name="T2" fmla="*/ 4237 w 21600"/>
                <a:gd name="T3" fmla="*/ 3362 h 21360"/>
                <a:gd name="T4" fmla="*/ 0 w 21600"/>
                <a:gd name="T5" fmla="*/ 3362 h 213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360" fill="none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</a:path>
                <a:path w="21600" h="21360" stroke="0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  <a:lnTo>
                    <a:pt x="0" y="21360"/>
                  </a:lnTo>
                  <a:lnTo>
                    <a:pt x="3210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Ùåë÷îê ïðàâèò îáðàçåö çàãîëîâêà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ru-RU"/>
              <a:t>Ùåë÷îê ïðàâèò îáðàçåö ïîäçàãîëîâêà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B297-EC27-4EAB-82D8-3202FC1A5DAA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0724605"/>
      </p:ext>
    </p:extLst>
  </p:cSld>
  <p:clrMapOvr>
    <a:masterClrMapping/>
  </p:clrMapOvr>
  <p:transition spd="slow" advClick="0" advTm="3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7C1A-388C-4192-BD22-B04B6EF510B9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0262325"/>
      </p:ext>
    </p:extLst>
  </p:cSld>
  <p:clrMapOvr>
    <a:masterClrMapping/>
  </p:clrMapOvr>
  <p:transition spd="slow" advClick="0" advTm="3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DEFA-FB69-4398-8F52-A2AFB23E5B8A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28698620"/>
      </p:ext>
    </p:extLst>
  </p:cSld>
  <p:clrMapOvr>
    <a:masterClrMapping/>
  </p:clrMapOvr>
  <p:transition spd="slow" advClick="0" advTm="30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DFD3-D691-4039-906E-3262C02DEE07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2567614"/>
      </p:ext>
    </p:extLst>
  </p:cSld>
  <p:clrMapOvr>
    <a:masterClrMapping/>
  </p:clrMapOvr>
  <p:transition spd="slow" advClick="0" advTm="30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EE4E-D726-4198-AC24-5F9BFE411718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4329452"/>
      </p:ext>
    </p:extLst>
  </p:cSld>
  <p:clrMapOvr>
    <a:masterClrMapping/>
  </p:clrMapOvr>
  <p:transition spd="slow" advClick="0" advTm="30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8BC2-2C77-4578-BDE3-449A7665E7D7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06393786"/>
      </p:ext>
    </p:extLst>
  </p:cSld>
  <p:clrMapOvr>
    <a:masterClrMapping/>
  </p:clrMapOvr>
  <p:transition spd="slow" advClick="0" advTm="3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7375A-9B3C-41E4-BDBF-7001F56BB8A3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37441973"/>
      </p:ext>
    </p:extLst>
  </p:cSld>
  <p:clrMapOvr>
    <a:masterClrMapping/>
  </p:clrMapOvr>
  <p:transition spd="slow" advClick="0" advTm="3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5D8A-5670-4CD3-AE53-1584AA02B672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2599427"/>
      </p:ext>
    </p:extLst>
  </p:cSld>
  <p:clrMapOvr>
    <a:masterClrMapping/>
  </p:clrMapOvr>
  <p:transition spd="slow" advClick="0" advTm="3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5F0CB-EFD1-46F2-892F-CA40C309325E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4675516"/>
      </p:ext>
    </p:extLst>
  </p:cSld>
  <p:clrMapOvr>
    <a:masterClrMapping/>
  </p:clrMapOvr>
  <p:transition spd="slow" advClick="0" advTm="3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7902F-652C-44B0-88F2-52DD85D1A86B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8147123"/>
      </p:ext>
    </p:extLst>
  </p:cSld>
  <p:clrMapOvr>
    <a:masterClrMapping/>
  </p:clrMapOvr>
  <p:transition spd="slow" advClick="0" advTm="3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C8A2-ADEA-483D-9AF0-8AFE8F25275A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182904"/>
      </p:ext>
    </p:extLst>
  </p:cSld>
  <p:clrMapOvr>
    <a:masterClrMapping/>
  </p:clrMapOvr>
  <p:transition spd="slow" advClick="0" advTm="3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080B-B2F3-471A-9E84-0AC041B038AB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6548451"/>
      </p:ext>
    </p:extLst>
  </p:cSld>
  <p:clrMapOvr>
    <a:masterClrMapping/>
  </p:clrMapOvr>
  <p:transition spd="slow" advClick="0" advTm="3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BA3E-E74A-422D-84C6-9DDA235D5536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9101604"/>
      </p:ext>
    </p:extLst>
  </p:cSld>
  <p:clrMapOvr>
    <a:masterClrMapping/>
  </p:clrMapOvr>
  <p:transition spd="slow" advClick="0" advTm="3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88FB-083A-4484-9E84-67D632A952C8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9211242"/>
      </p:ext>
    </p:extLst>
  </p:cSld>
  <p:clrMapOvr>
    <a:masterClrMapping/>
  </p:clrMapOvr>
  <p:transition spd="slow" advClick="0" advTm="3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3000">
              <a:schemeClr val="tx1"/>
            </a:gs>
            <a:gs pos="62000">
              <a:schemeClr val="tx1"/>
            </a:gs>
            <a:gs pos="100000">
              <a:srgbClr val="FFFF0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32888" cy="6846888"/>
            <a:chOff x="0" y="0"/>
            <a:chExt cx="5753" cy="4313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Arc 3"/>
            <p:cNvSpPr>
              <a:spLocks/>
            </p:cNvSpPr>
            <p:nvPr/>
          </p:nvSpPr>
          <p:spPr bwMode="ltGray">
            <a:xfrm>
              <a:off x="0" y="0"/>
              <a:ext cx="5298" cy="4312"/>
            </a:xfrm>
            <a:custGeom>
              <a:avLst/>
              <a:gdLst>
                <a:gd name="T0" fmla="*/ 5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</a:path>
                <a:path w="21600" h="21600" stroke="0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  <a:lnTo>
                    <a:pt x="0" y="2160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EA0A111-95D4-4CD5-8295-06FA748B7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 spd="slow" advClick="0" advTm="3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audio" Target="../media/audio5.wav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wmf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5.wav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6064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Графический редактор</a:t>
            </a:r>
            <a:endParaRPr lang="ru-RU" sz="4800" dirty="0" smtClean="0">
              <a:solidFill>
                <a:schemeClr val="accent3">
                  <a:lumMod val="50000"/>
                </a:schemeClr>
              </a:solidFill>
              <a:latin typeface="Arial Cyr" charset="-5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1233917"/>
            <a:ext cx="6696744" cy="1752600"/>
          </a:xfrm>
        </p:spPr>
        <p:txBody>
          <a:bodyPr/>
          <a:lstStyle/>
          <a:p>
            <a:pPr algn="l"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PAINT</a:t>
            </a: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1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  <p:pic>
        <p:nvPicPr>
          <p:cNvPr id="16389" name="Picture 7" descr="C:\Users\admin\Desktop\0_a4f42_a6df8570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79"/>
            <a:ext cx="2728277" cy="25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96552" y="2986517"/>
            <a:ext cx="10036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AAAA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и его возможности в развитии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AAAAFF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  <a:p>
            <a:pPr algn="ctr"/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AAAA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познавательных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AAAA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и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AAAA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творческих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AAAA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способностей</a:t>
            </a:r>
          </a:p>
          <a:p>
            <a:pPr algn="ctr"/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AAAA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AAAA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дошкольников старшего возраста</a:t>
            </a:r>
            <a:endParaRPr lang="ru-RU" sz="11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ледующий кадр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 advAuto="0"/>
      <p:bldP spid="4099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152400"/>
            <a:ext cx="8382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chemeClr val="accent2"/>
                </a:solidFill>
              </a:rPr>
              <a:t>Масштаб</a:t>
            </a:r>
            <a:endParaRPr lang="ru-RU" altLang="ru-RU" sz="28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Служит для увеличения масштаба отображения рисунка. Это необходимо для </a:t>
            </a:r>
            <a:r>
              <a:rPr lang="ru-RU" altLang="ru-RU" sz="2800" dirty="0" err="1">
                <a:solidFill>
                  <a:schemeClr val="accent3">
                    <a:lumMod val="50000"/>
                  </a:schemeClr>
                </a:solidFill>
              </a:rPr>
              <a:t>избежания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          ошибок при рисовании каких-либо мелких      деталей. Можно увеличить рисунок                              в 2, 6 и 8 раз.  Чтобы вернуться к исходному      размеру рисунка нужно щелкнуть “1х”. В меню “Вид”, выбрав “Масштаб” можно убрать или показать сетку, а также окно 100%. 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428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Object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1476375"/>
            <a:ext cx="108902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4267200"/>
            <a:ext cx="85344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Карандаш</a:t>
            </a:r>
            <a:endParaRPr lang="ru-RU" altLang="ru-RU" sz="2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Имитация рисования карандашом. Можно нарисовать только тонкую линию. Чтобы провести строго вертикальную или горизонтальную линию нужно рисовать ее с нажатой клавишей </a:t>
            </a:r>
            <a:r>
              <a:rPr lang="ru-RU" altLang="ru-RU" sz="2800" dirty="0" err="1">
                <a:solidFill>
                  <a:schemeClr val="accent3">
                    <a:lumMod val="50000"/>
                  </a:schemeClr>
                </a:solidFill>
              </a:rPr>
              <a:t>Shift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20486" name="Picture 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4100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  <p:bldP spid="2048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228600"/>
            <a:ext cx="83820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chemeClr val="accent2"/>
                </a:solidFill>
              </a:rPr>
              <a:t>Кисть</a:t>
            </a:r>
            <a:endParaRPr lang="ru-RU" altLang="ru-RU" sz="28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Действует аналогично карандашу, но можно выбирать толщину и форму наносимой линии из двенадцати предлагаемых вариантов.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9075"/>
            <a:ext cx="784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Object 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643188"/>
            <a:ext cx="7313612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Object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857375"/>
            <a:ext cx="108902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42875"/>
            <a:ext cx="784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152400"/>
            <a:ext cx="8382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chemeClr val="accent2"/>
                </a:solidFill>
              </a:rPr>
              <a:t>Распылитель</a:t>
            </a:r>
            <a:endParaRPr lang="ru-RU" altLang="ru-RU" sz="28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Рисование с эффектом распыления краски. Имеется три варианта концентрации распыления.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24580" name="Object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76375"/>
            <a:ext cx="108902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11750" y="3435350"/>
            <a:ext cx="3575050" cy="2654300"/>
            <a:chOff x="3220" y="2164"/>
            <a:chExt cx="2252" cy="1672"/>
          </a:xfrm>
        </p:grpSpPr>
        <p:sp>
          <p:nvSpPr>
            <p:cNvPr id="27655" name="AutoShape 6"/>
            <p:cNvSpPr>
              <a:spLocks noChangeArrowheads="1"/>
            </p:cNvSpPr>
            <p:nvPr/>
          </p:nvSpPr>
          <p:spPr bwMode="auto">
            <a:xfrm>
              <a:off x="3220" y="2164"/>
              <a:ext cx="2248" cy="1672"/>
            </a:xfrm>
            <a:prstGeom prst="leftArrow">
              <a:avLst>
                <a:gd name="adj1" fmla="val 50000"/>
                <a:gd name="adj2" fmla="val 40049"/>
              </a:avLst>
            </a:prstGeom>
            <a:solidFill>
              <a:srgbClr val="CCE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imes New Roman Cyr" charset="-52"/>
              </a:endParaRPr>
            </a:p>
          </p:txBody>
        </p:sp>
        <p:sp>
          <p:nvSpPr>
            <p:cNvPr id="27656" name="Rectangle 7"/>
            <p:cNvSpPr>
              <a:spLocks noChangeArrowheads="1"/>
            </p:cNvSpPr>
            <p:nvPr/>
          </p:nvSpPr>
          <p:spPr bwMode="auto">
            <a:xfrm>
              <a:off x="3696" y="2592"/>
              <a:ext cx="177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solidFill>
                    <a:srgbClr val="9900CC"/>
                  </a:solidFill>
                </a:rPr>
                <a:t>Рисунок нарисованный распылителем</a:t>
              </a:r>
              <a:endParaRPr lang="ru-RU" altLang="ru-RU" sz="2400" b="1">
                <a:solidFill>
                  <a:srgbClr val="9900CC"/>
                </a:solidFill>
                <a:latin typeface="Times New Roman Cyr" charset="-52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t="9107" r="32879" b="8351"/>
          <a:stretch/>
        </p:blipFill>
        <p:spPr bwMode="auto">
          <a:xfrm>
            <a:off x="751734" y="2140746"/>
            <a:ext cx="3532233" cy="415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19075"/>
            <a:ext cx="784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1000" y="228600"/>
            <a:ext cx="84582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chemeClr val="accent2"/>
                </a:solidFill>
              </a:rPr>
              <a:t>Надпись</a:t>
            </a:r>
            <a:endParaRPr lang="ru-RU" altLang="ru-RU" sz="28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Добавление надписей к рисунку. Для того, чтобы сделать надпись нужно щелкнуть по кнопке “Текст”, а затем растянуть мышью рамку на рисунке - там где будет надпись. В меню “Вид” можно выбрать </a:t>
            </a:r>
            <a:r>
              <a:rPr lang="ru-RU" altLang="ru-RU" sz="2800" i="1" dirty="0">
                <a:solidFill>
                  <a:schemeClr val="accent3">
                    <a:lumMod val="50000"/>
                  </a:schemeClr>
                </a:solidFill>
              </a:rPr>
              <a:t>Панель атрибутов текста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, где устанавливается размер шрифта, его начертание и т.д.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26628" name="Object 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148263"/>
            <a:ext cx="67754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2438400" y="4191000"/>
            <a:ext cx="5715000" cy="13716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 rot="-780000">
            <a:off x="3810000" y="40386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Панель атрибутов текста</a:t>
            </a:r>
            <a:endParaRPr lang="ru-RU" altLang="ru-RU" sz="2800" b="1" dirty="0">
              <a:solidFill>
                <a:srgbClr val="FF0000"/>
              </a:solidFill>
              <a:latin typeface="Times New Roman Cyr" charset="-52"/>
            </a:endParaRPr>
          </a:p>
        </p:txBody>
      </p:sp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29" grpId="0" animBg="1"/>
      <p:bldP spid="2663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" y="409575"/>
            <a:ext cx="8001000" cy="2286000"/>
          </a:xfrm>
          <a:noFill/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ru-RU" altLang="ru-RU" b="1" u="sng" dirty="0" smtClean="0">
                <a:solidFill>
                  <a:schemeClr val="accent2"/>
                </a:solidFill>
              </a:rPr>
              <a:t>Линия</a:t>
            </a:r>
          </a:p>
          <a:p>
            <a:pPr>
              <a:buFont typeface="Monotype Sorts" charset="2"/>
              <a:buNone/>
            </a:pPr>
            <a:r>
              <a:rPr lang="ru-RU" altLang="ru-RU" sz="2800" dirty="0" smtClean="0">
                <a:solidFill>
                  <a:schemeClr val="bg1">
                    <a:lumMod val="75000"/>
                  </a:schemeClr>
                </a:solidFill>
              </a:rPr>
              <a:t>Предназначена для рисования прямой линии выбранного цвета и толщины. </a:t>
            </a:r>
            <a:endParaRPr lang="ru-RU" altLang="ru-RU" sz="2800" dirty="0" smtClean="0">
              <a:solidFill>
                <a:schemeClr val="bg1">
                  <a:lumMod val="75000"/>
                </a:schemeClr>
              </a:solidFill>
              <a:latin typeface="Times New Roman Cyr" charset="-52"/>
            </a:endParaRPr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42875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49350" y="2597150"/>
            <a:ext cx="6997700" cy="4025900"/>
            <a:chOff x="724" y="1636"/>
            <a:chExt cx="4408" cy="2536"/>
          </a:xfrm>
        </p:grpSpPr>
        <p:sp>
          <p:nvSpPr>
            <p:cNvPr id="29702" name="Rectangle 4"/>
            <p:cNvSpPr>
              <a:spLocks noChangeArrowheads="1"/>
            </p:cNvSpPr>
            <p:nvPr/>
          </p:nvSpPr>
          <p:spPr bwMode="auto">
            <a:xfrm>
              <a:off x="724" y="1636"/>
              <a:ext cx="4408" cy="25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imes New Roman Cyr" charset="-52"/>
              </a:endParaRPr>
            </a:p>
          </p:txBody>
        </p:sp>
        <p:sp>
          <p:nvSpPr>
            <p:cNvPr id="29703" name="Line 5"/>
            <p:cNvSpPr>
              <a:spLocks noChangeShapeType="1"/>
            </p:cNvSpPr>
            <p:nvPr/>
          </p:nvSpPr>
          <p:spPr bwMode="auto">
            <a:xfrm flipV="1">
              <a:off x="912" y="1824"/>
              <a:ext cx="2352" cy="7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Line 6"/>
            <p:cNvSpPr>
              <a:spLocks noChangeShapeType="1"/>
            </p:cNvSpPr>
            <p:nvPr/>
          </p:nvSpPr>
          <p:spPr bwMode="auto">
            <a:xfrm>
              <a:off x="1632" y="2688"/>
              <a:ext cx="2640" cy="67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Line 7"/>
            <p:cNvSpPr>
              <a:spLocks noChangeShapeType="1"/>
            </p:cNvSpPr>
            <p:nvPr/>
          </p:nvSpPr>
          <p:spPr bwMode="auto">
            <a:xfrm flipV="1">
              <a:off x="1200" y="3168"/>
              <a:ext cx="1248" cy="57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>
              <a:off x="2832" y="2256"/>
              <a:ext cx="1104" cy="720"/>
            </a:xfrm>
            <a:prstGeom prst="line">
              <a:avLst/>
            </a:prstGeom>
            <a:noFill/>
            <a:ln w="76200">
              <a:solidFill>
                <a:srgbClr val="99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82" name="Object 1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1552575"/>
            <a:ext cx="11382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3400" y="457200"/>
            <a:ext cx="8077200" cy="41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chemeClr val="accent2"/>
                </a:solidFill>
              </a:rPr>
              <a:t>Кривая</a:t>
            </a:r>
            <a:endParaRPr lang="ru-RU" altLang="ru-RU" u="sng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900" dirty="0">
                <a:solidFill>
                  <a:schemeClr val="bg1">
                    <a:lumMod val="75000"/>
                  </a:schemeClr>
                </a:solidFill>
              </a:rPr>
              <a:t>Применяется для рисования кривых. Сначала рисуется прямая линия, потом ее “берут” за какой-либо участок и выгибают. Изменять линию можно два раза, после этого она фиксируется. Толщина кривой определяется также, как и в прямой линии.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900" dirty="0">
              <a:solidFill>
                <a:schemeClr val="bg1">
                  <a:lumMod val="75000"/>
                </a:schemeClr>
              </a:solidFill>
              <a:latin typeface="Times New Roman Cyr" charset="-52"/>
            </a:endParaRP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Object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143375"/>
            <a:ext cx="11382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600450"/>
            <a:ext cx="49657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chemeClr val="accent2"/>
                </a:solidFill>
              </a:rPr>
              <a:t>Прямоугольник</a:t>
            </a:r>
            <a:endParaRPr lang="ru-RU" altLang="ru-RU" sz="28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bg1">
                    <a:lumMod val="75000"/>
                  </a:schemeClr>
                </a:solidFill>
              </a:rPr>
              <a:t>Применяется для рисования прямоугольников. Если рисовать прямоугольник с нажатой клавишей </a:t>
            </a:r>
            <a:r>
              <a:rPr lang="ru-RU" altLang="ru-RU" sz="2800" dirty="0" err="1">
                <a:solidFill>
                  <a:schemeClr val="bg1">
                    <a:lumMod val="75000"/>
                  </a:schemeClr>
                </a:solidFill>
              </a:rPr>
              <a:t>Shift</a:t>
            </a:r>
            <a:r>
              <a:rPr lang="ru-RU" altLang="ru-RU" sz="2800" dirty="0">
                <a:solidFill>
                  <a:schemeClr val="bg1">
                    <a:lumMod val="75000"/>
                  </a:schemeClr>
                </a:solidFill>
              </a:rPr>
              <a:t>, получится квадрат. Можно нарисовать закрашенный, </a:t>
            </a:r>
            <a:r>
              <a:rPr lang="ru-RU" altLang="ru-RU" sz="2800" dirty="0" err="1">
                <a:solidFill>
                  <a:schemeClr val="bg1">
                    <a:lumMod val="75000"/>
                  </a:schemeClr>
                </a:solidFill>
              </a:rPr>
              <a:t>незакрашенный</a:t>
            </a:r>
            <a:r>
              <a:rPr lang="ru-RU" altLang="ru-RU" sz="2800" dirty="0">
                <a:solidFill>
                  <a:schemeClr val="bg1">
                    <a:lumMod val="75000"/>
                  </a:schemeClr>
                </a:solidFill>
              </a:rPr>
              <a:t> прямоугольник, а также прямоугольник без границы.</a:t>
            </a:r>
            <a:endParaRPr lang="ru-RU" altLang="ru-RU" sz="2800" dirty="0">
              <a:solidFill>
                <a:schemeClr val="bg1">
                  <a:lumMod val="75000"/>
                </a:schemeClr>
              </a:solidFill>
              <a:latin typeface="Times New Roman Cyr" charset="-52"/>
            </a:endParaRP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42875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Object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924175"/>
            <a:ext cx="1287463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7350" y="3282950"/>
            <a:ext cx="6769100" cy="3263900"/>
            <a:chOff x="244" y="2068"/>
            <a:chExt cx="4264" cy="2056"/>
          </a:xfrm>
        </p:grpSpPr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244" y="2068"/>
              <a:ext cx="4264" cy="20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imes New Roman Cyr" charset="-52"/>
              </a:endParaRPr>
            </a:p>
          </p:txBody>
        </p:sp>
        <p:sp>
          <p:nvSpPr>
            <p:cNvPr id="31751" name="Rectangle 6"/>
            <p:cNvSpPr>
              <a:spLocks noChangeArrowheads="1"/>
            </p:cNvSpPr>
            <p:nvPr/>
          </p:nvSpPr>
          <p:spPr bwMode="auto">
            <a:xfrm>
              <a:off x="532" y="2260"/>
              <a:ext cx="1192" cy="56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imes New Roman Cyr" charset="-52"/>
              </a:endParaRPr>
            </a:p>
          </p:txBody>
        </p:sp>
        <p:sp>
          <p:nvSpPr>
            <p:cNvPr id="31752" name="Rectangle 7"/>
            <p:cNvSpPr>
              <a:spLocks noChangeArrowheads="1"/>
            </p:cNvSpPr>
            <p:nvPr/>
          </p:nvSpPr>
          <p:spPr bwMode="auto">
            <a:xfrm>
              <a:off x="1204" y="2548"/>
              <a:ext cx="904" cy="66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imes New Roman Cyr" charset="-52"/>
              </a:endParaRPr>
            </a:p>
          </p:txBody>
        </p:sp>
        <p:sp>
          <p:nvSpPr>
            <p:cNvPr id="31753" name="Rectangle 8"/>
            <p:cNvSpPr>
              <a:spLocks noChangeArrowheads="1"/>
            </p:cNvSpPr>
            <p:nvPr/>
          </p:nvSpPr>
          <p:spPr bwMode="auto">
            <a:xfrm>
              <a:off x="2352" y="2160"/>
              <a:ext cx="672" cy="1104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imes New Roman Cyr" charset="-52"/>
              </a:endParaRPr>
            </a:p>
          </p:txBody>
        </p:sp>
        <p:sp>
          <p:nvSpPr>
            <p:cNvPr id="31754" name="Rectangle 9"/>
            <p:cNvSpPr>
              <a:spLocks noChangeArrowheads="1"/>
            </p:cNvSpPr>
            <p:nvPr/>
          </p:nvSpPr>
          <p:spPr bwMode="auto">
            <a:xfrm>
              <a:off x="1972" y="3028"/>
              <a:ext cx="856" cy="8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imes New Roman Cyr" charset="-52"/>
              </a:endParaRPr>
            </a:p>
          </p:txBody>
        </p:sp>
      </p:grpSp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42875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chemeClr val="accent2"/>
                </a:solidFill>
              </a:rPr>
              <a:t>Многоугольник</a:t>
            </a:r>
            <a:endParaRPr lang="ru-RU" altLang="ru-RU" sz="28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bg1">
                    <a:lumMod val="75000"/>
                  </a:schemeClr>
                </a:solidFill>
              </a:rPr>
              <a:t>Применяют для рисования многоугольников. Чтобы нарисовать многоугольник, нужно провести его первую сторону (перетащить указатель при нажатой кнопке мыши), а затем просто щелкать мышью в вершинах многоугольника. Заканчивают рисование многоугольника двойным щелчком.</a:t>
            </a:r>
            <a:endParaRPr lang="ru-RU" altLang="ru-RU" sz="2800" dirty="0">
              <a:solidFill>
                <a:schemeClr val="bg1">
                  <a:lumMod val="75000"/>
                </a:schemeClr>
              </a:solidFill>
              <a:latin typeface="Times New Roman Cyr" charset="-5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5950" y="3663950"/>
            <a:ext cx="7988300" cy="2959100"/>
            <a:chOff x="388" y="2308"/>
            <a:chExt cx="5032" cy="1864"/>
          </a:xfrm>
        </p:grpSpPr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88" y="2308"/>
              <a:ext cx="5032" cy="1864"/>
              <a:chOff x="388" y="2308"/>
              <a:chExt cx="5032" cy="1864"/>
            </a:xfrm>
          </p:grpSpPr>
          <p:sp>
            <p:nvSpPr>
              <p:cNvPr id="32775" name="Rectangle 4"/>
              <p:cNvSpPr>
                <a:spLocks noChangeArrowheads="1"/>
              </p:cNvSpPr>
              <p:nvPr/>
            </p:nvSpPr>
            <p:spPr bwMode="auto">
              <a:xfrm>
                <a:off x="388" y="2308"/>
                <a:ext cx="5032" cy="186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Monotype Sorts" charset="2"/>
                  <a:buChar char="l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Monotype Sorts" charset="2"/>
                  <a:buChar char="l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imes New Roman Cyr" charset="-52"/>
                </a:endParaRPr>
              </a:p>
            </p:txBody>
          </p:sp>
          <p:sp>
            <p:nvSpPr>
              <p:cNvPr id="32776" name="Freeform 5"/>
              <p:cNvSpPr>
                <a:spLocks/>
              </p:cNvSpPr>
              <p:nvPr/>
            </p:nvSpPr>
            <p:spPr bwMode="auto">
              <a:xfrm>
                <a:off x="564" y="2352"/>
                <a:ext cx="4456" cy="1681"/>
              </a:xfrm>
              <a:custGeom>
                <a:avLst/>
                <a:gdLst>
                  <a:gd name="T0" fmla="*/ 135 w 4456"/>
                  <a:gd name="T1" fmla="*/ 1392 h 1681"/>
                  <a:gd name="T2" fmla="*/ 1350 w 4456"/>
                  <a:gd name="T3" fmla="*/ 96 h 1681"/>
                  <a:gd name="T4" fmla="*/ 1890 w 4456"/>
                  <a:gd name="T5" fmla="*/ 1008 h 1681"/>
                  <a:gd name="T6" fmla="*/ 1395 w 4456"/>
                  <a:gd name="T7" fmla="*/ 1056 h 1681"/>
                  <a:gd name="T8" fmla="*/ 1395 w 4456"/>
                  <a:gd name="T9" fmla="*/ 1488 h 1681"/>
                  <a:gd name="T10" fmla="*/ 90 w 4456"/>
                  <a:gd name="T11" fmla="*/ 768 h 1681"/>
                  <a:gd name="T12" fmla="*/ 450 w 4456"/>
                  <a:gd name="T13" fmla="*/ 192 h 1681"/>
                  <a:gd name="T14" fmla="*/ 1035 w 4456"/>
                  <a:gd name="T15" fmla="*/ 912 h 1681"/>
                  <a:gd name="T16" fmla="*/ 1710 w 4456"/>
                  <a:gd name="T17" fmla="*/ 96 h 1681"/>
                  <a:gd name="T18" fmla="*/ 2295 w 4456"/>
                  <a:gd name="T19" fmla="*/ 816 h 1681"/>
                  <a:gd name="T20" fmla="*/ 2160 w 4456"/>
                  <a:gd name="T21" fmla="*/ 1536 h 1681"/>
                  <a:gd name="T22" fmla="*/ 2880 w 4456"/>
                  <a:gd name="T23" fmla="*/ 624 h 1681"/>
                  <a:gd name="T24" fmla="*/ 3015 w 4456"/>
                  <a:gd name="T25" fmla="*/ 1440 h 1681"/>
                  <a:gd name="T26" fmla="*/ 3510 w 4456"/>
                  <a:gd name="T27" fmla="*/ 240 h 1681"/>
                  <a:gd name="T28" fmla="*/ 1845 w 4456"/>
                  <a:gd name="T29" fmla="*/ 528 h 1681"/>
                  <a:gd name="T30" fmla="*/ 2745 w 4456"/>
                  <a:gd name="T31" fmla="*/ 0 h 1681"/>
                  <a:gd name="T32" fmla="*/ 2879 w 4456"/>
                  <a:gd name="T33" fmla="*/ 29 h 1681"/>
                  <a:gd name="T34" fmla="*/ 3555 w 4456"/>
                  <a:gd name="T35" fmla="*/ 1296 h 1681"/>
                  <a:gd name="T36" fmla="*/ 4455 w 4456"/>
                  <a:gd name="T37" fmla="*/ 432 h 1681"/>
                  <a:gd name="T38" fmla="*/ 4455 w 4456"/>
                  <a:gd name="T39" fmla="*/ 1392 h 1681"/>
                  <a:gd name="T40" fmla="*/ 3600 w 4456"/>
                  <a:gd name="T41" fmla="*/ 720 h 1681"/>
                  <a:gd name="T42" fmla="*/ 2385 w 4456"/>
                  <a:gd name="T43" fmla="*/ 1584 h 1681"/>
                  <a:gd name="T44" fmla="*/ 1125 w 4456"/>
                  <a:gd name="T45" fmla="*/ 1104 h 1681"/>
                  <a:gd name="T46" fmla="*/ 0 w 4456"/>
                  <a:gd name="T47" fmla="*/ 1680 h 16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56"/>
                  <a:gd name="T73" fmla="*/ 0 h 1681"/>
                  <a:gd name="T74" fmla="*/ 4456 w 4456"/>
                  <a:gd name="T75" fmla="*/ 1681 h 168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56" h="1681">
                    <a:moveTo>
                      <a:pt x="135" y="1392"/>
                    </a:moveTo>
                    <a:lnTo>
                      <a:pt x="1350" y="96"/>
                    </a:lnTo>
                    <a:lnTo>
                      <a:pt x="1890" y="1008"/>
                    </a:lnTo>
                    <a:lnTo>
                      <a:pt x="1395" y="1056"/>
                    </a:lnTo>
                    <a:lnTo>
                      <a:pt x="1395" y="1488"/>
                    </a:lnTo>
                    <a:lnTo>
                      <a:pt x="90" y="768"/>
                    </a:lnTo>
                    <a:lnTo>
                      <a:pt x="450" y="192"/>
                    </a:lnTo>
                    <a:lnTo>
                      <a:pt x="1035" y="912"/>
                    </a:lnTo>
                    <a:lnTo>
                      <a:pt x="1710" y="96"/>
                    </a:lnTo>
                    <a:lnTo>
                      <a:pt x="2295" y="816"/>
                    </a:lnTo>
                    <a:lnTo>
                      <a:pt x="2160" y="1536"/>
                    </a:lnTo>
                    <a:lnTo>
                      <a:pt x="2880" y="624"/>
                    </a:lnTo>
                    <a:lnTo>
                      <a:pt x="3015" y="1440"/>
                    </a:lnTo>
                    <a:lnTo>
                      <a:pt x="3510" y="240"/>
                    </a:lnTo>
                    <a:lnTo>
                      <a:pt x="1845" y="528"/>
                    </a:lnTo>
                    <a:lnTo>
                      <a:pt x="2745" y="0"/>
                    </a:lnTo>
                    <a:lnTo>
                      <a:pt x="2879" y="29"/>
                    </a:lnTo>
                    <a:lnTo>
                      <a:pt x="3555" y="1296"/>
                    </a:lnTo>
                    <a:lnTo>
                      <a:pt x="4455" y="432"/>
                    </a:lnTo>
                    <a:lnTo>
                      <a:pt x="4455" y="1392"/>
                    </a:lnTo>
                    <a:lnTo>
                      <a:pt x="3600" y="720"/>
                    </a:lnTo>
                    <a:lnTo>
                      <a:pt x="2385" y="1584"/>
                    </a:lnTo>
                    <a:lnTo>
                      <a:pt x="1125" y="1104"/>
                    </a:lnTo>
                    <a:lnTo>
                      <a:pt x="0" y="168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774" name="Line 7"/>
            <p:cNvSpPr>
              <a:spLocks noChangeShapeType="1"/>
            </p:cNvSpPr>
            <p:nvPr/>
          </p:nvSpPr>
          <p:spPr bwMode="auto">
            <a:xfrm flipH="1">
              <a:off x="528" y="3744"/>
              <a:ext cx="144" cy="2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228600"/>
            <a:ext cx="8382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chemeClr val="accent2"/>
                </a:solidFill>
              </a:rPr>
              <a:t>Эллипс</a:t>
            </a:r>
            <a:endParaRPr lang="ru-RU" altLang="ru-RU" sz="28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Рисование эллипса. Если рисовать с нажатой клавишей </a:t>
            </a:r>
            <a:r>
              <a:rPr lang="ru-RU" altLang="ru-RU" sz="2800" dirty="0" err="1">
                <a:solidFill>
                  <a:schemeClr val="accent3">
                    <a:lumMod val="50000"/>
                  </a:schemeClr>
                </a:solidFill>
              </a:rPr>
              <a:t>Shift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, получится круг.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36867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76200"/>
            <a:ext cx="890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800" y="2362200"/>
            <a:ext cx="84582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Скругленный прямоугольник</a:t>
            </a:r>
            <a:endParaRPr lang="ru-RU" altLang="ru-RU" sz="2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Рисование прямоугольника с округленными 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вершинами.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36869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136775"/>
            <a:ext cx="892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4446588"/>
            <a:ext cx="8609013" cy="1965325"/>
            <a:chOff x="192" y="2801"/>
            <a:chExt cx="5423" cy="1238"/>
          </a:xfrm>
        </p:grpSpPr>
        <p:pic>
          <p:nvPicPr>
            <p:cNvPr id="33799" name="Object 6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" y="2801"/>
              <a:ext cx="811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800" name="Rectangle 7"/>
            <p:cNvSpPr>
              <a:spLocks noChangeArrowheads="1"/>
            </p:cNvSpPr>
            <p:nvPr/>
          </p:nvSpPr>
          <p:spPr bwMode="auto">
            <a:xfrm>
              <a:off x="192" y="3024"/>
              <a:ext cx="4416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chemeClr val="accent3">
                      <a:lumMod val="50000"/>
                    </a:schemeClr>
                  </a:solidFill>
                </a:rPr>
                <a:t>И эллипс и скругленный прямоугольник можно рисовать </a:t>
              </a:r>
              <a:r>
                <a:rPr lang="ru-RU" altLang="ru-RU" sz="2400" b="1" dirty="0" err="1">
                  <a:solidFill>
                    <a:schemeClr val="accent3">
                      <a:lumMod val="50000"/>
                    </a:schemeClr>
                  </a:solidFill>
                </a:rPr>
                <a:t>незакрашенными</a:t>
              </a:r>
              <a:r>
                <a:rPr lang="ru-RU" altLang="ru-RU" sz="2400" b="1" dirty="0">
                  <a:solidFill>
                    <a:schemeClr val="accent3">
                      <a:lumMod val="50000"/>
                    </a:schemeClr>
                  </a:solidFill>
                </a:rPr>
                <a:t>, закрашенными и без границы.</a:t>
              </a:r>
              <a:endPara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imes New Roman Cyr" charset="-52"/>
              </a:endParaRPr>
            </a:p>
          </p:txBody>
        </p:sp>
      </p:grpSp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86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481013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633413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dmin\Desktop\4. матреш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163"/>
            <a:ext cx="9144000" cy="69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21" y="0"/>
            <a:ext cx="9080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Образцы рисунков, выполненных в </a:t>
            </a:r>
            <a:r>
              <a:rPr lang="en-US" sz="4000" b="0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Paint</a:t>
            </a:r>
            <a:endParaRPr lang="ru-RU" sz="4000" b="0" cap="none" spc="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340555"/>
      </p:ext>
    </p:extLst>
  </p:cSld>
  <p:clrMapOvr>
    <a:masterClrMapping/>
  </p:clrMapOvr>
  <p:transition spd="slow" advClick="0" advTm="30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692696"/>
            <a:ext cx="7772400" cy="5334000"/>
          </a:xfrm>
          <a:noFill/>
        </p:spPr>
        <p:txBody>
          <a:bodyPr/>
          <a:lstStyle/>
          <a:p>
            <a:pPr>
              <a:buSzPct val="90000"/>
              <a:buFont typeface="Wingdings" pitchFamily="2" charset="2"/>
              <a:buChar char="6"/>
            </a:pPr>
            <a:r>
              <a:rPr lang="ru-RU" altLang="ru-RU" sz="3600" b="1" dirty="0" err="1" smtClean="0">
                <a:solidFill>
                  <a:srgbClr val="FF0000"/>
                </a:solidFill>
              </a:rPr>
              <a:t>Paint</a:t>
            </a:r>
            <a:r>
              <a:rPr lang="ru-RU" altLang="ru-RU" sz="3600" dirty="0" smtClean="0"/>
              <a:t> </a:t>
            </a:r>
            <a:r>
              <a:rPr lang="ru-RU" altLang="ru-RU" sz="3600" dirty="0" smtClean="0">
                <a:solidFill>
                  <a:schemeClr val="accent3">
                    <a:lumMod val="50000"/>
                  </a:schemeClr>
                </a:solidFill>
              </a:rPr>
              <a:t>- простейший графический редактор, он приемлем для создания простейших графических иллюстраций. </a:t>
            </a:r>
          </a:p>
          <a:p>
            <a:pPr>
              <a:buSzPct val="90000"/>
              <a:buFont typeface="Wingdings" pitchFamily="2" charset="2"/>
              <a:buChar char="6"/>
            </a:pPr>
            <a:r>
              <a:rPr lang="ru-RU" altLang="ru-RU" sz="36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alt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Paint</a:t>
            </a:r>
            <a:r>
              <a:rPr lang="ru-RU" altLang="ru-RU" sz="3600" dirty="0" smtClean="0">
                <a:solidFill>
                  <a:schemeClr val="accent3">
                    <a:lumMod val="50000"/>
                  </a:schemeClr>
                </a:solidFill>
              </a:rPr>
              <a:t> можно создавать рекламу, буклеты, объявления, приглашения, поздравления и многое другое.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024" y="5085184"/>
            <a:ext cx="87849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этого графического редактора можно 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развивать познавательные способности детей старшего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возраста,  творческие,  формировать навыки владения 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компьютером.</a:t>
            </a:r>
            <a:endParaRPr lang="ru-RU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lib.znate.ru/pars_docs/refs/83/82714/82714_html_5adf66e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6377" r="2433" b="12921"/>
          <a:stretch/>
        </p:blipFill>
        <p:spPr bwMode="auto">
          <a:xfrm>
            <a:off x="-40675" y="440110"/>
            <a:ext cx="9164881" cy="58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14625"/>
      </p:ext>
    </p:extLst>
  </p:cSld>
  <p:clrMapOvr>
    <a:masterClrMapping/>
  </p:clrMapOvr>
  <p:transition spd="slow" advClick="0" advTm="30000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photo.dmitrov.su/data/2010/11/2/Teacher-1288702907-8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0"/>
          <a:stretch/>
        </p:blipFill>
        <p:spPr bwMode="auto">
          <a:xfrm>
            <a:off x="0" y="980728"/>
            <a:ext cx="9144000" cy="50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09946"/>
      </p:ext>
    </p:extLst>
  </p:cSld>
  <p:clrMapOvr>
    <a:masterClrMapping/>
  </p:clrMapOvr>
  <p:transition spd="slow" advClick="0" advTm="30000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ramenki-compclub.narod.ru/clublife/work09-10/pict/pic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90" y="548680"/>
            <a:ext cx="919561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48711"/>
      </p:ext>
    </p:extLst>
  </p:cSld>
  <p:clrMapOvr>
    <a:masterClrMapping/>
  </p:clrMapOvr>
  <p:transition spd="slow" advClick="0" advTm="3000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3ezhika.ru/mamaladushka/wp-content/uploads/%D0%BE%D1%81%D0%B5%D0%BD%D0%BD%D0%B5%D0%B5-%D0%B4%D0%B5%D1%80%D0%B5%D0%B2%D1%86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" y="548680"/>
            <a:ext cx="9144000" cy="55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21763"/>
      </p:ext>
    </p:extLst>
  </p:cSld>
  <p:clrMapOvr>
    <a:masterClrMapping/>
  </p:clrMapOvr>
  <p:transition spd="slow" advClick="0" advTm="3000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nachalka.com/photo/d/10175-3/snegovik+i+yo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3" y="0"/>
            <a:ext cx="8172400" cy="69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44856"/>
      </p:ext>
    </p:extLst>
  </p:cSld>
  <p:clrMapOvr>
    <a:masterClrMapping/>
  </p:clrMapOvr>
  <p:transition spd="slow" advClick="0" advTm="3000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8342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16792"/>
      </p:ext>
    </p:extLst>
  </p:cSld>
  <p:clrMapOvr>
    <a:masterClrMapping/>
  </p:clrMapOvr>
  <p:transition spd="slow" advClick="0" advTm="3000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481013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633413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5241" name="Picture 9" descr="C:\Users\admin\Desktop\ап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" b="-1"/>
          <a:stretch/>
        </p:blipFill>
        <p:spPr bwMode="auto">
          <a:xfrm>
            <a:off x="1547664" y="31"/>
            <a:ext cx="6020992" cy="68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06863"/>
      </p:ext>
    </p:extLst>
  </p:cSld>
  <p:clrMapOvr>
    <a:masterClrMapping/>
  </p:clrMapOvr>
  <p:transition spd="slow" advClick="0" advTm="30000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481013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cs621930.netzamku.ru/v621930736/33f4/_zlio5wdkek.jpg"/>
          <p:cNvSpPr>
            <a:spLocks noChangeAspect="1" noChangeArrowheads="1"/>
          </p:cNvSpPr>
          <p:nvPr/>
        </p:nvSpPr>
        <p:spPr bwMode="auto">
          <a:xfrm>
            <a:off x="633413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58" name="Picture 2" descr="http://festival.1september.ru/articles/411381/full.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52" y="1562609"/>
            <a:ext cx="7943081" cy="52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613" y="75887"/>
            <a:ext cx="870539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педагогом заданий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раскрашивания детьми рисунка  по клеточкам,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используя инструмент «заливка»</a:t>
            </a:r>
            <a:endParaRPr lang="ru-RU" sz="28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6261" name="Picture 5" descr="http://cs621420.vk.me/v621420956/74a9/D0oUztLY39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9"/>
          <a:stretch/>
        </p:blipFill>
        <p:spPr bwMode="auto">
          <a:xfrm>
            <a:off x="131834" y="1538622"/>
            <a:ext cx="2423942" cy="21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47057"/>
      </p:ext>
    </p:extLst>
  </p:cSld>
  <p:clrMapOvr>
    <a:masterClrMapping/>
  </p:clrMapOvr>
  <p:transition spd="slow" advClick="0" advTm="30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materialy-dlya-zhivopisi-grafiki-dekora-hobbi--f1a4-1348495301607807-1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0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ject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81000"/>
            <a:ext cx="8121650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3276600" y="990600"/>
            <a:ext cx="1981200" cy="914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1295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9900FF"/>
                </a:solidFill>
              </a:rPr>
              <a:t>Меню</a:t>
            </a:r>
            <a:endParaRPr lang="ru-RU" altLang="ru-RU" sz="2800" b="1">
              <a:solidFill>
                <a:srgbClr val="9900FF"/>
              </a:solidFill>
              <a:latin typeface="Times New Roman Cyr" charset="-52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055688" y="2330450"/>
            <a:ext cx="2536825" cy="8255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60000">
            <a:off x="2286000" y="30480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9900FF"/>
                </a:solidFill>
              </a:rPr>
              <a:t>Панель инструментов</a:t>
            </a:r>
            <a:endParaRPr lang="ru-RU" altLang="ru-RU" sz="2800" b="1">
              <a:solidFill>
                <a:srgbClr val="9900FF"/>
              </a:solidFill>
              <a:latin typeface="Times New Roman Cyr" charset="-52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2943225" y="4643438"/>
            <a:ext cx="2190750" cy="8477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rot="-1140000">
            <a:off x="3514725" y="4494213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9900FF"/>
                </a:solidFill>
              </a:rPr>
              <a:t>Палитра</a:t>
            </a:r>
            <a:endParaRPr lang="ru-RU" altLang="ru-RU" sz="2800" b="1">
              <a:solidFill>
                <a:srgbClr val="9900FF"/>
              </a:solidFill>
              <a:latin typeface="Times New Roman Cyr" charset="-52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5562600" y="5334000"/>
            <a:ext cx="2667000" cy="914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-1140000">
            <a:off x="5638800" y="51816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9900FF"/>
                </a:solidFill>
              </a:rPr>
              <a:t>Строка состояния</a:t>
            </a:r>
            <a:endParaRPr lang="ru-RU" altLang="ru-RU" sz="2800" b="1">
              <a:solidFill>
                <a:srgbClr val="9900FF"/>
              </a:solidFill>
              <a:latin typeface="Times New Roman Cyr" charset="-52"/>
            </a:endParaRPr>
          </a:p>
        </p:txBody>
      </p:sp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build="p" autoUpdateAnimBg="0"/>
      <p:bldP spid="8197" grpId="0" animBg="1"/>
      <p:bldP spid="8198" grpId="0" build="p" autoUpdateAnimBg="0"/>
      <p:bldP spid="8199" grpId="0" animBg="1"/>
      <p:bldP spid="8200" grpId="0" build="p" autoUpdateAnimBg="0"/>
      <p:bldP spid="8201" grpId="0" animBg="1"/>
      <p:bldP spid="820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Палитра</a:t>
            </a:r>
            <a:endParaRPr lang="ru-RU" dirty="0" smtClean="0">
              <a:solidFill>
                <a:srgbClr val="FF0000"/>
              </a:solidFill>
              <a:latin typeface="Arial Cyr" charset="-52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3400" y="1143000"/>
            <a:ext cx="8077200" cy="187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900" dirty="0">
                <a:solidFill>
                  <a:schemeClr val="accent3">
                    <a:lumMod val="50000"/>
                  </a:schemeClr>
                </a:solidFill>
              </a:rPr>
              <a:t>Для выбора первого (основного) цвета на палитре нужно щелкнуть по нему левой кнопкой мыши. Для выбора второго цвета (обычно это фон) по нему щелкают правой кнопкой. </a:t>
            </a:r>
            <a:endParaRPr lang="ru-RU" altLang="ru-RU" sz="29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3130550"/>
            <a:ext cx="8064500" cy="3340100"/>
            <a:chOff x="340" y="1972"/>
            <a:chExt cx="5080" cy="2104"/>
          </a:xfrm>
        </p:grpSpPr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340" y="1972"/>
              <a:ext cx="5080" cy="2104"/>
            </a:xfrm>
            <a:prstGeom prst="rect">
              <a:avLst/>
            </a:prstGeom>
            <a:pattFill prst="lgGrid">
              <a:fgClr>
                <a:srgbClr val="CCCCFF"/>
              </a:fgClr>
              <a:bgClr>
                <a:schemeClr val="tx1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imes New Roman Cyr" charset="-52"/>
              </a:endParaRPr>
            </a:p>
          </p:txBody>
        </p:sp>
        <p:pic>
          <p:nvPicPr>
            <p:cNvPr id="20491" name="Object 5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3216"/>
              <a:ext cx="3779" cy="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295400" y="3581400"/>
            <a:ext cx="2514600" cy="1981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 rot="-2220000">
            <a:off x="1600200" y="38100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9900CC"/>
                </a:solidFill>
              </a:rPr>
              <a:t>Первый цвет</a:t>
            </a:r>
            <a:endParaRPr lang="ru-RU" altLang="ru-RU" sz="2800" b="1">
              <a:solidFill>
                <a:srgbClr val="9900CC"/>
              </a:solidFill>
              <a:latin typeface="Times New Roman Cyr" charset="-52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1447800" y="4343400"/>
            <a:ext cx="4038600" cy="14478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-1200000">
            <a:off x="3276600" y="41910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9900CC"/>
                </a:solidFill>
              </a:rPr>
              <a:t>Второй цвет</a:t>
            </a:r>
            <a:endParaRPr lang="ru-RU" altLang="ru-RU" sz="2800" b="1">
              <a:solidFill>
                <a:srgbClr val="9900CC"/>
              </a:solidFill>
              <a:latin typeface="Times New Roman Cyr" charset="-52"/>
            </a:endParaRPr>
          </a:p>
        </p:txBody>
      </p:sp>
      <p:pic>
        <p:nvPicPr>
          <p:cNvPr id="20489" name="Picture 13" descr="C:\Users\admin\Desktop\set-of-wooden-palette-and-brushes-vector-0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60663"/>
            <a:ext cx="266382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 advAuto="0"/>
      <p:bldP spid="10243" grpId="0" build="p" autoUpdateAnimBg="0"/>
      <p:bldP spid="10247" grpId="0" animBg="1"/>
      <p:bldP spid="10248" grpId="0" build="p" autoUpdateAnimBg="0"/>
      <p:bldP spid="10249" grpId="0" animBg="1"/>
      <p:bldP spid="1025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772400" cy="4495800"/>
          </a:xfrm>
          <a:noFill/>
        </p:spPr>
        <p:txBody>
          <a:bodyPr/>
          <a:lstStyle/>
          <a:p>
            <a:pPr>
              <a:buFont typeface="Wingdings" pitchFamily="2" charset="2"/>
              <a:buChar char="6"/>
            </a:pPr>
            <a:r>
              <a:rPr lang="ru-RU" altLang="ru-RU" sz="3400" dirty="0" smtClean="0">
                <a:solidFill>
                  <a:schemeClr val="accent3">
                    <a:lumMod val="50000"/>
                  </a:schemeClr>
                </a:solidFill>
              </a:rPr>
              <a:t>Чтобы рисовать, закрашивать, менять цвет, делать надписи, стирать и т.д. в программе </a:t>
            </a:r>
            <a:r>
              <a:rPr lang="ru-RU" altLang="ru-RU" sz="3400" dirty="0" err="1" smtClean="0">
                <a:solidFill>
                  <a:schemeClr val="accent3">
                    <a:lumMod val="50000"/>
                  </a:schemeClr>
                </a:solidFill>
              </a:rPr>
              <a:t>Paint</a:t>
            </a:r>
            <a:r>
              <a:rPr lang="ru-RU" altLang="ru-RU" sz="3400" dirty="0" smtClean="0">
                <a:solidFill>
                  <a:schemeClr val="accent3">
                    <a:lumMod val="50000"/>
                  </a:schemeClr>
                </a:solidFill>
              </a:rPr>
              <a:t>, необходимо выбрать нужный инструмент. Для этого используется </a:t>
            </a:r>
            <a:r>
              <a:rPr lang="ru-RU" altLang="ru-RU" sz="3400" i="1" u="sng" dirty="0" smtClean="0">
                <a:solidFill>
                  <a:schemeClr val="accent3">
                    <a:lumMod val="50000"/>
                  </a:schemeClr>
                </a:solidFill>
              </a:rPr>
              <a:t>Панель инструментов</a:t>
            </a:r>
            <a:r>
              <a:rPr lang="ru-RU" altLang="ru-RU" sz="3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6"/>
            </a:pPr>
            <a:r>
              <a:rPr lang="ru-RU" altLang="ru-RU" sz="3400" dirty="0" smtClean="0">
                <a:solidFill>
                  <a:schemeClr val="accent3">
                    <a:lumMod val="50000"/>
                  </a:schemeClr>
                </a:solidFill>
              </a:rPr>
              <a:t>Чтобы выбрать нужный инструмент, нужно щелкнуть на кнопке с его изображением. </a:t>
            </a:r>
            <a:endParaRPr lang="ru-RU" altLang="ru-RU" sz="3400" dirty="0" smtClean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Панель инструментов </a:t>
            </a:r>
            <a:r>
              <a:rPr lang="ru-RU" sz="4000" dirty="0" err="1" smtClean="0">
                <a:solidFill>
                  <a:srgbClr val="FF0000"/>
                </a:solidFill>
              </a:rPr>
              <a:t>Paint</a:t>
            </a:r>
            <a:endParaRPr lang="ru-RU" sz="4000" dirty="0" smtClean="0">
              <a:solidFill>
                <a:srgbClr val="FF0000"/>
              </a:solidFill>
              <a:latin typeface="Arial Cyr" charset="-52"/>
            </a:endParaRPr>
          </a:p>
        </p:txBody>
      </p:sp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6800" y="304800"/>
            <a:ext cx="685800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Выделение области рисунка</a:t>
            </a:r>
            <a:endParaRPr lang="ru-RU" altLang="ru-RU" b="1" u="sng" dirty="0">
              <a:solidFill>
                <a:srgbClr val="FF0000"/>
              </a:solidFill>
              <a:latin typeface="Times New Roman Cyr" charset="-52"/>
            </a:endParaRP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123950"/>
            <a:ext cx="5762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43000" y="11430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Выделение произвольной области.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14341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928813"/>
            <a:ext cx="5762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43000" y="19812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Выделение прямоугольной области.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57200" y="2743200"/>
            <a:ext cx="838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Выделенный фрагмент рисунка можно перетаскивать мышью на другое место, можно копировать этот фрагмент (если перетаскивать его с нажатой клавишей </a:t>
            </a:r>
            <a:r>
              <a:rPr lang="ru-RU" altLang="ru-RU" sz="2800" dirty="0" err="1">
                <a:solidFill>
                  <a:schemeClr val="accent3">
                    <a:lumMod val="50000"/>
                  </a:schemeClr>
                </a:solidFill>
              </a:rPr>
              <a:t>Ctrl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14344" name="Object 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829175"/>
            <a:ext cx="931862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370013" y="4648200"/>
            <a:ext cx="76215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Существует два режима выделения фрагмента </a:t>
            </a:r>
            <a:r>
              <a:rPr lang="ru-RU" altLang="ru-RU" sz="2800" i="1" dirty="0">
                <a:solidFill>
                  <a:schemeClr val="accent3">
                    <a:lumMod val="50000"/>
                  </a:schemeClr>
                </a:solidFill>
              </a:rPr>
              <a:t>прозрачное 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(цвет фона становится прозрачным) и </a:t>
            </a:r>
            <a:r>
              <a:rPr lang="ru-RU" altLang="ru-RU" sz="2800" i="1" dirty="0">
                <a:solidFill>
                  <a:schemeClr val="accent3">
                    <a:lumMod val="50000"/>
                  </a:schemeClr>
                </a:solidFill>
              </a:rPr>
              <a:t>непрозрачное 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(в фрагменте сохраняется цвет фона).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40" grpId="0" build="p" autoUpdateAnimBg="0"/>
      <p:bldP spid="14342" grpId="0" build="p" autoUpdateAnimBg="0"/>
      <p:bldP spid="14343" grpId="0" build="p" autoUpdateAnimBg="0"/>
      <p:bldP spid="1434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228600"/>
            <a:ext cx="84582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chemeClr val="accent2"/>
                </a:solidFill>
              </a:rPr>
              <a:t>Ластик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Служит для стирания части рисунка. Если стирать левой кнопкой мыши, то участок рисунка, который был удален заменится цветом фона (второй цвет в палитре). Если стирать правой кнопкой мыши, то </a:t>
            </a:r>
            <a:r>
              <a:rPr lang="ru-RU" altLang="ru-RU" sz="2800" i="1" dirty="0">
                <a:solidFill>
                  <a:schemeClr val="accent3">
                    <a:lumMod val="50000"/>
                  </a:schemeClr>
                </a:solidFill>
              </a:rPr>
              <a:t>вторым цветом заменится только первый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 выбранный вами цвет, что позволяет производить операцию по перекраске неправильных участков рисунка, даже если они находятся в гуще рисунка.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	Можно изменять размер                                        		ластика.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66675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Object 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600575"/>
            <a:ext cx="939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Object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869160"/>
            <a:ext cx="2974032" cy="17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228600"/>
            <a:ext cx="84582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chemeClr val="accent2"/>
                </a:solidFill>
              </a:rPr>
              <a:t>Заливка</a:t>
            </a:r>
            <a:endParaRPr lang="ru-RU" altLang="ru-RU" sz="28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Используется для окрашивания больших замкнутых областей рисунка. Если окрашиваемая область незамкнута, то краска, которой заливают фрагмент “разольется” и окрасит весь рисунок.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90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1000" y="2971800"/>
            <a:ext cx="8382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rgbClr val="C00000"/>
                </a:solidFill>
              </a:rPr>
              <a:t>Выбор цветов</a:t>
            </a:r>
            <a:endParaRPr lang="ru-RU" altLang="ru-RU" sz="28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Позволяет “взять” любой цвет прямо с рисунка и использовать его для рисования. Для этого нужно просто щелкнуть по объекту рисунка окрашенного в нужный вам цвет.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 Cyr" charset="-52"/>
            </a:endParaRPr>
          </a:p>
        </p:txBody>
      </p:sp>
      <p:pic>
        <p:nvPicPr>
          <p:cNvPr id="18437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622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36" grpId="0" build="p" autoUpdateAnimBg="0"/>
    </p:bldLst>
  </p:timing>
</p:sld>
</file>

<file path=ppt/theme/theme1.xml><?xml version="1.0" encoding="utf-8"?>
<a:theme xmlns:a="http://schemas.openxmlformats.org/drawingml/2006/main" name="Полет">
  <a:themeElements>
    <a:clrScheme name="Полет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Полет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Полет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лет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лет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лет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лет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лет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FFFF00"/>
    </a:accent2>
    <a:accent3>
      <a:srgbClr val="AAAAFF"/>
    </a:accent3>
    <a:accent4>
      <a:srgbClr val="DADADA"/>
    </a:accent4>
    <a:accent5>
      <a:srgbClr val="AAFFFF"/>
    </a:accent5>
    <a:accent6>
      <a:srgbClr val="E7E700"/>
    </a:accent6>
    <a:hlink>
      <a:srgbClr val="FF0033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C:\MSOffice\Шаблоны\Дизайны презентаций\Полет.pot</Template>
  <TotalTime>752</TotalTime>
  <Words>693</Words>
  <Application>Microsoft Office PowerPoint</Application>
  <PresentationFormat>Экран (4:3)</PresentationFormat>
  <Paragraphs>63</Paragraphs>
  <Slides>27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Полет</vt:lpstr>
      <vt:lpstr>Графический редактор</vt:lpstr>
      <vt:lpstr>Презентация PowerPoint</vt:lpstr>
      <vt:lpstr>Презентация PowerPoint</vt:lpstr>
      <vt:lpstr>Презентация PowerPoint</vt:lpstr>
      <vt:lpstr>Палитра</vt:lpstr>
      <vt:lpstr>Панель инструментов Paint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редактор Paint</dc:title>
  <cp:lastModifiedBy>admin</cp:lastModifiedBy>
  <cp:revision>43</cp:revision>
  <dcterms:created xsi:type="dcterms:W3CDTF">2005-01-31T05:41:34Z</dcterms:created>
  <dcterms:modified xsi:type="dcterms:W3CDTF">2016-05-31T05:19:57Z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000800a60c0000000000010243000207f6000400038000</vt:lpwstr>
  </property>
</Properties>
</file>