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0" r:id="rId4"/>
    <p:sldId id="302" r:id="rId5"/>
    <p:sldId id="301" r:id="rId6"/>
    <p:sldId id="291" r:id="rId7"/>
    <p:sldId id="261" r:id="rId8"/>
    <p:sldId id="260" r:id="rId9"/>
    <p:sldId id="262" r:id="rId10"/>
    <p:sldId id="272" r:id="rId11"/>
    <p:sldId id="292" r:id="rId12"/>
    <p:sldId id="259" r:id="rId13"/>
    <p:sldId id="294" r:id="rId14"/>
    <p:sldId id="295" r:id="rId15"/>
    <p:sldId id="296" r:id="rId16"/>
    <p:sldId id="297" r:id="rId17"/>
    <p:sldId id="298" r:id="rId18"/>
    <p:sldId id="271" r:id="rId19"/>
    <p:sldId id="275" r:id="rId20"/>
    <p:sldId id="293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9A2647"/>
    <a:srgbClr val="FF9933"/>
    <a:srgbClr val="FF99FF"/>
    <a:srgbClr val="0066CC"/>
    <a:srgbClr val="00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17" autoAdjust="0"/>
  </p:normalViewPr>
  <p:slideViewPr>
    <p:cSldViewPr>
      <p:cViewPr>
        <p:scale>
          <a:sx n="75" d="100"/>
          <a:sy n="75" d="100"/>
        </p:scale>
        <p:origin x="-2676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A04A-4E13-427F-AB24-3B95D3E1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53CA8-2BED-4352-86CB-0D874BAF5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6B582-7D62-4EAF-BF72-A8E70EEAE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CE6D-6A21-4996-A280-570AA0DF9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6271D-5B45-4FE8-AE2D-F4441EE12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5EA18-DA49-4261-83CC-432F37B53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CB383-277D-4EE1-844F-4E87E3003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DA9E9-A330-4886-8163-D547D1BC3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D8C8-9A7A-4974-8707-CE7E3D717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69E23-44A3-436B-8BDE-7B05A70F6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5616B-550E-46BD-81F9-1900F74C2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C787C3-4418-4895-BC8B-1D28F1AC1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916832"/>
            <a:ext cx="7772400" cy="2117725"/>
          </a:xfrm>
        </p:spPr>
        <p:txBody>
          <a:bodyPr/>
          <a:lstStyle/>
          <a:p>
            <a:r>
              <a:rPr lang="ru-RU" sz="2000" b="1" dirty="0" smtClean="0"/>
              <a:t>				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песочных игр в коррекции речевых нарушений у детей с ОНР  ІІІ уровня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800" y="4941168"/>
            <a:ext cx="5472112" cy="864096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Составитель: логопед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Лихолат   Елена  Николаевна</a:t>
            </a: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459700" y="357166"/>
            <a:ext cx="8684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4140200" y="5876925"/>
            <a:ext cx="913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pic>
        <p:nvPicPr>
          <p:cNvPr id="13319" name="irc_mi" descr="http://detsad-kitty.ru/uploads/posts/2014-01/1390735663_3910914-769217-sand-ca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5157788"/>
            <a:ext cx="155416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23850" y="188912"/>
            <a:ext cx="8229600" cy="165591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Перенос непосредственной образовательной деятельности в песочницу дает больший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воспитательный и образовательный эффект,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нежели стандартные формы обучения: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85775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Во-первых,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существенно усиливается желание ребенка узнавать что-то новое, экспериментировать и работать самостоятельно.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Во-вторых,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песочнице мощно развивается тактильная чувствительность как основа «ручного интеллекта».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В-третьих,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играх с песком более гармонично и интенсивно развиваются все познавательные функции (восприятие, внимание, память, мышление), а также речь и моторика.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В-четвертых,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совершенствуется предметно-игровая деятельность, что в дальнейшем способствует развитию сюжетно-ролевой игры и коммуникативных навыков ребенка.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В-пятых,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песок, как и вода, способен «заземлять» отрицательную энергию, что особенно актуально в работе с «особыми» детьми.</a:t>
            </a:r>
          </a:p>
          <a:p>
            <a:endParaRPr lang="ru-RU" dirty="0" smtClean="0"/>
          </a:p>
        </p:txBody>
      </p:sp>
      <p:pic>
        <p:nvPicPr>
          <p:cNvPr id="28675" name="Рисунок 3" descr="&amp;Scy;&amp;yucy;&amp;zhcy;&amp;iecy;&amp;tcy;&amp;ncy;&amp;ycy;&amp;iecy; &amp;kcy;&amp;acy;&amp;rcy;&amp;tcy;&amp;icy;&amp;ncy;&amp;kcy;&amp;icy; &amp;dcy;&amp;lcy;&amp;yacy; &amp;dcy;&amp;iecy;&amp;tcy;&amp;iecy;&amp;jcy; - &amp;Rcy;&amp;iecy;&amp;zhcy;&amp;icy;&amp;mcy;, &amp;Rcy;&amp;acy;&amp;scy;&amp;pcy;&amp;ocy;&amp;rcy;&amp;yacy;&amp;dcy;&amp;ocy;&amp;kcy; &amp;dcy;&amp;ncy;&amp;yacy;"/>
          <p:cNvPicPr>
            <a:picLocks noChangeAspect="1" noChangeArrowheads="1"/>
          </p:cNvPicPr>
          <p:nvPr/>
        </p:nvPicPr>
        <p:blipFill>
          <a:blip r:embed="rId2" cstate="print"/>
          <a:srcRect l="2144" t="34210" r="47820" b="32536"/>
          <a:stretch>
            <a:fillRect/>
          </a:stretch>
        </p:blipFill>
        <p:spPr bwMode="auto">
          <a:xfrm>
            <a:off x="7956550" y="5589588"/>
            <a:ext cx="1044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987824" y="2636912"/>
            <a:ext cx="3384375" cy="1728192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28575" cmpd="dbl">
            <a:solidFill>
              <a:schemeClr val="bg1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  песка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2339752" y="1556792"/>
            <a:ext cx="648072" cy="86409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67544" y="548680"/>
            <a:ext cx="2880320" cy="1656184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19050" cap="sq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50" dirty="0" smtClean="0">
                <a:solidFill>
                  <a:srgbClr val="7030A0"/>
                </a:solidFill>
                <a:latin typeface="Arial Black" pitchFamily="34" charset="0"/>
              </a:rPr>
              <a:t>Развитие мелкой моторики  рук  и тактильного восприятия</a:t>
            </a:r>
            <a:endParaRPr lang="ru-RU" sz="1600" b="1" spc="-150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915817" y="1916832"/>
            <a:ext cx="720079" cy="93610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644008" y="-31541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79512" y="2492896"/>
            <a:ext cx="2592288" cy="1656184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19050" cap="sq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50" dirty="0" smtClean="0">
                <a:solidFill>
                  <a:srgbClr val="7030A0"/>
                </a:solidFill>
                <a:latin typeface="Arial Black" pitchFamily="34" charset="0"/>
              </a:rPr>
              <a:t>Развитие дыхания  и </a:t>
            </a:r>
            <a:r>
              <a:rPr lang="ru-RU" sz="1600" b="1" spc="-150" dirty="0" err="1" smtClean="0">
                <a:solidFill>
                  <a:srgbClr val="7030A0"/>
                </a:solidFill>
                <a:latin typeface="Arial Black" pitchFamily="34" charset="0"/>
              </a:rPr>
              <a:t>артикуляцион-ной</a:t>
            </a:r>
            <a:r>
              <a:rPr lang="ru-RU" sz="1600" b="1" spc="-150" dirty="0" smtClean="0">
                <a:solidFill>
                  <a:srgbClr val="7030A0"/>
                </a:solidFill>
                <a:latin typeface="Arial Black" pitchFamily="34" charset="0"/>
              </a:rPr>
              <a:t>   моторики</a:t>
            </a:r>
            <a:endParaRPr lang="ru-RU" sz="1600" b="1" spc="-15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95536" y="4509120"/>
            <a:ext cx="2592288" cy="1656184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19050" cap="sq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50" dirty="0" smtClean="0">
                <a:solidFill>
                  <a:srgbClr val="7030A0"/>
                </a:solidFill>
                <a:latin typeface="Arial Black" pitchFamily="34" charset="0"/>
              </a:rPr>
              <a:t>Подготовка к обучению грамоте</a:t>
            </a:r>
            <a:endParaRPr lang="ru-RU" sz="1600" b="1" spc="-15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419872" y="4797152"/>
            <a:ext cx="2664296" cy="18002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19050" cap="sq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50" dirty="0" smtClean="0">
                <a:solidFill>
                  <a:srgbClr val="7030A0"/>
                </a:solidFill>
                <a:latin typeface="Arial Black" pitchFamily="34" charset="0"/>
              </a:rPr>
              <a:t>Развитие связной  речи</a:t>
            </a:r>
            <a:endParaRPr lang="ru-RU" sz="1600" b="1" spc="-15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228184" y="4221088"/>
            <a:ext cx="2604828" cy="18002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19050" cap="sq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50" dirty="0" smtClean="0">
                <a:solidFill>
                  <a:srgbClr val="7030A0"/>
                </a:solidFill>
                <a:latin typeface="Arial Black" pitchFamily="34" charset="0"/>
              </a:rPr>
              <a:t>Формирование лексико-грамматических категорий</a:t>
            </a:r>
            <a:endParaRPr lang="ru-RU" sz="1600" b="1" spc="-15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372200" y="1628800"/>
            <a:ext cx="2520280" cy="1656184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19050" cap="sq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150" dirty="0" smtClean="0">
                <a:solidFill>
                  <a:srgbClr val="7030A0"/>
                </a:solidFill>
                <a:latin typeface="Arial Black" pitchFamily="34" charset="0"/>
              </a:rPr>
              <a:t>Постановка, автоматизация и дифференциация  звуков</a:t>
            </a:r>
            <a:endParaRPr lang="ru-RU" sz="1600" spc="-15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851920" y="404664"/>
            <a:ext cx="2880320" cy="1656184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19050" cap="sq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50" dirty="0" smtClean="0">
                <a:solidFill>
                  <a:srgbClr val="7030A0"/>
                </a:solidFill>
                <a:latin typeface="Arial Black" pitchFamily="34" charset="0"/>
              </a:rPr>
              <a:t>Развитие фонематического  слуха  и восприятия</a:t>
            </a:r>
            <a:endParaRPr lang="ru-RU" sz="1600" b="1" spc="-150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4788024" y="1988840"/>
            <a:ext cx="72008" cy="648072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156176" y="2708920"/>
            <a:ext cx="432048" cy="43204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24" idx="1"/>
          </p:cNvCxnSpPr>
          <p:nvPr/>
        </p:nvCxnSpPr>
        <p:spPr>
          <a:xfrm>
            <a:off x="6084168" y="4005064"/>
            <a:ext cx="525484" cy="47965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788024" y="4365104"/>
            <a:ext cx="0" cy="43204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3" idx="3"/>
          </p:cNvCxnSpPr>
          <p:nvPr/>
        </p:nvCxnSpPr>
        <p:spPr>
          <a:xfrm flipH="1">
            <a:off x="2627784" y="4112016"/>
            <a:ext cx="855671" cy="639646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2771800" y="3212976"/>
            <a:ext cx="360040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3200" b="1" u="sng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200" b="1" u="sng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3200" b="1" u="sng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  <a:t>Развитие мелкой моторики рук </a:t>
            </a:r>
            <a:b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  <a:t>и тактильного восприятия: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200" b="1" dirty="0" smtClean="0">
                <a:latin typeface="Arial Black" pitchFamily="34" charset="0"/>
              </a:rPr>
              <a:t/>
            </a:r>
            <a:br>
              <a:rPr lang="ru-RU" sz="3200" b="1" dirty="0" smtClean="0">
                <a:latin typeface="Arial Black" pitchFamily="34" charset="0"/>
              </a:rPr>
            </a:br>
            <a:endParaRPr lang="ru-RU" sz="3200" dirty="0" smtClean="0">
              <a:solidFill>
                <a:srgbClr val="003366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229600" cy="3240261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</p:txBody>
      </p:sp>
      <p:pic>
        <p:nvPicPr>
          <p:cNvPr id="17411" name="irc_mi" descr="http://www.illustrationsof.com/royalty-free-sand-castle-clipart-illustration-1101801.jpg"/>
          <p:cNvPicPr>
            <a:picLocks noChangeAspect="1" noChangeArrowheads="1"/>
          </p:cNvPicPr>
          <p:nvPr/>
        </p:nvPicPr>
        <p:blipFill>
          <a:blip r:embed="rId2" cstate="print"/>
          <a:srcRect t="13571" b="17619"/>
          <a:stretch>
            <a:fillRect/>
          </a:stretch>
        </p:blipFill>
        <p:spPr bwMode="auto">
          <a:xfrm>
            <a:off x="5436096" y="4437112"/>
            <a:ext cx="249078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s619519.vk.me/v619519063/31d7/8XA02exQAaQ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21088"/>
            <a:ext cx="3672408" cy="247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НАТАША\Desktop\Новая папка\DSC05081.JPG"/>
          <p:cNvPicPr/>
          <p:nvPr/>
        </p:nvPicPr>
        <p:blipFill>
          <a:blip r:embed="rId4" cstate="print"/>
          <a:srcRect l="13213"/>
          <a:stretch>
            <a:fillRect/>
          </a:stretch>
        </p:blipFill>
        <p:spPr bwMode="auto">
          <a:xfrm>
            <a:off x="4572000" y="1340768"/>
            <a:ext cx="41044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НАТАША\AppData\Local\Microsoft\Windows\Temporary Internet Files\Content.Word\DSC041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84784"/>
            <a:ext cx="3483853" cy="250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  <a:t>Развитие дыхания и </a:t>
            </a:r>
            <a:b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  <a:t>артикуляционной моторики:  </a:t>
            </a:r>
            <a:r>
              <a:rPr lang="ru-RU" b="1" u="sng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b="1" u="sng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7" name="irc_mi" descr="http://thumb18.shutterstock.com/photos/thumb_large/553351/553351,1271165770,32.jpg"/>
          <p:cNvPicPr>
            <a:picLocks noChangeAspect="1" noChangeArrowheads="1"/>
          </p:cNvPicPr>
          <p:nvPr/>
        </p:nvPicPr>
        <p:blipFill>
          <a:blip r:embed="rId2" cstate="print"/>
          <a:srcRect r="12659"/>
          <a:stretch>
            <a:fillRect/>
          </a:stretch>
        </p:blipFill>
        <p:spPr bwMode="auto">
          <a:xfrm>
            <a:off x="6876256" y="4653136"/>
            <a:ext cx="1978967" cy="187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Рома\Desktop\Галя\DSCN199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83568" y="2060848"/>
            <a:ext cx="338437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5" descr="P10305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1772816"/>
            <a:ext cx="381642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b="1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b="1" u="sng" dirty="0" smtClean="0">
                <a:solidFill>
                  <a:srgbClr val="C00000"/>
                </a:solidFill>
                <a:latin typeface="Arial Black" pitchFamily="34" charset="0"/>
              </a:rPr>
              <a:t>Постановка,  автоматизация  и дифференциация  звуков: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  </a:t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http://cs625630.vk.me/v625630063/cfd7/CwyfW-F3Gv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92896"/>
            <a:ext cx="410445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Рома\Desktop\Галя\DSCN1971.JPG"/>
          <p:cNvPicPr/>
          <p:nvPr/>
        </p:nvPicPr>
        <p:blipFill>
          <a:blip r:embed="rId3" cstate="print"/>
          <a:srcRect t="9862"/>
          <a:stretch>
            <a:fillRect/>
          </a:stretch>
        </p:blipFill>
        <p:spPr bwMode="auto">
          <a:xfrm>
            <a:off x="611560" y="1700808"/>
            <a:ext cx="3600400" cy="329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rc_mi" descr="http://comps.canstockphoto.com/can-stock-photo_csp958917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263" r="7237" b="10692"/>
          <a:stretch>
            <a:fillRect/>
          </a:stretch>
        </p:blipFill>
        <p:spPr bwMode="auto">
          <a:xfrm>
            <a:off x="251520" y="5013176"/>
            <a:ext cx="1872208" cy="167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  <a:t>Формирование лексико-грамматических категорий: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2466" name="Picture 2" descr="песочная терапия - Самое интересное в блог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4176464" cy="3672408"/>
          </a:xfrm>
          <a:prstGeom prst="rect">
            <a:avLst/>
          </a:prstGeom>
          <a:noFill/>
        </p:spPr>
      </p:pic>
      <p:pic>
        <p:nvPicPr>
          <p:cNvPr id="6" name="Picture 4" descr="I:\20.10 Наташа\IMG_80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3491987" cy="2851265"/>
          </a:xfrm>
          <a:prstGeom prst="rect">
            <a:avLst/>
          </a:prstGeom>
          <a:noFill/>
        </p:spPr>
      </p:pic>
      <p:pic>
        <p:nvPicPr>
          <p:cNvPr id="7" name="irc_mi" descr="http://vse-o-detkah.ru/wp-content/uploads/2012/07/%D0%B8%D0%B3%D1%80%D1%8B-%D1%81-%D0%BF%D0%B5%D1%81%D0%BA%D0%BE%D0%B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301208"/>
            <a:ext cx="10080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600" b="1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u="sng" dirty="0" smtClean="0">
                <a:solidFill>
                  <a:srgbClr val="C00000"/>
                </a:solidFill>
                <a:latin typeface="Arial Black" pitchFamily="34" charset="0"/>
              </a:rPr>
              <a:t>Развитие связной речи:  </a:t>
            </a:r>
            <a:br>
              <a:rPr lang="ru-RU" sz="3600" b="1" u="sng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irc_mi" descr="http://skyclipart.ru/uploads/posts/2014-01/1390733699_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011313" cy="195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616430.vk.me/v616430063/53a1/kJaKFE3nWc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67240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:\20.10 Наташа\IMG_8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4396478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4000" b="1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000" b="1" u="sng" dirty="0" smtClean="0">
                <a:solidFill>
                  <a:srgbClr val="C00000"/>
                </a:solidFill>
                <a:latin typeface="Arial Black" pitchFamily="34" charset="0"/>
              </a:rPr>
              <a:t>Обучение грамоте:</a:t>
            </a: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b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://cs619519.vk.me/v619519063/2b4a/u9peOO7uFz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248472" cy="394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Рома\Desktop\Галя\DSCN2021.JPG"/>
          <p:cNvPicPr/>
          <p:nvPr/>
        </p:nvPicPr>
        <p:blipFill>
          <a:blip r:embed="rId3" cstate="print"/>
          <a:srcRect l="7532" t="8279" r="41288" b="16568"/>
          <a:stretch>
            <a:fillRect/>
          </a:stretch>
        </p:blipFill>
        <p:spPr bwMode="auto">
          <a:xfrm rot="16200000">
            <a:off x="5076058" y="2492896"/>
            <a:ext cx="3528391" cy="424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rc_mi" descr="http://vse-o-detkah.ru/wp-content/uploads/2012/07/%D0%B8%D0%B3%D1%80%D1%8B-%D1%81-%D0%BF%D0%B5%D1%81%D0%BA%D0%BE%D0%BC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589240"/>
            <a:ext cx="1009996" cy="93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200" b="1" dirty="0" smtClean="0"/>
              <a:t>Работа с педагогами</a:t>
            </a:r>
            <a:endParaRPr lang="ru-RU" sz="3200" dirty="0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539750" y="765175"/>
            <a:ext cx="8229600" cy="5216525"/>
          </a:xfrm>
        </p:spPr>
        <p:txBody>
          <a:bodyPr/>
          <a:lstStyle/>
          <a:p>
            <a:r>
              <a:rPr lang="ru-RU" sz="2400" dirty="0" smtClean="0"/>
              <a:t>Беседы, </a:t>
            </a:r>
          </a:p>
          <a:p>
            <a:r>
              <a:rPr lang="ru-RU" sz="2400" dirty="0" smtClean="0"/>
              <a:t>Папки – раскладушки, </a:t>
            </a:r>
          </a:p>
          <a:p>
            <a:r>
              <a:rPr lang="ru-RU" sz="2400" dirty="0" smtClean="0"/>
              <a:t>Консультации, </a:t>
            </a:r>
          </a:p>
          <a:p>
            <a:r>
              <a:rPr lang="ru-RU" sz="2400" dirty="0" smtClean="0"/>
              <a:t>Буклеты, </a:t>
            </a:r>
          </a:p>
          <a:p>
            <a:r>
              <a:rPr lang="ru-RU" sz="2400" dirty="0" smtClean="0"/>
              <a:t>Рекомендации</a:t>
            </a:r>
          </a:p>
          <a:p>
            <a:r>
              <a:rPr lang="ru-RU" sz="2400" dirty="0" smtClean="0"/>
              <a:t>Мастер-класс</a:t>
            </a:r>
          </a:p>
        </p:txBody>
      </p:sp>
      <p:pic>
        <p:nvPicPr>
          <p:cNvPr id="27651" name="irc_mi" descr="http://3.bp.blogspot.com/-p_CyBIqJCY4/UF5zlM528yI/AAAAAAAAEaY/eUFVV5f7jew/s320/bebi3513zp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460701"/>
            <a:ext cx="2286016" cy="270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I:\20.10 Наташа\IMG_8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2540" y="1857364"/>
            <a:ext cx="544714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116632"/>
            <a:ext cx="4535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ПЕДАГОГИЧЕСКАЯ ДИАГНОСТИКА </a:t>
            </a:r>
            <a:endParaRPr lang="ru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5536" y="4797152"/>
            <a:ext cx="12858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(конец года)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659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48680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диагностики речевого развития воспитанников (2013 - 2015 г.г.)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132856"/>
            <a:ext cx="126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(начало года)</a:t>
            </a:r>
          </a:p>
          <a:p>
            <a:pPr lvl="0" algn="ctr"/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48965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05064"/>
            <a:ext cx="48965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rc_mi" descr="http://detsad-kitty.ru/uploads/posts/2014-01/1390735663_3910914-769217-sand-cast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869160"/>
            <a:ext cx="1554480" cy="15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556792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речь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важнейшее условие всестороннего полноценного развития детей. Чем богаче и правильнее у ребёнка речь, тем легче ему высказать свои мысли, тем шире его возможности в познании окружающей действительности.</a:t>
            </a:r>
            <a:endParaRPr lang="ru-RU" sz="3200" dirty="0"/>
          </a:p>
        </p:txBody>
      </p:sp>
      <p:pic>
        <p:nvPicPr>
          <p:cNvPr id="6" name="irc_mi" descr="http://matveyrybka.ucoz.ru/_nw/26/68622921.jpg"/>
          <p:cNvPicPr>
            <a:picLocks noChangeAspect="1" noChangeArrowheads="1"/>
          </p:cNvPicPr>
          <p:nvPr/>
        </p:nvPicPr>
        <p:blipFill>
          <a:blip r:embed="rId3" cstate="print"/>
          <a:srcRect b="7648"/>
          <a:stretch>
            <a:fillRect/>
          </a:stretch>
        </p:blipFill>
        <p:spPr bwMode="auto">
          <a:xfrm>
            <a:off x="467544" y="5229200"/>
            <a:ext cx="1296987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Игры с песком:</a:t>
            </a:r>
            <a:b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возрастает интерес к  непосредственной образовательной деятельности; 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обучающиеся чувствуют себя более успешными; 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повышается мотивация речевого общения;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пополняется и активизируется словарь;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корректируется грамматический строй речи, связная речь;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развивается мелкая моторика, зрительное восприятие;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формируются навыки чтения и письма.</a:t>
            </a:r>
          </a:p>
          <a:p>
            <a:endParaRPr lang="ru-RU" sz="2400" dirty="0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-1648834"/>
            <a:ext cx="184731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rc_mi" descr="http://detsad-kitty.ru/uploads/posts/2014-01/1390735663_3910914-769217-sand-castle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4797152"/>
            <a:ext cx="1944216" cy="1549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rc_mi" descr="http://detsad-kitty.ru/uploads/posts/2014-01/1390735663_3910914-769217-sand-castl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04248" y="4365104"/>
            <a:ext cx="2016225" cy="2056581"/>
          </a:xfrm>
        </p:spPr>
      </p:pic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1187624" y="1556792"/>
            <a:ext cx="64087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4" descr="2038224000c2715e474ffa58261d383d8ce12b1c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2564904"/>
            <a:ext cx="554461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0851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Стандартизованные методы коррекционной работы с детьми, имеющими речевые нарушения, не всегда дают ожидаемого результата. В связи с этим актуальным становится поиск эффективных форм и методов, необходимость включения в содержание образования дошкольника поисковой деятельности, требующей использования знаний и умений в новой для них ситуации, для решения новых проблем.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irc_mi" descr="http://detsad-kitty.ru/uploads/posts/2014-01/1390735663_3910914-769217-sand-ca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085184"/>
            <a:ext cx="12241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85584" cy="1800200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dirty="0" smtClean="0"/>
              <a:t>Особенности  </a:t>
            </a:r>
            <a:r>
              <a:rPr lang="ru-RU" sz="2800" b="1" dirty="0" err="1" smtClean="0"/>
              <a:t>психоречевого</a:t>
            </a:r>
            <a:r>
              <a:rPr lang="ru-RU" sz="2800" b="1" dirty="0" smtClean="0"/>
              <a:t>  развития  детей с общим недоразвитие речи  ІІІ  уровня.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irc_mi" descr="http://matveyrybka.ucoz.ru/_nw/26/68622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648"/>
          <a:stretch>
            <a:fillRect/>
          </a:stretch>
        </p:blipFill>
        <p:spPr bwMode="auto">
          <a:xfrm>
            <a:off x="251520" y="5013176"/>
            <a:ext cx="1343025" cy="149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detsad-kitty.ru/uploads/posts/2014-01/1390735663_3910914-769217-sand-ca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55416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2132856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ru-RU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 детей с ОНР нарушены: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ВПФ (внимание, память, мышление)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Звукопроизношение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Фонетика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Лексико-грамматические категории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Связная речь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Общая и мелкая моторика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«Наилучшая для малыша та игрушка,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которую он может заставить по разному изменяться;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маленьких детей наилучшая игрушка – это куча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песка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К. Д. Ушинский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detsad-kitty.ru/uploads/posts/2014-01/1390735663_3910914-769217-sand-ca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221088"/>
            <a:ext cx="2058219" cy="200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8012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9933"/>
                </a:solidFill>
              </a:rPr>
              <a:t>Цель:</a:t>
            </a:r>
            <a:endParaRPr lang="ru-RU" sz="4800" b="1" i="1" dirty="0">
              <a:solidFill>
                <a:srgbClr val="FF99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49309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 речи детей с нарушением речи  через тактильно-кинестетические ощущения с использованием игр с песком</a:t>
            </a:r>
          </a:p>
          <a:p>
            <a:endParaRPr lang="ru-RU" dirty="0"/>
          </a:p>
        </p:txBody>
      </p:sp>
      <p:pic>
        <p:nvPicPr>
          <p:cNvPr id="4" name="irc_mi" descr="http://detsad-kitty.ru/uploads/posts/2014-01/1390735663_3910914-769217-sand-ca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09120"/>
            <a:ext cx="155416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84984"/>
            <a:ext cx="46085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0801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>
              <a:solidFill>
                <a:srgbClr val="003366"/>
              </a:solidFill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641084" cy="4680520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Обучать правилам работы с песком, создавая у детей интерес к играм и упражнениям с песком, превратив их в занимательную игру;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Сочетать игры и упражнения с песком для тренировки пальцев рук с речью детей;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Активизировать словарный запас детей;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Помогать проявлять индивидуальные особенности каждого ребенка;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Развивать речь, память, мышление, воображение, фантазию детей.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Вызывать эмоционально положительное состояние, удовольствие от игр и совместной деятельности с другими детьми.</a:t>
            </a:r>
          </a:p>
          <a:p>
            <a:endParaRPr lang="ru-RU" dirty="0" smtClean="0">
              <a:solidFill>
                <a:srgbClr val="0066CC"/>
              </a:solidFill>
            </a:endParaRPr>
          </a:p>
        </p:txBody>
      </p:sp>
      <p:pic>
        <p:nvPicPr>
          <p:cNvPr id="19459" name="irc_mi" descr="http://sr.photos3.fotosearch.com/bthumb/CSP/CSP356/k3567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301208"/>
            <a:ext cx="154781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4125076"/>
          </a:xfrm>
        </p:spPr>
        <p:txBody>
          <a:bodyPr/>
          <a:lstStyle/>
          <a:p>
            <a:pPr algn="just"/>
            <a:r>
              <a:rPr lang="ru-RU" sz="2000" dirty="0" smtClean="0"/>
              <a:t>а) системный подход в решении проблемы, т.е. решение задач по формированию коррекция речевых нарушений у детей средствами игры с песком: через развитие фонематического восприятия, лексико-грамматического строя, развитие связной речи, звукопроизношения;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б) поэтапное формирование коррекции речевых нарушений: от работы в песочнице к работе в речевой деятельности детей;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в) основа обучения – работа в песочнице, овладение детьми чистым звукопроизношением, развитием речи.</a:t>
            </a:r>
            <a:endParaRPr lang="ru-RU" sz="2000" dirty="0" smtClean="0">
              <a:solidFill>
                <a:srgbClr val="0066CC"/>
              </a:solidFill>
            </a:endParaRPr>
          </a:p>
        </p:txBody>
      </p:sp>
      <p:pic>
        <p:nvPicPr>
          <p:cNvPr id="18435" name="irc_mi" descr="http://thumb18.shutterstock.com/photos/thumb_large/553351/553351,1271165770,32.jpg"/>
          <p:cNvPicPr>
            <a:picLocks noChangeAspect="1" noChangeArrowheads="1"/>
          </p:cNvPicPr>
          <p:nvPr/>
        </p:nvPicPr>
        <p:blipFill>
          <a:blip r:embed="rId2" cstate="print"/>
          <a:srcRect r="12659"/>
          <a:stretch>
            <a:fillRect/>
          </a:stretch>
        </p:blipFill>
        <p:spPr bwMode="auto">
          <a:xfrm>
            <a:off x="7524328" y="5085184"/>
            <a:ext cx="12588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Принципиальная новизна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Принципы </a:t>
            </a:r>
            <a:r>
              <a:rPr lang="ru-RU" sz="3200" dirty="0" smtClean="0"/>
              <a:t>в работе с детьми:</a:t>
            </a:r>
            <a:endParaRPr lang="ru-RU" sz="3200" dirty="0" smtClean="0">
              <a:solidFill>
                <a:srgbClr val="003366"/>
              </a:solidFill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57338"/>
            <a:ext cx="8786873" cy="3527846"/>
          </a:xfrm>
        </p:spPr>
        <p:txBody>
          <a:bodyPr/>
          <a:lstStyle/>
          <a:p>
            <a:pPr algn="just"/>
            <a:r>
              <a:rPr lang="ru-RU" sz="2400" dirty="0" smtClean="0"/>
              <a:t>Создание естественной стимулирующей среды, в которой ребенок чувствует себя комфортно и защищено, проявляя творческую активность. </a:t>
            </a:r>
          </a:p>
          <a:p>
            <a:pPr algn="just"/>
            <a:r>
              <a:rPr lang="ru-RU" sz="2400" dirty="0" smtClean="0"/>
              <a:t>«Оживление» абстрактных символов: букв, цифр, геометрических фигур. </a:t>
            </a:r>
          </a:p>
          <a:p>
            <a:pPr algn="just"/>
            <a:r>
              <a:rPr lang="ru-RU" sz="2400" dirty="0" smtClean="0"/>
              <a:t>Реальное «проживание», проигрывание всевозможных ситуаций вместе с героями сказочных игр. </a:t>
            </a:r>
            <a:endParaRPr lang="ru-RU" sz="2400" dirty="0" smtClean="0">
              <a:solidFill>
                <a:srgbClr val="0066CC"/>
              </a:solidFill>
            </a:endParaRPr>
          </a:p>
        </p:txBody>
      </p:sp>
      <p:pic>
        <p:nvPicPr>
          <p:cNvPr id="20483" name="irc_mi" descr="http://skyclipart.ru/uploads/posts/2014-01/1390733699_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357728"/>
            <a:ext cx="2882898" cy="230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65104"/>
            <a:ext cx="288032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пыт работы Кудриной Н.В. Песочная страна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Опыт работы Кудриной Н.В. Песочная страна</Template>
  <TotalTime>1097</TotalTime>
  <Words>578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Опыт работы Кудриной Н.В. Песочная страна</vt:lpstr>
      <vt:lpstr>     Использование песочных игр в коррекции речевых нарушений у детей с ОНР  ІІІ уровня </vt:lpstr>
      <vt:lpstr>Слайд 2</vt:lpstr>
      <vt:lpstr>Актуальность:</vt:lpstr>
      <vt:lpstr>  Особенности  психоречевого  развития  детей с общим недоразвитие речи  ІІІ  уровня. </vt:lpstr>
      <vt:lpstr>Слайд 5</vt:lpstr>
      <vt:lpstr>Цель:</vt:lpstr>
      <vt:lpstr>  Задачи:  </vt:lpstr>
      <vt:lpstr>Принципиальная новизна: </vt:lpstr>
      <vt:lpstr>Принципы в работе с детьми:</vt:lpstr>
      <vt:lpstr>Перенос непосредственной образовательной деятельности в песочницу дает больший воспитательный и образовательный эффект, нежели стандартные формы обучения:</vt:lpstr>
      <vt:lpstr>Слайд 11</vt:lpstr>
      <vt:lpstr>  Развитие мелкой моторики рук  и тактильного восприятия:  </vt:lpstr>
      <vt:lpstr>  Развитие дыхания и  артикуляционной моторики:   </vt:lpstr>
      <vt:lpstr> Постановка,  автоматизация  и дифференциация  звуков:    </vt:lpstr>
      <vt:lpstr>  Формирование лексико-грамматических категорий:   </vt:lpstr>
      <vt:lpstr> Развитие связной речи:   </vt:lpstr>
      <vt:lpstr> Обучение грамоте:   </vt:lpstr>
      <vt:lpstr>Работа с педагогами</vt:lpstr>
      <vt:lpstr>Слайд 19</vt:lpstr>
      <vt:lpstr> Игры с песком: 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«Коррекция речевых нарушений у детей средствами песочной терапии»</dc:title>
  <dc:creator>Валя</dc:creator>
  <cp:lastModifiedBy>User</cp:lastModifiedBy>
  <cp:revision>115</cp:revision>
  <dcterms:created xsi:type="dcterms:W3CDTF">2014-10-19T16:24:25Z</dcterms:created>
  <dcterms:modified xsi:type="dcterms:W3CDTF">2016-10-06T14:30:26Z</dcterms:modified>
</cp:coreProperties>
</file>