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7" r:id="rId2"/>
    <p:sldId id="278" r:id="rId3"/>
    <p:sldId id="279" r:id="rId4"/>
    <p:sldId id="280" r:id="rId5"/>
    <p:sldId id="276" r:id="rId6"/>
    <p:sldId id="258" r:id="rId7"/>
    <p:sldId id="277" r:id="rId8"/>
    <p:sldId id="259" r:id="rId9"/>
    <p:sldId id="282" r:id="rId10"/>
    <p:sldId id="260" r:id="rId11"/>
    <p:sldId id="283" r:id="rId12"/>
    <p:sldId id="262" r:id="rId13"/>
    <p:sldId id="284" r:id="rId14"/>
    <p:sldId id="263" r:id="rId15"/>
    <p:sldId id="285" r:id="rId16"/>
    <p:sldId id="261" r:id="rId17"/>
    <p:sldId id="286" r:id="rId18"/>
    <p:sldId id="264" r:id="rId19"/>
    <p:sldId id="265" r:id="rId20"/>
    <p:sldId id="266" r:id="rId21"/>
    <p:sldId id="275" r:id="rId22"/>
    <p:sldId id="267" r:id="rId23"/>
    <p:sldId id="287" r:id="rId24"/>
    <p:sldId id="268" r:id="rId25"/>
    <p:sldId id="288" r:id="rId26"/>
    <p:sldId id="269" r:id="rId27"/>
    <p:sldId id="289" r:id="rId28"/>
    <p:sldId id="270" r:id="rId29"/>
    <p:sldId id="290" r:id="rId30"/>
    <p:sldId id="271" r:id="rId31"/>
    <p:sldId id="291" r:id="rId32"/>
    <p:sldId id="272" r:id="rId33"/>
    <p:sldId id="292" r:id="rId34"/>
    <p:sldId id="274" r:id="rId35"/>
    <p:sldId id="293" r:id="rId36"/>
    <p:sldId id="273" r:id="rId37"/>
    <p:sldId id="281"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94660"/>
  </p:normalViewPr>
  <p:slideViewPr>
    <p:cSldViewPr>
      <p:cViewPr varScale="1">
        <p:scale>
          <a:sx n="70" d="100"/>
          <a:sy n="70" d="100"/>
        </p:scale>
        <p:origin x="-53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17109ADE-1146-494E-B3FE-BF6C277A0341}" type="datetimeFigureOut">
              <a:rPr lang="ru-RU" smtClean="0"/>
              <a:t>31.05.2016</a:t>
            </a:fld>
            <a:endParaRPr lang="ru-RU"/>
          </a:p>
        </p:txBody>
      </p:sp>
      <p:sp>
        <p:nvSpPr>
          <p:cNvPr id="16" name="Номер слайда 15"/>
          <p:cNvSpPr>
            <a:spLocks noGrp="1"/>
          </p:cNvSpPr>
          <p:nvPr>
            <p:ph type="sldNum" sz="quarter" idx="11"/>
          </p:nvPr>
        </p:nvSpPr>
        <p:spPr/>
        <p:txBody>
          <a:bodyPr/>
          <a:lstStyle/>
          <a:p>
            <a:fld id="{B86F9190-C292-478A-B93B-1ABF528375C2}"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109ADE-1146-494E-B3FE-BF6C277A0341}" type="datetimeFigureOut">
              <a:rPr lang="ru-RU" smtClean="0"/>
              <a:t>31.05.2016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86F9190-C292-478A-B93B-1ABF528375C2}"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109ADE-1146-494E-B3FE-BF6C277A0341}" type="datetimeFigureOut">
              <a:rPr lang="ru-RU" smtClean="0"/>
              <a:t>31.05.2016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86F9190-C292-478A-B93B-1ABF528375C2}"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17109ADE-1146-494E-B3FE-BF6C277A0341}" type="datetimeFigureOut">
              <a:rPr lang="ru-RU" smtClean="0"/>
              <a:t>31.05.2016</a:t>
            </a:fld>
            <a:endParaRPr lang="ru-RU"/>
          </a:p>
        </p:txBody>
      </p:sp>
      <p:sp>
        <p:nvSpPr>
          <p:cNvPr id="15" name="Номер слайда 14"/>
          <p:cNvSpPr>
            <a:spLocks noGrp="1"/>
          </p:cNvSpPr>
          <p:nvPr>
            <p:ph type="sldNum" sz="quarter" idx="15"/>
          </p:nvPr>
        </p:nvSpPr>
        <p:spPr/>
        <p:txBody>
          <a:bodyPr/>
          <a:lstStyle>
            <a:lvl1pPr algn="ctr">
              <a:defRPr/>
            </a:lvl1pPr>
          </a:lstStyle>
          <a:p>
            <a:fld id="{B86F9190-C292-478A-B93B-1ABF528375C2}"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17109ADE-1146-494E-B3FE-BF6C277A0341}" type="datetimeFigureOut">
              <a:rPr lang="ru-RU" smtClean="0"/>
              <a:t>31.05.2016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86F9190-C292-478A-B93B-1ABF528375C2}"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17109ADE-1146-494E-B3FE-BF6C277A0341}" type="datetimeFigureOut">
              <a:rPr lang="ru-RU" smtClean="0"/>
              <a:t>31.05.2016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86F9190-C292-478A-B93B-1ABF528375C2}"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86F9190-C292-478A-B93B-1ABF528375C2}"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17109ADE-1146-494E-B3FE-BF6C277A0341}" type="datetimeFigureOut">
              <a:rPr lang="ru-RU" smtClean="0"/>
              <a:t>31.05.2016</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7109ADE-1146-494E-B3FE-BF6C277A0341}" type="datetimeFigureOut">
              <a:rPr lang="ru-RU" smtClean="0"/>
              <a:t>31.05.2016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86F9190-C292-478A-B93B-1ABF528375C2}"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7109ADE-1146-494E-B3FE-BF6C277A0341}" type="datetimeFigureOut">
              <a:rPr lang="ru-RU" smtClean="0"/>
              <a:t>31.05.2016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86F9190-C292-478A-B93B-1ABF528375C2}"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17109ADE-1146-494E-B3FE-BF6C277A0341}" type="datetimeFigureOut">
              <a:rPr lang="ru-RU" smtClean="0"/>
              <a:t>31.05.2016</a:t>
            </a:fld>
            <a:endParaRPr lang="ru-RU"/>
          </a:p>
        </p:txBody>
      </p:sp>
      <p:sp>
        <p:nvSpPr>
          <p:cNvPr id="9" name="Номер слайда 8"/>
          <p:cNvSpPr>
            <a:spLocks noGrp="1"/>
          </p:cNvSpPr>
          <p:nvPr>
            <p:ph type="sldNum" sz="quarter" idx="15"/>
          </p:nvPr>
        </p:nvSpPr>
        <p:spPr/>
        <p:txBody>
          <a:bodyPr/>
          <a:lstStyle/>
          <a:p>
            <a:fld id="{B86F9190-C292-478A-B93B-1ABF528375C2}"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17109ADE-1146-494E-B3FE-BF6C277A0341}" type="datetimeFigureOut">
              <a:rPr lang="ru-RU" smtClean="0"/>
              <a:t>31.05.2016</a:t>
            </a:fld>
            <a:endParaRPr lang="ru-RU"/>
          </a:p>
        </p:txBody>
      </p:sp>
      <p:sp>
        <p:nvSpPr>
          <p:cNvPr id="9" name="Номер слайда 8"/>
          <p:cNvSpPr>
            <a:spLocks noGrp="1"/>
          </p:cNvSpPr>
          <p:nvPr>
            <p:ph type="sldNum" sz="quarter" idx="11"/>
          </p:nvPr>
        </p:nvSpPr>
        <p:spPr/>
        <p:txBody>
          <a:bodyPr/>
          <a:lstStyle/>
          <a:p>
            <a:fld id="{B86F9190-C292-478A-B93B-1ABF528375C2}"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7109ADE-1146-494E-B3FE-BF6C277A0341}" type="datetimeFigureOut">
              <a:rPr lang="ru-RU" smtClean="0"/>
              <a:t>31.05.2016</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86F9190-C292-478A-B93B-1ABF528375C2}"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79712" y="4293096"/>
            <a:ext cx="6624736" cy="1800200"/>
          </a:xfrm>
        </p:spPr>
        <p:txBody>
          <a:bodyPr/>
          <a:lstStyle/>
          <a:p>
            <a:r>
              <a:rPr lang="ru-RU" dirty="0" smtClean="0"/>
              <a:t>Подготовила : </a:t>
            </a:r>
            <a:r>
              <a:rPr lang="ru-RU" dirty="0" smtClean="0"/>
              <a:t>воспитатель</a:t>
            </a:r>
            <a:r>
              <a:rPr lang="en-US" dirty="0" smtClean="0"/>
              <a:t> </a:t>
            </a:r>
            <a:r>
              <a:rPr lang="en-US" dirty="0" smtClean="0"/>
              <a:t>I </a:t>
            </a:r>
            <a:r>
              <a:rPr lang="ru-RU" dirty="0" smtClean="0"/>
              <a:t>категории</a:t>
            </a:r>
          </a:p>
          <a:p>
            <a:pPr marL="0" indent="0">
              <a:buNone/>
            </a:pPr>
            <a:r>
              <a:rPr lang="ru-RU" dirty="0" smtClean="0"/>
              <a:t>    </a:t>
            </a:r>
            <a:r>
              <a:rPr lang="ru-RU" dirty="0" smtClean="0"/>
              <a:t>Давыдчева </a:t>
            </a:r>
            <a:r>
              <a:rPr lang="ru-RU" dirty="0" smtClean="0"/>
              <a:t>Елена </a:t>
            </a:r>
            <a:r>
              <a:rPr lang="ru-RU" dirty="0" smtClean="0"/>
              <a:t>Геннадьевна </a:t>
            </a:r>
            <a:endParaRPr lang="ru-RU" dirty="0"/>
          </a:p>
        </p:txBody>
      </p:sp>
      <p:sp>
        <p:nvSpPr>
          <p:cNvPr id="2" name="Заголовок 1"/>
          <p:cNvSpPr>
            <a:spLocks noGrp="1"/>
          </p:cNvSpPr>
          <p:nvPr>
            <p:ph type="title"/>
          </p:nvPr>
        </p:nvSpPr>
        <p:spPr>
          <a:xfrm>
            <a:off x="395536" y="152400"/>
            <a:ext cx="8291264" cy="2700536"/>
          </a:xfrm>
        </p:spPr>
        <p:txBody>
          <a:bodyPr>
            <a:normAutofit fontScale="90000"/>
          </a:bodyPr>
          <a:lstStyle/>
          <a:p>
            <a:pPr marL="0" indent="0">
              <a:buNone/>
            </a:pPr>
            <a:r>
              <a:rPr lang="ru-RU" b="1" dirty="0" smtClean="0"/>
              <a:t/>
            </a:r>
            <a:br>
              <a:rPr lang="ru-RU" b="1" dirty="0" smtClean="0"/>
            </a:br>
            <a:r>
              <a:rPr lang="ru-RU" b="1" dirty="0"/>
              <a:t/>
            </a:r>
            <a:br>
              <a:rPr lang="ru-RU" b="1" dirty="0"/>
            </a:br>
            <a:r>
              <a:rPr lang="ru-RU" b="1" dirty="0" smtClean="0"/>
              <a:t/>
            </a:r>
            <a:br>
              <a:rPr lang="ru-RU" b="1" dirty="0" smtClean="0"/>
            </a:br>
            <a:r>
              <a:rPr lang="ru-RU" b="1" dirty="0" smtClean="0"/>
              <a:t>С</a:t>
            </a:r>
            <a:r>
              <a:rPr lang="ru-RU" b="1" dirty="0" smtClean="0"/>
              <a:t>оциализация </a:t>
            </a:r>
            <a:r>
              <a:rPr lang="ru-RU" b="1" dirty="0" smtClean="0"/>
              <a:t>детей подготовительной </a:t>
            </a:r>
            <a:r>
              <a:rPr lang="ru-RU" b="1" dirty="0" smtClean="0"/>
              <a:t>группы </a:t>
            </a:r>
            <a:r>
              <a:rPr lang="ru-RU" b="1" dirty="0" smtClean="0"/>
              <a:t>через сюжетно – ролевые игры</a:t>
            </a:r>
            <a:endParaRPr lang="ru-RU" b="1" dirty="0"/>
          </a:p>
        </p:txBody>
      </p:sp>
    </p:spTree>
    <p:extLst>
      <p:ext uri="{BB962C8B-B14F-4D97-AF65-F5344CB8AC3E}">
        <p14:creationId xmlns:p14="http://schemas.microsoft.com/office/powerpoint/2010/main" val="158588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«Библиотека»</a:t>
            </a:r>
            <a:endParaRPr lang="ru-RU" b="1" dirty="0">
              <a:solidFill>
                <a:schemeClr val="tx1"/>
              </a:solidFill>
            </a:endParaRPr>
          </a:p>
        </p:txBody>
      </p:sp>
      <p:pic>
        <p:nvPicPr>
          <p:cNvPr id="3074" name="Picture 2" descr="E:\DCIM\100SSCAM\S63033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933056"/>
            <a:ext cx="1966528" cy="26220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Documents and Settings\Администратор\Рабочий стол\среда\худ - эст\S63028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1451974"/>
            <a:ext cx="2808312" cy="21062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Documents and Settings\Администратор\Рабочий стол\среда\худ - эст\S63030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451974"/>
            <a:ext cx="2771800" cy="20788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Documents and Settings\Администратор\Рабочий стол\среда\худ - эст\S63030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1" y="1451974"/>
            <a:ext cx="2820446" cy="21153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Documents and Settings\Администратор\Рабочий стол\среда\худ - эст\S63030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8710" y="3933056"/>
            <a:ext cx="3360374"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23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ru-RU" dirty="0"/>
              <a:t>З</a:t>
            </a:r>
            <a:r>
              <a:rPr lang="ru-RU" dirty="0" smtClean="0"/>
              <a:t>акрепить </a:t>
            </a:r>
            <a:r>
              <a:rPr lang="ru-RU" dirty="0"/>
              <a:t>знания детей о цирке, о его </a:t>
            </a:r>
            <a:r>
              <a:rPr lang="ru-RU" dirty="0" smtClean="0"/>
              <a:t>работниках;</a:t>
            </a:r>
          </a:p>
          <a:p>
            <a:r>
              <a:rPr lang="ru-RU" dirty="0"/>
              <a:t>Р</a:t>
            </a:r>
            <a:r>
              <a:rPr lang="ru-RU" dirty="0" smtClean="0"/>
              <a:t>азвивать </a:t>
            </a:r>
            <a:r>
              <a:rPr lang="ru-RU" dirty="0"/>
              <a:t>творческое воображение, память, связную речь детей, чувство ритма, темпа, моторику</a:t>
            </a:r>
            <a:r>
              <a:rPr lang="ru-RU" dirty="0" smtClean="0"/>
              <a:t>.</a:t>
            </a:r>
          </a:p>
          <a:p>
            <a:r>
              <a:rPr lang="ru-RU" dirty="0" smtClean="0"/>
              <a:t>Воспитывать </a:t>
            </a:r>
            <a:r>
              <a:rPr lang="ru-RU" dirty="0"/>
              <a:t>желание играть в коллективе сверстников.</a:t>
            </a:r>
          </a:p>
          <a:p>
            <a:endParaRPr lang="ru-RU" dirty="0"/>
          </a:p>
        </p:txBody>
      </p:sp>
      <p:sp>
        <p:nvSpPr>
          <p:cNvPr id="3" name="Заголовок 2"/>
          <p:cNvSpPr>
            <a:spLocks noGrp="1"/>
          </p:cNvSpPr>
          <p:nvPr>
            <p:ph type="title"/>
          </p:nvPr>
        </p:nvSpPr>
        <p:spPr/>
        <p:txBody>
          <a:bodyPr/>
          <a:lstStyle/>
          <a:p>
            <a:pPr algn="ctr"/>
            <a:r>
              <a:rPr lang="ru-RU" b="1" dirty="0" smtClean="0"/>
              <a:t>Задачи к с/р игре «Цирк»</a:t>
            </a:r>
            <a:endParaRPr lang="ru-RU" b="1" dirty="0"/>
          </a:p>
        </p:txBody>
      </p:sp>
    </p:spTree>
    <p:extLst>
      <p:ext uri="{BB962C8B-B14F-4D97-AF65-F5344CB8AC3E}">
        <p14:creationId xmlns:p14="http://schemas.microsoft.com/office/powerpoint/2010/main" val="605969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«Цирк»</a:t>
            </a:r>
            <a:endParaRPr lang="ru-RU" b="1" dirty="0">
              <a:solidFill>
                <a:schemeClr val="tx1"/>
              </a:solidFill>
            </a:endParaRPr>
          </a:p>
        </p:txBody>
      </p:sp>
      <p:pic>
        <p:nvPicPr>
          <p:cNvPr id="4098" name="Picture 2" descr="C:\Documents and Settings\Администратор\Рабочий стол\среда\худ - эст\S63024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2831976" cy="212398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ocuments and Settings\Администратор\Рабочий стол\среда\худ - эст\S63024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789358"/>
            <a:ext cx="2736304" cy="20522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Documents and Settings\Администратор\Рабочий стол\среда\худ - эст\S63024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340768"/>
            <a:ext cx="2972261" cy="222919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Documents and Settings\Администратор\Рабочий стол\среда\худ - эст\S63024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915054"/>
            <a:ext cx="3312368" cy="24842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Documents and Settings\Администратор\Рабочий стол\среда\худ - эст\S63024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0368" y="3769879"/>
            <a:ext cx="2186278" cy="291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62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980728"/>
            <a:ext cx="8208912" cy="5184576"/>
          </a:xfrm>
        </p:spPr>
        <p:txBody>
          <a:bodyPr>
            <a:noAutofit/>
          </a:bodyPr>
          <a:lstStyle/>
          <a:p>
            <a:r>
              <a:rPr lang="ru-RU" sz="1800" dirty="0" smtClean="0"/>
              <a:t>Развивать </a:t>
            </a:r>
            <a:r>
              <a:rPr lang="ru-RU" sz="1800" dirty="0"/>
              <a:t>самостоятельность дошкольников в организации театрализованных игр.</a:t>
            </a:r>
          </a:p>
          <a:p>
            <a:r>
              <a:rPr lang="ru-RU" sz="1800" dirty="0"/>
              <a:t>Совершенствовать умение самостоятельно выбирать сказку, стихотворение, песню для постановки; готовить необходимые атрибуты и декорация для будущего спектакля; распределять между собой обязанности и роли.</a:t>
            </a:r>
          </a:p>
          <a:p>
            <a:r>
              <a:rPr lang="ru-RU" sz="1800" dirty="0"/>
              <a:t>Развивать творческую самостоятельность, эстетический вкус в передаче образа; отчетливость произношения. Закреплять умение использованные средства выразительности (поза, жесты, мимика, интонация, движения).</a:t>
            </a:r>
          </a:p>
          <a:p>
            <a:r>
              <a:rPr lang="ru-RU" sz="1800" dirty="0"/>
              <a:t>Воспитывать любовь к театру.</a:t>
            </a:r>
          </a:p>
          <a:p>
            <a:r>
              <a:rPr lang="ru-RU" sz="1800" dirty="0"/>
              <a:t>Широко использовать в театрализованной деятельности детей разные виды театра (бибабо, пальчиковый, баночный, театр картинок, перчаточный, кукольный и др.).</a:t>
            </a:r>
          </a:p>
          <a:p>
            <a:r>
              <a:rPr lang="ru-RU" sz="1800" dirty="0"/>
              <a:t>Воспитывать навыки театральной культуры, приобщать к театральному искусству через просмотр театральных постановок, видеоматериалов. Рассказывать детям о театре, театральных профессиях.</a:t>
            </a:r>
          </a:p>
          <a:p>
            <a:r>
              <a:rPr lang="ru-RU" sz="1800" dirty="0"/>
              <a:t>Помогать постигать художественные образы, созданные средствами театральной выразительности (свет, грим, музыка, слово, хореография, декорации и др.).</a:t>
            </a:r>
          </a:p>
        </p:txBody>
      </p:sp>
      <p:sp>
        <p:nvSpPr>
          <p:cNvPr id="3" name="Заголовок 2"/>
          <p:cNvSpPr>
            <a:spLocks noGrp="1"/>
          </p:cNvSpPr>
          <p:nvPr>
            <p:ph type="title"/>
          </p:nvPr>
        </p:nvSpPr>
        <p:spPr>
          <a:xfrm>
            <a:off x="539552" y="152400"/>
            <a:ext cx="8147248" cy="756320"/>
          </a:xfrm>
        </p:spPr>
        <p:txBody>
          <a:bodyPr>
            <a:normAutofit/>
          </a:bodyPr>
          <a:lstStyle/>
          <a:p>
            <a:r>
              <a:rPr lang="ru-RU" sz="3600" b="1" dirty="0" smtClean="0"/>
              <a:t>Задачи к «Театрализованным играм»</a:t>
            </a:r>
            <a:endParaRPr lang="ru-RU" sz="3600" b="1" dirty="0"/>
          </a:p>
        </p:txBody>
      </p:sp>
    </p:spTree>
    <p:extLst>
      <p:ext uri="{BB962C8B-B14F-4D97-AF65-F5344CB8AC3E}">
        <p14:creationId xmlns:p14="http://schemas.microsoft.com/office/powerpoint/2010/main" val="3847600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«Театрализованные </a:t>
            </a:r>
            <a:r>
              <a:rPr lang="ru-RU" b="1" dirty="0" smtClean="0">
                <a:solidFill>
                  <a:schemeClr val="tx1"/>
                </a:solidFill>
              </a:rPr>
              <a:t>игры»</a:t>
            </a:r>
            <a:endParaRPr lang="ru-RU" b="1" dirty="0">
              <a:solidFill>
                <a:schemeClr val="tx1"/>
              </a:solidFill>
            </a:endParaRPr>
          </a:p>
        </p:txBody>
      </p:sp>
      <p:pic>
        <p:nvPicPr>
          <p:cNvPr id="5122" name="Picture 2" descr="C:\Documents and Settings\Администратор\Рабочий стол\среда\худ - эст\S630289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349737"/>
            <a:ext cx="3396378" cy="254728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Documents and Settings\Администратор\Рабочий стол\среда\худ - эст\S6302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340768"/>
            <a:ext cx="3384376" cy="25382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Documents and Settings\Администратор\Рабочий стол\среда\худ - эст\S63028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005064"/>
            <a:ext cx="3384376" cy="253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002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a:t>Расширить, уточнить и конкретизировать знания детей о школе</a:t>
            </a:r>
          </a:p>
          <a:p>
            <a:r>
              <a:rPr lang="ru-RU" dirty="0" smtClean="0"/>
              <a:t>Воспитывать </a:t>
            </a:r>
            <a:r>
              <a:rPr lang="ru-RU" dirty="0"/>
              <a:t>у детей желание учиться</a:t>
            </a:r>
          </a:p>
          <a:p>
            <a:r>
              <a:rPr lang="ru-RU" dirty="0" smtClean="0"/>
              <a:t>Прививать </a:t>
            </a:r>
            <a:r>
              <a:rPr lang="ru-RU" dirty="0"/>
              <a:t>уважение к труду учителя и труду работников школы</a:t>
            </a:r>
          </a:p>
          <a:p>
            <a:r>
              <a:rPr lang="ru-RU" dirty="0" smtClean="0"/>
              <a:t>Активизировать </a:t>
            </a:r>
            <a:r>
              <a:rPr lang="ru-RU" dirty="0"/>
              <a:t>словарь: школьные принадлежности, перемена, звонок, учительская</a:t>
            </a:r>
          </a:p>
          <a:p>
            <a:endParaRPr lang="ru-RU" dirty="0"/>
          </a:p>
        </p:txBody>
      </p:sp>
      <p:sp>
        <p:nvSpPr>
          <p:cNvPr id="3" name="Заголовок 2"/>
          <p:cNvSpPr>
            <a:spLocks noGrp="1"/>
          </p:cNvSpPr>
          <p:nvPr>
            <p:ph type="title"/>
          </p:nvPr>
        </p:nvSpPr>
        <p:spPr/>
        <p:txBody>
          <a:bodyPr/>
          <a:lstStyle/>
          <a:p>
            <a:pPr algn="ctr"/>
            <a:r>
              <a:rPr lang="ru-RU" b="1" dirty="0">
                <a:ln w="3200">
                  <a:solidFill>
                    <a:srgbClr val="1F497D">
                      <a:shade val="75000"/>
                      <a:alpha val="25000"/>
                    </a:srgbClr>
                  </a:solidFill>
                  <a:prstDash val="solid"/>
                  <a:round/>
                </a:ln>
              </a:rPr>
              <a:t>Задачи к с/р игре </a:t>
            </a:r>
            <a:r>
              <a:rPr lang="ru-RU" b="1" dirty="0" smtClean="0">
                <a:ln w="3200">
                  <a:solidFill>
                    <a:srgbClr val="1F497D">
                      <a:shade val="75000"/>
                      <a:alpha val="25000"/>
                    </a:srgbClr>
                  </a:solidFill>
                  <a:prstDash val="solid"/>
                  <a:round/>
                </a:ln>
              </a:rPr>
              <a:t>«Школа»</a:t>
            </a:r>
            <a:endParaRPr lang="ru-RU" dirty="0"/>
          </a:p>
        </p:txBody>
      </p:sp>
    </p:spTree>
    <p:extLst>
      <p:ext uri="{BB962C8B-B14F-4D97-AF65-F5344CB8AC3E}">
        <p14:creationId xmlns:p14="http://schemas.microsoft.com/office/powerpoint/2010/main" val="3664661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«Школа»</a:t>
            </a:r>
            <a:endParaRPr lang="ru-RU" b="1" dirty="0">
              <a:solidFill>
                <a:schemeClr val="tx1"/>
              </a:solidFill>
            </a:endParaRPr>
          </a:p>
        </p:txBody>
      </p:sp>
      <p:pic>
        <p:nvPicPr>
          <p:cNvPr id="6146" name="Picture 2" descr="C:\Documents and Settings\Администратор\Рабочий стол\среда\речевое развитие\S630283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406775"/>
            <a:ext cx="2960328" cy="222024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DCIM\100SSCAM\S6303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45" y="1435181"/>
            <a:ext cx="2884579" cy="21634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DCIM\100SSCAM\S6303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1255148"/>
            <a:ext cx="1872208" cy="249627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Documents and Settings\Администратор\Рабочий стол\среда\речевое развитие\S63028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4055943"/>
            <a:ext cx="2932584" cy="219943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Documents and Settings\Администратор\Рабочий стол\среда\речевое развитие\S63028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1747" y="4055943"/>
            <a:ext cx="2994589" cy="224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72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1556792"/>
            <a:ext cx="8229600" cy="5040560"/>
          </a:xfrm>
        </p:spPr>
        <p:txBody>
          <a:bodyPr>
            <a:normAutofit fontScale="92500" lnSpcReduction="10000"/>
          </a:bodyPr>
          <a:lstStyle/>
          <a:p>
            <a:pPr algn="just"/>
            <a:r>
              <a:rPr lang="ru-RU" dirty="0"/>
              <a:t>Пробуждать детей более широко и творчески использовать в играх знания о </a:t>
            </a:r>
            <a:r>
              <a:rPr lang="ru-RU" dirty="0" smtClean="0"/>
              <a:t>больнице, о ветеринарной клинике, </a:t>
            </a:r>
            <a:r>
              <a:rPr lang="ru-RU" dirty="0"/>
              <a:t>о работе врачей, об </a:t>
            </a:r>
            <a:r>
              <a:rPr lang="ru-RU" dirty="0" smtClean="0"/>
              <a:t>аптеке. </a:t>
            </a:r>
            <a:endParaRPr lang="ru-RU" dirty="0"/>
          </a:p>
          <a:p>
            <a:pPr algn="just"/>
            <a:r>
              <a:rPr lang="ru-RU" dirty="0" smtClean="0"/>
              <a:t>Развивать </a:t>
            </a:r>
            <a:r>
              <a:rPr lang="ru-RU" dirty="0"/>
              <a:t>творческое воображение, способность совместно развертывать игру, продолжать формировать умение договариваться.</a:t>
            </a:r>
          </a:p>
          <a:p>
            <a:pPr algn="just"/>
            <a:r>
              <a:rPr lang="ru-RU" dirty="0" smtClean="0"/>
              <a:t>Продолжать </a:t>
            </a:r>
            <a:r>
              <a:rPr lang="ru-RU" dirty="0"/>
              <a:t>учить выполнять различные роли в соответствии с сюжетом игры, используя атрибуты, побуждать детей самостоятельно создавать недостающие для игры предметы, детали (инструменты, оборудование). </a:t>
            </a:r>
            <a:endParaRPr lang="ru-RU" dirty="0" smtClean="0"/>
          </a:p>
          <a:p>
            <a:pPr algn="just"/>
            <a:r>
              <a:rPr lang="ru-RU" dirty="0" smtClean="0"/>
              <a:t>Воспитывать </a:t>
            </a:r>
            <a:r>
              <a:rPr lang="ru-RU" dirty="0"/>
              <a:t>доброжелательность, готовность выручить товарища.</a:t>
            </a:r>
          </a:p>
        </p:txBody>
      </p:sp>
      <p:sp>
        <p:nvSpPr>
          <p:cNvPr id="3" name="Заголовок 2"/>
          <p:cNvSpPr>
            <a:spLocks noGrp="1"/>
          </p:cNvSpPr>
          <p:nvPr>
            <p:ph type="title"/>
          </p:nvPr>
        </p:nvSpPr>
        <p:spPr/>
        <p:txBody>
          <a:bodyPr/>
          <a:lstStyle/>
          <a:p>
            <a:pPr algn="ctr"/>
            <a:r>
              <a:rPr lang="ru-RU" b="1" dirty="0">
                <a:ln w="3200">
                  <a:solidFill>
                    <a:srgbClr val="1F497D">
                      <a:shade val="75000"/>
                      <a:alpha val="25000"/>
                    </a:srgbClr>
                  </a:solidFill>
                  <a:prstDash val="solid"/>
                  <a:round/>
                </a:ln>
              </a:rPr>
              <a:t>Задачи к с/р игре </a:t>
            </a:r>
            <a:r>
              <a:rPr lang="ru-RU" b="1" dirty="0" smtClean="0">
                <a:ln w="3200">
                  <a:solidFill>
                    <a:srgbClr val="1F497D">
                      <a:shade val="75000"/>
                      <a:alpha val="25000"/>
                    </a:srgbClr>
                  </a:solidFill>
                  <a:prstDash val="solid"/>
                  <a:round/>
                </a:ln>
              </a:rPr>
              <a:t>«Больница»</a:t>
            </a:r>
            <a:endParaRPr lang="ru-RU" dirty="0"/>
          </a:p>
        </p:txBody>
      </p:sp>
    </p:spTree>
    <p:extLst>
      <p:ext uri="{BB962C8B-B14F-4D97-AF65-F5344CB8AC3E}">
        <p14:creationId xmlns:p14="http://schemas.microsoft.com/office/powerpoint/2010/main" val="242144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466908"/>
            <a:ext cx="8712968" cy="5391091"/>
          </a:xfrm>
        </p:spPr>
        <p:txBody>
          <a:bodyPr/>
          <a:lstStyle/>
          <a:p>
            <a:pPr marL="0" indent="0">
              <a:buNone/>
            </a:pPr>
            <a:r>
              <a:rPr lang="ru-RU" dirty="0" smtClean="0"/>
              <a:t>   </a:t>
            </a:r>
            <a:endParaRPr lang="ru-RU" dirty="0"/>
          </a:p>
        </p:txBody>
      </p:sp>
      <p:sp>
        <p:nvSpPr>
          <p:cNvPr id="3" name="Заголовок 2"/>
          <p:cNvSpPr>
            <a:spLocks noGrp="1"/>
          </p:cNvSpPr>
          <p:nvPr>
            <p:ph type="title"/>
          </p:nvPr>
        </p:nvSpPr>
        <p:spPr/>
        <p:txBody>
          <a:bodyPr/>
          <a:lstStyle/>
          <a:p>
            <a:pPr algn="ctr"/>
            <a:r>
              <a:rPr lang="ru-RU" b="1" dirty="0" smtClean="0">
                <a:solidFill>
                  <a:schemeClr val="tx1"/>
                </a:solidFill>
              </a:rPr>
              <a:t>«Больница»</a:t>
            </a:r>
            <a:endParaRPr lang="ru-RU" b="1" dirty="0">
              <a:solidFill>
                <a:schemeClr val="tx1"/>
              </a:solidFill>
            </a:endParaRPr>
          </a:p>
        </p:txBody>
      </p:sp>
      <p:pic>
        <p:nvPicPr>
          <p:cNvPr id="7170" name="Picture 2" descr="E:\DCIM\100SSCAM\S63032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130" y="1700808"/>
            <a:ext cx="2520280" cy="189021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DCIM\100SSCAM\S6303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4531" y="1689037"/>
            <a:ext cx="2551668" cy="19137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DCIM\100SSCAM\S63032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9078" y="1689037"/>
            <a:ext cx="2520280" cy="18902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DCIM\100SSCAM\S63032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102" y="3909133"/>
            <a:ext cx="151216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E:\DCIM\100SSCAM\S63032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0717" y="4267266"/>
            <a:ext cx="1467386" cy="195651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E:\DCIM\100SSCAM\S630327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8583" y="4608211"/>
            <a:ext cx="2130495" cy="1597871"/>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E:\DCIM\100SSCAM\S630327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9388" y="3902273"/>
            <a:ext cx="2240462" cy="168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93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«Аптека»</a:t>
            </a:r>
            <a:endParaRPr lang="ru-RU" b="1" dirty="0">
              <a:solidFill>
                <a:schemeClr val="tx1"/>
              </a:solidFill>
            </a:endParaRPr>
          </a:p>
        </p:txBody>
      </p:sp>
      <p:pic>
        <p:nvPicPr>
          <p:cNvPr id="8194" name="Picture 2" descr="E:\DCIM\100SSCAM\S630327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3" y="1451484"/>
            <a:ext cx="3980837" cy="29856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DCIM\100SSCAM\S63032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924944"/>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42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260648"/>
            <a:ext cx="8291264" cy="6480720"/>
          </a:xfrm>
        </p:spPr>
        <p:txBody>
          <a:bodyPr>
            <a:normAutofit fontScale="92500" lnSpcReduction="10000"/>
          </a:bodyPr>
          <a:lstStyle/>
          <a:p>
            <a:r>
              <a:rPr lang="ru-RU" b="1" i="1" dirty="0"/>
              <a:t>Сюжетно-ролевая игра</a:t>
            </a:r>
            <a:r>
              <a:rPr lang="ru-RU" dirty="0"/>
              <a:t> – ведущая деятельность дошкольного возраста. Именно через игру ребенок познает мир, готовится к взрослой жизни. Одновременно, игра является основой творческого развития ребенка, развития умения соотнесения творческих навыков и реальной жизни. Игра выступает в роли своеобразного мостика от мира детей к миру взрослых, где все переплетено и взаимосвязано. Мир взрослых влияет на мир детей (и наоборот) игры часто подразумевают «исполнение» детьми определенных социальных ролей взрослых, взрослые часто используют игры, для того, чтобы еще лучше познать мир, повысить уровень «внутреннего Я», развить уровень интеллекта. Игра основана на восприятии представленных правил, тем самым ориентирует ребенка на соблюдение определенных правил взрослой жизни. </a:t>
            </a:r>
            <a:r>
              <a:rPr lang="ru-RU" dirty="0" smtClean="0"/>
              <a:t>Поэтому важно </a:t>
            </a:r>
            <a:r>
              <a:rPr lang="ru-RU" dirty="0"/>
              <a:t>стремиться активизировать игровую деятельность дошкольников.</a:t>
            </a:r>
          </a:p>
        </p:txBody>
      </p:sp>
    </p:spTree>
    <p:extLst>
      <p:ext uri="{BB962C8B-B14F-4D97-AF65-F5344CB8AC3E}">
        <p14:creationId xmlns:p14="http://schemas.microsoft.com/office/powerpoint/2010/main" val="2832406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«Ветеринарная клиника»</a:t>
            </a:r>
            <a:endParaRPr lang="ru-RU" b="1" dirty="0">
              <a:solidFill>
                <a:schemeClr val="tx1"/>
              </a:solidFill>
            </a:endParaRPr>
          </a:p>
        </p:txBody>
      </p:sp>
      <p:pic>
        <p:nvPicPr>
          <p:cNvPr id="9218" name="Picture 2" descr="E:\DCIM\100SSCAM\S630327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1379476"/>
            <a:ext cx="3980837" cy="298562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DCIM\100SSCAM\S63032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284984"/>
            <a:ext cx="3652664" cy="273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999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buFont typeface="Arial" pitchFamily="34" charset="0"/>
              <a:buChar char="•"/>
            </a:pPr>
            <a:r>
              <a:rPr lang="ru-RU" dirty="0" smtClean="0"/>
              <a:t>Продолжать </a:t>
            </a:r>
            <a:r>
              <a:rPr lang="ru-RU" dirty="0"/>
              <a:t>формировать у детей представления о труде разных </a:t>
            </a:r>
            <a:r>
              <a:rPr lang="ru-RU" dirty="0" smtClean="0"/>
              <a:t>профессий.</a:t>
            </a:r>
            <a:endParaRPr lang="ru-RU" dirty="0"/>
          </a:p>
          <a:p>
            <a:pPr>
              <a:buFont typeface="Arial" pitchFamily="34" charset="0"/>
              <a:buChar char="•"/>
            </a:pPr>
            <a:r>
              <a:rPr lang="ru-RU" dirty="0"/>
              <a:t>Расширять у детей представления о труде работников </a:t>
            </a:r>
            <a:r>
              <a:rPr lang="ru-RU" dirty="0" smtClean="0"/>
              <a:t>почты.</a:t>
            </a:r>
            <a:endParaRPr lang="ru-RU" dirty="0"/>
          </a:p>
          <a:p>
            <a:pPr>
              <a:buFont typeface="Arial" pitchFamily="34" charset="0"/>
              <a:buChar char="•"/>
            </a:pPr>
            <a:r>
              <a:rPr lang="ru-RU" dirty="0"/>
              <a:t>Развивать воображение, мышление, </a:t>
            </a:r>
            <a:r>
              <a:rPr lang="ru-RU" dirty="0" smtClean="0"/>
              <a:t>речь.</a:t>
            </a:r>
            <a:endParaRPr lang="ru-RU" dirty="0"/>
          </a:p>
          <a:p>
            <a:pPr>
              <a:buFont typeface="Arial" pitchFamily="34" charset="0"/>
              <a:buChar char="•"/>
            </a:pPr>
            <a:r>
              <a:rPr lang="ru-RU" dirty="0"/>
              <a:t>Помогать детям налаживать взаимодействия в совместной игре, развернуть </a:t>
            </a:r>
            <a:r>
              <a:rPr lang="ru-RU" dirty="0" smtClean="0"/>
              <a:t>сюжет.</a:t>
            </a:r>
            <a:endParaRPr lang="ru-RU" dirty="0"/>
          </a:p>
          <a:p>
            <a:pPr>
              <a:buFont typeface="Arial" pitchFamily="34" charset="0"/>
              <a:buChar char="•"/>
            </a:pPr>
            <a:r>
              <a:rPr lang="ru-RU" dirty="0"/>
              <a:t>Закреплять умения правильно пользоваться атрибутами.</a:t>
            </a:r>
          </a:p>
          <a:p>
            <a:endParaRPr lang="ru-RU" dirty="0"/>
          </a:p>
        </p:txBody>
      </p:sp>
      <p:sp>
        <p:nvSpPr>
          <p:cNvPr id="3" name="Заголовок 2"/>
          <p:cNvSpPr>
            <a:spLocks noGrp="1"/>
          </p:cNvSpPr>
          <p:nvPr>
            <p:ph type="title"/>
          </p:nvPr>
        </p:nvSpPr>
        <p:spPr/>
        <p:txBody>
          <a:bodyPr/>
          <a:lstStyle/>
          <a:p>
            <a:pPr algn="ctr"/>
            <a:r>
              <a:rPr lang="ru-RU" b="1" dirty="0" smtClean="0"/>
              <a:t>Задачи к с/р игре «Почта»</a:t>
            </a:r>
            <a:endParaRPr lang="ru-RU" b="1" dirty="0"/>
          </a:p>
        </p:txBody>
      </p:sp>
    </p:spTree>
    <p:extLst>
      <p:ext uri="{BB962C8B-B14F-4D97-AF65-F5344CB8AC3E}">
        <p14:creationId xmlns:p14="http://schemas.microsoft.com/office/powerpoint/2010/main" val="349478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«Почта»</a:t>
            </a:r>
            <a:endParaRPr lang="ru-RU" b="1" dirty="0">
              <a:solidFill>
                <a:schemeClr val="tx1"/>
              </a:solidFill>
            </a:endParaRPr>
          </a:p>
        </p:txBody>
      </p:sp>
      <p:pic>
        <p:nvPicPr>
          <p:cNvPr id="10242" name="Picture 2" descr="E:\DCIM\100SSCAM\S63033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84276" y="1427889"/>
            <a:ext cx="2664296" cy="199822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DCIM\100SSCAM\S6303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412776"/>
            <a:ext cx="3137682" cy="235326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DCIM\100SSCAM\S63033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4005064"/>
            <a:ext cx="3312530" cy="248439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E:\DCIM\100SSCAM\S63032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071" y="3628886"/>
            <a:ext cx="2145432" cy="286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73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836712"/>
            <a:ext cx="8219256" cy="5904656"/>
          </a:xfrm>
        </p:spPr>
        <p:txBody>
          <a:bodyPr>
            <a:normAutofit fontScale="55000" lnSpcReduction="20000"/>
          </a:bodyPr>
          <a:lstStyle/>
          <a:p>
            <a:r>
              <a:rPr lang="ru-RU" dirty="0"/>
              <a:t>Образовательные задачи:</a:t>
            </a:r>
          </a:p>
          <a:p>
            <a:pPr>
              <a:buFont typeface="+mj-lt"/>
              <a:buAutoNum type="arabicPeriod"/>
            </a:pPr>
            <a:r>
              <a:rPr lang="ru-RU" dirty="0"/>
              <a:t>Закрепить знания детей о транспорте, о видах транспорта.</a:t>
            </a:r>
          </a:p>
          <a:p>
            <a:pPr>
              <a:buFont typeface="+mj-lt"/>
              <a:buAutoNum type="arabicPeriod"/>
            </a:pPr>
            <a:r>
              <a:rPr lang="ru-RU" dirty="0"/>
              <a:t>Закрепить правила пользования общественным транспортом.</a:t>
            </a:r>
          </a:p>
          <a:p>
            <a:pPr>
              <a:buFont typeface="+mj-lt"/>
              <a:buAutoNum type="arabicPeriod"/>
            </a:pPr>
            <a:r>
              <a:rPr lang="ru-RU" dirty="0"/>
              <a:t>Закрепить знания об опасностях, которые ждут детей на улице;</a:t>
            </a:r>
          </a:p>
          <a:p>
            <a:pPr>
              <a:buFont typeface="+mj-lt"/>
              <a:buAutoNum type="arabicPeriod"/>
            </a:pPr>
            <a:r>
              <a:rPr lang="ru-RU" dirty="0"/>
              <a:t>Закрепить знания детей о сигналах светофора;</a:t>
            </a:r>
          </a:p>
          <a:p>
            <a:pPr>
              <a:buFont typeface="+mj-lt"/>
              <a:buAutoNum type="arabicPeriod"/>
            </a:pPr>
            <a:r>
              <a:rPr lang="ru-RU" dirty="0"/>
              <a:t>Закрепить умение различать и понимать значение некоторых дорожных знаков;</a:t>
            </a:r>
          </a:p>
          <a:p>
            <a:pPr>
              <a:buFont typeface="+mj-lt"/>
              <a:buAutoNum type="arabicPeriod"/>
            </a:pPr>
            <a:r>
              <a:rPr lang="ru-RU" dirty="0"/>
              <a:t>Совершенствовать навыки поведения на дороге через изучение знаков дорожного</a:t>
            </a:r>
          </a:p>
          <a:p>
            <a:r>
              <a:rPr lang="ru-RU" dirty="0"/>
              <a:t>движения;</a:t>
            </a:r>
          </a:p>
          <a:p>
            <a:pPr>
              <a:buFont typeface="+mj-lt"/>
              <a:buAutoNum type="arabicPeriod" startAt="7"/>
            </a:pPr>
            <a:r>
              <a:rPr lang="ru-RU" dirty="0"/>
              <a:t>Закрепить умение детей применять полученные знания о Правилах дорожного</a:t>
            </a:r>
          </a:p>
          <a:p>
            <a:r>
              <a:rPr lang="ru-RU" dirty="0"/>
              <a:t>движения в играх.</a:t>
            </a:r>
          </a:p>
          <a:p>
            <a:r>
              <a:rPr lang="ru-RU" dirty="0"/>
              <a:t>Развивающие задачи: </a:t>
            </a:r>
          </a:p>
          <a:p>
            <a:r>
              <a:rPr lang="ru-RU" dirty="0" smtClean="0"/>
              <a:t>Повторить </a:t>
            </a:r>
            <a:r>
              <a:rPr lang="ru-RU" dirty="0"/>
              <a:t>правила поведения на улице. Правила дорожного движения. </a:t>
            </a:r>
          </a:p>
          <a:p>
            <a:r>
              <a:rPr lang="ru-RU" dirty="0" smtClean="0"/>
              <a:t>Развивать </a:t>
            </a:r>
            <a:r>
              <a:rPr lang="ru-RU" dirty="0"/>
              <a:t>умение узнавать виды наземного транспорта по различным признакам;</a:t>
            </a:r>
          </a:p>
          <a:p>
            <a:r>
              <a:rPr lang="ru-RU" dirty="0" smtClean="0"/>
              <a:t>Развивать </a:t>
            </a:r>
            <a:r>
              <a:rPr lang="ru-RU" dirty="0"/>
              <a:t>внимательность, наблюдательность при выполнении задания;</a:t>
            </a:r>
          </a:p>
          <a:p>
            <a:r>
              <a:rPr lang="ru-RU" dirty="0" smtClean="0"/>
              <a:t>Развивать </a:t>
            </a:r>
            <a:r>
              <a:rPr lang="ru-RU" dirty="0"/>
              <a:t>логическое мышление;</a:t>
            </a:r>
          </a:p>
          <a:p>
            <a:r>
              <a:rPr lang="ru-RU" dirty="0" smtClean="0"/>
              <a:t>Развивать </a:t>
            </a:r>
            <a:r>
              <a:rPr lang="ru-RU" dirty="0"/>
              <a:t>речь – доказательство.</a:t>
            </a:r>
          </a:p>
          <a:p>
            <a:r>
              <a:rPr lang="ru-RU" dirty="0"/>
              <a:t>Воспитательные задачи: </a:t>
            </a:r>
          </a:p>
          <a:p>
            <a:pPr>
              <a:buFont typeface="+mj-lt"/>
              <a:buAutoNum type="arabicPeriod"/>
            </a:pPr>
            <a:r>
              <a:rPr lang="ru-RU" dirty="0"/>
              <a:t>Воспитывать у детей уважительное отношение к Правилам дорожного движения и желание следовать им;</a:t>
            </a:r>
          </a:p>
          <a:p>
            <a:pPr>
              <a:buFont typeface="+mj-lt"/>
              <a:buAutoNum type="arabicPeriod"/>
            </a:pPr>
            <a:r>
              <a:rPr lang="ru-RU" dirty="0"/>
              <a:t>Воспитывать культуру поведения с целью предупреждения детского дорожно-транспортного травматизма;</a:t>
            </a:r>
          </a:p>
          <a:p>
            <a:pPr>
              <a:buFont typeface="+mj-lt"/>
              <a:buAutoNum type="arabicPeriod"/>
            </a:pPr>
            <a:r>
              <a:rPr lang="ru-RU" dirty="0"/>
              <a:t>Воспитывать умение внимательно слушать, не перебивать, дополнять и исправлять ошибки своих товарищей.</a:t>
            </a:r>
          </a:p>
        </p:txBody>
      </p:sp>
      <p:sp>
        <p:nvSpPr>
          <p:cNvPr id="3" name="Заголовок 2"/>
          <p:cNvSpPr>
            <a:spLocks noGrp="1"/>
          </p:cNvSpPr>
          <p:nvPr>
            <p:ph type="title"/>
          </p:nvPr>
        </p:nvSpPr>
        <p:spPr>
          <a:xfrm>
            <a:off x="467544" y="152400"/>
            <a:ext cx="8219256" cy="684312"/>
          </a:xfrm>
        </p:spPr>
        <p:txBody>
          <a:bodyPr>
            <a:normAutofit fontScale="90000"/>
          </a:bodyPr>
          <a:lstStyle/>
          <a:p>
            <a:pPr algn="ctr"/>
            <a:r>
              <a:rPr lang="ru-RU" b="1" dirty="0" smtClean="0"/>
              <a:t>Задачи к играм по ПДД</a:t>
            </a:r>
            <a:endParaRPr lang="ru-RU" b="1" dirty="0"/>
          </a:p>
        </p:txBody>
      </p:sp>
    </p:spTree>
    <p:extLst>
      <p:ext uri="{BB962C8B-B14F-4D97-AF65-F5344CB8AC3E}">
        <p14:creationId xmlns:p14="http://schemas.microsoft.com/office/powerpoint/2010/main" val="126210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«ПДД»</a:t>
            </a:r>
            <a:endParaRPr lang="ru-RU" b="1" dirty="0">
              <a:solidFill>
                <a:schemeClr val="tx1"/>
              </a:solidFill>
            </a:endParaRPr>
          </a:p>
        </p:txBody>
      </p:sp>
      <p:pic>
        <p:nvPicPr>
          <p:cNvPr id="11266" name="Picture 2" descr="E:\DCIM\100SSCAM\S630328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484784"/>
            <a:ext cx="3171957" cy="237896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DCIM\100SSCAM\S63032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412776"/>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DCIM\100SSCAM\S63032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3971167"/>
            <a:ext cx="3419872" cy="256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783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1052736"/>
            <a:ext cx="8157592" cy="5616624"/>
          </a:xfrm>
        </p:spPr>
        <p:txBody>
          <a:bodyPr>
            <a:normAutofit fontScale="70000" lnSpcReduction="20000"/>
          </a:bodyPr>
          <a:lstStyle/>
          <a:p>
            <a:r>
              <a:rPr lang="ru-RU" dirty="0"/>
              <a:t>Совершенствовать умение детей договариваться на игру.</a:t>
            </a:r>
          </a:p>
          <a:p>
            <a:r>
              <a:rPr lang="ru-RU" dirty="0" smtClean="0"/>
              <a:t>Формировать </a:t>
            </a:r>
            <a:r>
              <a:rPr lang="ru-RU" dirty="0"/>
              <a:t>умение согласовывать свои действия с действиями партнёров, соблюдать ролевые взаимоотношения, подчиняться правилам.</a:t>
            </a:r>
          </a:p>
          <a:p>
            <a:r>
              <a:rPr lang="ru-RU" dirty="0" smtClean="0"/>
              <a:t>Закреплять </a:t>
            </a:r>
            <a:r>
              <a:rPr lang="ru-RU" dirty="0"/>
              <a:t>умение усложнять игру путём расширения состава ролей,  увеличения количества объединяемых сюжетных линий.</a:t>
            </a:r>
          </a:p>
          <a:p>
            <a:r>
              <a:rPr lang="ru-RU" dirty="0" smtClean="0"/>
              <a:t>Развивать </a:t>
            </a:r>
            <a:r>
              <a:rPr lang="ru-RU" dirty="0"/>
              <a:t>речевые умения: монологическую речь (диктор теленовостей, главный  конструктор, инструктор подготовки к полёту), диалогическую (ролевые диалоги всех участников игры). Активизировать словарь за счёт слов:  космодром, скафандр, главный  конструктор, солнечная система,  планеты, метеориты, кометы, млечный путь, созвездия,  космическая пыль;  слов - названий планет и т.д.</a:t>
            </a:r>
          </a:p>
          <a:p>
            <a:r>
              <a:rPr lang="ru-RU" dirty="0" smtClean="0"/>
              <a:t>Закреплять </a:t>
            </a:r>
            <a:r>
              <a:rPr lang="ru-RU" dirty="0"/>
              <a:t>умение использовать разнообразные невербальные средства общения в игре: мимику, жесты, действия.</a:t>
            </a:r>
          </a:p>
          <a:p>
            <a:r>
              <a:rPr lang="ru-RU" dirty="0" smtClean="0"/>
              <a:t>Развивать </a:t>
            </a:r>
            <a:r>
              <a:rPr lang="ru-RU" dirty="0"/>
              <a:t>творческое воображение в игре, творческую инициативу. Поощрять желание придумывать новые темы для игры. Стимулировать использование предметов-заместителей, атрибутов, изготовленных своими руками.</a:t>
            </a:r>
          </a:p>
          <a:p>
            <a:r>
              <a:rPr lang="ru-RU" dirty="0" smtClean="0"/>
              <a:t>Воспитывать </a:t>
            </a:r>
            <a:r>
              <a:rPr lang="ru-RU" dirty="0"/>
              <a:t>дружеские взаимоотношения между детьми в группе, умение договариваться, спокойно разрешать конфликты. Воспитывать умение быть  в одной команде, сопереживать и радоваться, решать проблемы сообща.</a:t>
            </a:r>
          </a:p>
          <a:p>
            <a:endParaRPr lang="ru-RU" dirty="0"/>
          </a:p>
        </p:txBody>
      </p:sp>
      <p:sp>
        <p:nvSpPr>
          <p:cNvPr id="3" name="Заголовок 2"/>
          <p:cNvSpPr>
            <a:spLocks noGrp="1"/>
          </p:cNvSpPr>
          <p:nvPr>
            <p:ph type="title"/>
          </p:nvPr>
        </p:nvSpPr>
        <p:spPr>
          <a:xfrm>
            <a:off x="539552" y="152400"/>
            <a:ext cx="8147248" cy="900336"/>
          </a:xfrm>
        </p:spPr>
        <p:txBody>
          <a:bodyPr/>
          <a:lstStyle/>
          <a:p>
            <a:pPr algn="ctr"/>
            <a:r>
              <a:rPr lang="ru-RU" b="1" dirty="0">
                <a:ln w="3200">
                  <a:solidFill>
                    <a:srgbClr val="1F497D">
                      <a:shade val="75000"/>
                      <a:alpha val="25000"/>
                    </a:srgbClr>
                  </a:solidFill>
                  <a:prstDash val="solid"/>
                  <a:round/>
                </a:ln>
              </a:rPr>
              <a:t>Задачи к с/р игре </a:t>
            </a:r>
            <a:r>
              <a:rPr lang="ru-RU" b="1" dirty="0" smtClean="0">
                <a:ln w="3200">
                  <a:solidFill>
                    <a:srgbClr val="1F497D">
                      <a:shade val="75000"/>
                      <a:alpha val="25000"/>
                    </a:srgbClr>
                  </a:solidFill>
                  <a:prstDash val="solid"/>
                  <a:round/>
                </a:ln>
              </a:rPr>
              <a:t>«Космос»</a:t>
            </a:r>
            <a:endParaRPr lang="ru-RU" b="1" dirty="0"/>
          </a:p>
        </p:txBody>
      </p:sp>
    </p:spTree>
    <p:extLst>
      <p:ext uri="{BB962C8B-B14F-4D97-AF65-F5344CB8AC3E}">
        <p14:creationId xmlns:p14="http://schemas.microsoft.com/office/powerpoint/2010/main" val="119036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«Космос»</a:t>
            </a:r>
            <a:endParaRPr lang="ru-RU" b="1" dirty="0">
              <a:solidFill>
                <a:schemeClr val="tx1"/>
              </a:solidFill>
            </a:endParaRPr>
          </a:p>
        </p:txBody>
      </p:sp>
      <p:pic>
        <p:nvPicPr>
          <p:cNvPr id="12290" name="Picture 2" descr="E:\DCIM\100SSCAM\S630329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68760"/>
            <a:ext cx="1730220" cy="230696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E:\DCIM\100SSCAM\S63032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412776"/>
            <a:ext cx="2042449" cy="153183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DCIM\100SSCAM\S63032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2942" y="2041352"/>
            <a:ext cx="2097389" cy="1573042"/>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E:\DCIM\100SSCAM\S63032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297" y="4155916"/>
            <a:ext cx="2788679" cy="209150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E:\DCIM\100SSCAM\S63032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292303"/>
            <a:ext cx="1861531" cy="2482041"/>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E:\DCIM\100SSCAM\S630328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888" y="3870740"/>
            <a:ext cx="1954221" cy="2605628"/>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E:\DCIM\100SSCAM\S63033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3736" y="4169796"/>
            <a:ext cx="2871253" cy="21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11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85000" lnSpcReduction="20000"/>
          </a:bodyPr>
          <a:lstStyle/>
          <a:p>
            <a:pPr>
              <a:buFont typeface="Arial" pitchFamily="34" charset="0"/>
              <a:buChar char="•"/>
            </a:pPr>
            <a:r>
              <a:rPr lang="ru-RU" dirty="0"/>
              <a:t>Познакомить детей с профессиями – директор туристической фирмы, менеджер по туризму, курьер, кассир, турист, пилот самолета, стюардесса, консьерж, служащий отеля, аниматор и т.д.</a:t>
            </a:r>
          </a:p>
          <a:p>
            <a:pPr>
              <a:buFont typeface="Arial" pitchFamily="34" charset="0"/>
              <a:buChar char="•"/>
            </a:pPr>
            <a:r>
              <a:rPr lang="ru-RU" dirty="0"/>
              <a:t>Учить изменять игровое пространство в зависимости от изменения замысла сюжета.</a:t>
            </a:r>
          </a:p>
          <a:p>
            <a:pPr>
              <a:buFont typeface="Arial" pitchFamily="34" charset="0"/>
              <a:buChar char="•"/>
            </a:pPr>
            <a:r>
              <a:rPr lang="ru-RU" dirty="0"/>
              <a:t>Совершенствовать умение вести ролевой диалог в соответствии с игровым замыслом.</a:t>
            </a:r>
          </a:p>
          <a:p>
            <a:pPr>
              <a:buFont typeface="Arial" pitchFamily="34" charset="0"/>
              <a:buChar char="•"/>
            </a:pPr>
            <a:r>
              <a:rPr lang="ru-RU" dirty="0"/>
              <a:t>Подвести родителей к пониманию значимости сюжетно-ролевых игр в социальном развитии.</a:t>
            </a:r>
          </a:p>
          <a:p>
            <a:pPr>
              <a:buFont typeface="Arial" pitchFamily="34" charset="0"/>
              <a:buChar char="•"/>
            </a:pPr>
            <a:r>
              <a:rPr lang="ru-RU" dirty="0"/>
              <a:t>Пополнять  развивающую среду в соответствии с сюжетом игры.</a:t>
            </a:r>
          </a:p>
          <a:p>
            <a:pPr>
              <a:buFont typeface="Arial" pitchFamily="34" charset="0"/>
              <a:buChar char="•"/>
            </a:pPr>
            <a:r>
              <a:rPr lang="ru-RU" dirty="0"/>
              <a:t>Развивать поисково-исследовательскую деятельность: учить ориентироваться на карте, определять маршруты.</a:t>
            </a:r>
          </a:p>
          <a:p>
            <a:pPr>
              <a:buFont typeface="Arial" pitchFamily="34" charset="0"/>
              <a:buChar char="•"/>
            </a:pPr>
            <a:endParaRPr lang="ru-RU" dirty="0"/>
          </a:p>
        </p:txBody>
      </p:sp>
      <p:sp>
        <p:nvSpPr>
          <p:cNvPr id="3" name="Заголовок 2"/>
          <p:cNvSpPr>
            <a:spLocks noGrp="1"/>
          </p:cNvSpPr>
          <p:nvPr>
            <p:ph type="title"/>
          </p:nvPr>
        </p:nvSpPr>
        <p:spPr/>
        <p:txBody>
          <a:bodyPr>
            <a:normAutofit fontScale="90000"/>
          </a:bodyPr>
          <a:lstStyle/>
          <a:p>
            <a:pPr algn="ctr"/>
            <a:r>
              <a:rPr lang="ru-RU" b="1" dirty="0">
                <a:ln w="3200">
                  <a:solidFill>
                    <a:srgbClr val="1F497D">
                      <a:shade val="75000"/>
                      <a:alpha val="25000"/>
                    </a:srgbClr>
                  </a:solidFill>
                  <a:prstDash val="solid"/>
                  <a:round/>
                </a:ln>
              </a:rPr>
              <a:t>Задачи к с/р игре </a:t>
            </a:r>
            <a:r>
              <a:rPr lang="ru-RU" b="1" dirty="0" smtClean="0">
                <a:ln w="3200">
                  <a:solidFill>
                    <a:srgbClr val="1F497D">
                      <a:shade val="75000"/>
                      <a:alpha val="25000"/>
                    </a:srgbClr>
                  </a:solidFill>
                  <a:prstDash val="solid"/>
                  <a:round/>
                </a:ln>
              </a:rPr>
              <a:t/>
            </a:r>
            <a:br>
              <a:rPr lang="ru-RU" b="1" dirty="0" smtClean="0">
                <a:ln w="3200">
                  <a:solidFill>
                    <a:srgbClr val="1F497D">
                      <a:shade val="75000"/>
                      <a:alpha val="25000"/>
                    </a:srgbClr>
                  </a:solidFill>
                  <a:prstDash val="solid"/>
                  <a:round/>
                </a:ln>
              </a:rPr>
            </a:br>
            <a:r>
              <a:rPr lang="ru-RU" b="1" dirty="0" smtClean="0">
                <a:ln w="3200">
                  <a:solidFill>
                    <a:srgbClr val="1F497D">
                      <a:shade val="75000"/>
                      <a:alpha val="25000"/>
                    </a:srgbClr>
                  </a:solidFill>
                  <a:prstDash val="solid"/>
                  <a:round/>
                </a:ln>
              </a:rPr>
              <a:t>«</a:t>
            </a:r>
            <a:r>
              <a:rPr lang="ru-RU" b="1" dirty="0" smtClean="0">
                <a:ln w="3200">
                  <a:solidFill>
                    <a:srgbClr val="1F497D">
                      <a:shade val="75000"/>
                      <a:alpha val="25000"/>
                    </a:srgbClr>
                  </a:solidFill>
                  <a:prstDash val="solid"/>
                  <a:round/>
                </a:ln>
                <a:solidFill>
                  <a:schemeClr val="tx1"/>
                </a:solidFill>
              </a:rPr>
              <a:t>Туристическое агентство</a:t>
            </a:r>
            <a:r>
              <a:rPr lang="ru-RU" b="1" dirty="0" smtClean="0">
                <a:ln w="3200">
                  <a:solidFill>
                    <a:srgbClr val="1F497D">
                      <a:shade val="75000"/>
                      <a:alpha val="25000"/>
                    </a:srgbClr>
                  </a:solidFill>
                  <a:prstDash val="solid"/>
                  <a:round/>
                </a:ln>
              </a:rPr>
              <a:t>»</a:t>
            </a:r>
            <a:endParaRPr lang="ru-RU" dirty="0"/>
          </a:p>
        </p:txBody>
      </p:sp>
    </p:spTree>
    <p:extLst>
      <p:ext uri="{BB962C8B-B14F-4D97-AF65-F5344CB8AC3E}">
        <p14:creationId xmlns:p14="http://schemas.microsoft.com/office/powerpoint/2010/main" val="1984499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a:t>
            </a:r>
            <a:r>
              <a:rPr lang="ru-RU" b="1" dirty="0" smtClean="0">
                <a:solidFill>
                  <a:schemeClr val="tx1"/>
                </a:solidFill>
              </a:rPr>
              <a:t>Туристическое  агентство»</a:t>
            </a:r>
            <a:endParaRPr lang="ru-RU" b="1" dirty="0">
              <a:solidFill>
                <a:schemeClr val="tx1"/>
              </a:solidFill>
            </a:endParaRPr>
          </a:p>
        </p:txBody>
      </p:sp>
      <p:pic>
        <p:nvPicPr>
          <p:cNvPr id="13314" name="Picture 2" descr="E:\DCIM\100SSCAM\S63033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6"/>
            <a:ext cx="2808312" cy="210623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E:\DCIM\100SSCAM\S63033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772816"/>
            <a:ext cx="3720413" cy="279031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E:\DCIM\100SSCAM\S63033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5" y="3645024"/>
            <a:ext cx="3648405"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021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20000"/>
          </a:bodyPr>
          <a:lstStyle/>
          <a:p>
            <a:r>
              <a:rPr lang="ru-RU" dirty="0" smtClean="0">
                <a:latin typeface="Times New Roman, serif"/>
              </a:rPr>
              <a:t>Обогащать </a:t>
            </a:r>
            <a:r>
              <a:rPr lang="ru-RU" dirty="0">
                <a:latin typeface="Times New Roman, serif"/>
              </a:rPr>
              <a:t>два вида детской деятельности: конструирование и игру;</a:t>
            </a:r>
            <a:r>
              <a:rPr lang="ru-RU" b="1" dirty="0">
                <a:latin typeface="Times New Roman, serif"/>
              </a:rPr>
              <a:t> </a:t>
            </a:r>
            <a:endParaRPr lang="ru-RU" dirty="0"/>
          </a:p>
          <a:p>
            <a:r>
              <a:rPr lang="ru-RU" dirty="0" smtClean="0">
                <a:latin typeface="Times New Roman, serif"/>
              </a:rPr>
              <a:t>Создать </a:t>
            </a:r>
            <a:r>
              <a:rPr lang="ru-RU" dirty="0">
                <a:latin typeface="Times New Roman, serif"/>
              </a:rPr>
              <a:t>условия для использования навыков конструирования из крупных блоков игрового модуля в реализации своих замыслов;</a:t>
            </a:r>
            <a:endParaRPr lang="ru-RU" dirty="0"/>
          </a:p>
          <a:p>
            <a:r>
              <a:rPr lang="ru-RU" dirty="0" smtClean="0">
                <a:latin typeface="Times New Roman, serif"/>
              </a:rPr>
              <a:t>Помочь </a:t>
            </a:r>
            <a:r>
              <a:rPr lang="ru-RU" dirty="0">
                <a:latin typeface="Times New Roman, serif"/>
              </a:rPr>
              <a:t>создать игровую обстановку с учетом темы игры и воображаемой ситуации;</a:t>
            </a:r>
            <a:endParaRPr lang="ru-RU" dirty="0"/>
          </a:p>
          <a:p>
            <a:r>
              <a:rPr lang="ru-RU" dirty="0" smtClean="0">
                <a:latin typeface="Times New Roman, serif"/>
              </a:rPr>
              <a:t>Формировать </a:t>
            </a:r>
            <a:r>
              <a:rPr lang="ru-RU" dirty="0">
                <a:latin typeface="Times New Roman, serif"/>
              </a:rPr>
              <a:t>умение творчески развивать сюжет;</a:t>
            </a:r>
            <a:endParaRPr lang="ru-RU" dirty="0"/>
          </a:p>
          <a:p>
            <a:r>
              <a:rPr lang="ru-RU" dirty="0" smtClean="0">
                <a:latin typeface="Times New Roman, serif"/>
              </a:rPr>
              <a:t>Развивать </a:t>
            </a:r>
            <a:r>
              <a:rPr lang="ru-RU" dirty="0">
                <a:latin typeface="Times New Roman, serif"/>
              </a:rPr>
              <a:t>речевое и ролевое взаимодействие;</a:t>
            </a:r>
            <a:endParaRPr lang="ru-RU" dirty="0"/>
          </a:p>
          <a:p>
            <a:r>
              <a:rPr lang="ru-RU" dirty="0" smtClean="0">
                <a:latin typeface="Times New Roman, serif"/>
              </a:rPr>
              <a:t>Развивать </a:t>
            </a:r>
            <a:r>
              <a:rPr lang="ru-RU" dirty="0">
                <a:latin typeface="Times New Roman, serif"/>
              </a:rPr>
              <a:t>воображение;</a:t>
            </a:r>
            <a:endParaRPr lang="ru-RU" dirty="0"/>
          </a:p>
          <a:p>
            <a:r>
              <a:rPr lang="ru-RU" dirty="0" smtClean="0">
                <a:latin typeface="Times New Roman, serif"/>
              </a:rPr>
              <a:t>Развивать </a:t>
            </a:r>
            <a:r>
              <a:rPr lang="ru-RU" dirty="0">
                <a:latin typeface="Times New Roman, serif"/>
              </a:rPr>
              <a:t>коммуникативные навыки;</a:t>
            </a:r>
            <a:endParaRPr lang="ru-RU" dirty="0"/>
          </a:p>
          <a:p>
            <a:r>
              <a:rPr lang="ru-RU" dirty="0" smtClean="0">
                <a:latin typeface="Times New Roman, serif"/>
              </a:rPr>
              <a:t>Воспитывать </a:t>
            </a:r>
            <a:r>
              <a:rPr lang="ru-RU" dirty="0">
                <a:latin typeface="Times New Roman, serif"/>
              </a:rPr>
              <a:t>положительные взаимоотношения между детьми в процессе игры.</a:t>
            </a:r>
            <a:endParaRPr lang="ru-RU" dirty="0"/>
          </a:p>
          <a:p>
            <a:endParaRPr lang="ru-RU" dirty="0"/>
          </a:p>
        </p:txBody>
      </p:sp>
      <p:sp>
        <p:nvSpPr>
          <p:cNvPr id="3" name="Заголовок 2"/>
          <p:cNvSpPr>
            <a:spLocks noGrp="1"/>
          </p:cNvSpPr>
          <p:nvPr>
            <p:ph type="title"/>
          </p:nvPr>
        </p:nvSpPr>
        <p:spPr>
          <a:xfrm>
            <a:off x="539552" y="404664"/>
            <a:ext cx="8075240" cy="1044352"/>
          </a:xfrm>
        </p:spPr>
        <p:txBody>
          <a:bodyPr>
            <a:normAutofit fontScale="90000"/>
          </a:bodyPr>
          <a:lstStyle/>
          <a:p>
            <a:pPr algn="ctr"/>
            <a:r>
              <a:rPr lang="ru-RU" sz="3800" b="1" dirty="0" smtClean="0">
                <a:ln w="3200">
                  <a:solidFill>
                    <a:srgbClr val="1F497D">
                      <a:shade val="75000"/>
                      <a:alpha val="25000"/>
                    </a:srgbClr>
                  </a:solidFill>
                  <a:prstDash val="solid"/>
                  <a:round/>
                </a:ln>
              </a:rPr>
              <a:t>                                                                                                    </a:t>
            </a:r>
            <a:br>
              <a:rPr lang="ru-RU" sz="3800" b="1" dirty="0" smtClean="0">
                <a:ln w="3200">
                  <a:solidFill>
                    <a:srgbClr val="1F497D">
                      <a:shade val="75000"/>
                      <a:alpha val="25000"/>
                    </a:srgbClr>
                  </a:solidFill>
                  <a:prstDash val="solid"/>
                  <a:round/>
                </a:ln>
              </a:rPr>
            </a:br>
            <a:r>
              <a:rPr lang="ru-RU" sz="3800" b="1" dirty="0">
                <a:ln w="3200">
                  <a:solidFill>
                    <a:srgbClr val="1F497D">
                      <a:shade val="75000"/>
                      <a:alpha val="25000"/>
                    </a:srgbClr>
                  </a:solidFill>
                  <a:prstDash val="solid"/>
                  <a:round/>
                </a:ln>
              </a:rPr>
              <a:t/>
            </a:r>
            <a:br>
              <a:rPr lang="ru-RU" sz="3800" b="1" dirty="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a:ln w="3200">
                  <a:solidFill>
                    <a:srgbClr val="1F497D">
                      <a:shade val="75000"/>
                      <a:alpha val="25000"/>
                    </a:srgbClr>
                  </a:solidFill>
                  <a:prstDash val="solid"/>
                  <a:round/>
                </a:ln>
              </a:rPr>
              <a:t/>
            </a:r>
            <a:br>
              <a:rPr lang="ru-RU" sz="3800" b="1" dirty="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a:ln w="3200">
                  <a:solidFill>
                    <a:srgbClr val="1F497D">
                      <a:shade val="75000"/>
                      <a:alpha val="25000"/>
                    </a:srgbClr>
                  </a:solidFill>
                  <a:prstDash val="solid"/>
                  <a:round/>
                </a:ln>
              </a:rPr>
              <a:t/>
            </a:r>
            <a:br>
              <a:rPr lang="ru-RU" sz="3800" b="1" dirty="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a:ln w="3200">
                  <a:solidFill>
                    <a:srgbClr val="1F497D">
                      <a:shade val="75000"/>
                      <a:alpha val="25000"/>
                    </a:srgbClr>
                  </a:solidFill>
                  <a:prstDash val="solid"/>
                  <a:round/>
                </a:ln>
              </a:rPr>
              <a:t/>
            </a:r>
            <a:br>
              <a:rPr lang="ru-RU" sz="3800" b="1" dirty="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a:ln w="3200">
                  <a:solidFill>
                    <a:srgbClr val="1F497D">
                      <a:shade val="75000"/>
                      <a:alpha val="25000"/>
                    </a:srgbClr>
                  </a:solidFill>
                  <a:prstDash val="solid"/>
                  <a:round/>
                </a:ln>
              </a:rPr>
              <a:t/>
            </a:r>
            <a:br>
              <a:rPr lang="ru-RU" sz="3800" b="1" dirty="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
            </a:r>
            <a:br>
              <a:rPr lang="ru-RU" sz="3800" b="1" dirty="0" smtClean="0">
                <a:ln w="3200">
                  <a:solidFill>
                    <a:srgbClr val="1F497D">
                      <a:shade val="75000"/>
                      <a:alpha val="25000"/>
                    </a:srgbClr>
                  </a:solidFill>
                  <a:prstDash val="solid"/>
                  <a:round/>
                </a:ln>
              </a:rPr>
            </a:br>
            <a:r>
              <a:rPr lang="ru-RU" sz="3800" b="1" dirty="0">
                <a:ln w="3200">
                  <a:solidFill>
                    <a:srgbClr val="1F497D">
                      <a:shade val="75000"/>
                      <a:alpha val="25000"/>
                    </a:srgbClr>
                  </a:solidFill>
                  <a:prstDash val="solid"/>
                  <a:round/>
                </a:ln>
              </a:rPr>
              <a:t/>
            </a:r>
            <a:br>
              <a:rPr lang="ru-RU" sz="3800" b="1" dirty="0">
                <a:ln w="3200">
                  <a:solidFill>
                    <a:srgbClr val="1F497D">
                      <a:shade val="75000"/>
                      <a:alpha val="25000"/>
                    </a:srgbClr>
                  </a:solidFill>
                  <a:prstDash val="solid"/>
                  <a:round/>
                </a:ln>
              </a:rPr>
            </a:br>
            <a:r>
              <a:rPr lang="ru-RU" sz="3800" b="1" dirty="0" smtClean="0">
                <a:ln w="3200">
                  <a:solidFill>
                    <a:srgbClr val="1F497D">
                      <a:shade val="75000"/>
                      <a:alpha val="25000"/>
                    </a:srgbClr>
                  </a:solidFill>
                  <a:prstDash val="solid"/>
                  <a:round/>
                </a:ln>
              </a:rPr>
              <a:t>Задачи к с/р игре «Путешествие» </a:t>
            </a:r>
            <a:endParaRPr lang="ru-RU" dirty="0"/>
          </a:p>
        </p:txBody>
      </p:sp>
    </p:spTree>
    <p:extLst>
      <p:ext uri="{BB962C8B-B14F-4D97-AF65-F5344CB8AC3E}">
        <p14:creationId xmlns:p14="http://schemas.microsoft.com/office/powerpoint/2010/main" val="93542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r>
              <a:rPr lang="ru-RU" dirty="0" smtClean="0"/>
              <a:t>Дети </a:t>
            </a:r>
            <a:r>
              <a:rPr lang="ru-RU" dirty="0"/>
              <a:t>приходят в детский сад с низкой социальной </a:t>
            </a:r>
            <a:r>
              <a:rPr lang="ru-RU" dirty="0" smtClean="0"/>
              <a:t>компетентностью </a:t>
            </a:r>
          </a:p>
          <a:p>
            <a:r>
              <a:rPr lang="ru-RU" dirty="0"/>
              <a:t>Н</a:t>
            </a:r>
            <a:r>
              <a:rPr lang="ru-RU" dirty="0" smtClean="0"/>
              <a:t>еадекватной </a:t>
            </a:r>
            <a:r>
              <a:rPr lang="ru-RU" dirty="0"/>
              <a:t>ориентировкой ребенка в социальных отношениях в семье или во взаимоотношениях ребенка со сверстниками. Поэтому, социальные отношения должны стать предметом специальной подготовки ребенка к взрослой жизни.   Оптимальной формой  этих отношений является ролевая игра. Отсюда важность и  актуальность рассмотрения теории применения игры в воспитании и развитии ребенка.</a:t>
            </a:r>
          </a:p>
        </p:txBody>
      </p:sp>
      <p:sp>
        <p:nvSpPr>
          <p:cNvPr id="3" name="Заголовок 2"/>
          <p:cNvSpPr>
            <a:spLocks noGrp="1"/>
          </p:cNvSpPr>
          <p:nvPr>
            <p:ph type="title"/>
          </p:nvPr>
        </p:nvSpPr>
        <p:spPr/>
        <p:txBody>
          <a:bodyPr/>
          <a:lstStyle/>
          <a:p>
            <a:pPr algn="ctr"/>
            <a:r>
              <a:rPr lang="ru-RU" b="1" dirty="0"/>
              <a:t>Актуальность проблемы</a:t>
            </a:r>
          </a:p>
        </p:txBody>
      </p:sp>
    </p:spTree>
    <p:extLst>
      <p:ext uri="{BB962C8B-B14F-4D97-AF65-F5344CB8AC3E}">
        <p14:creationId xmlns:p14="http://schemas.microsoft.com/office/powerpoint/2010/main" val="1311471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t>«Путешествие»</a:t>
            </a:r>
            <a:endParaRPr lang="ru-RU" b="1" dirty="0"/>
          </a:p>
        </p:txBody>
      </p:sp>
      <p:pic>
        <p:nvPicPr>
          <p:cNvPr id="14338" name="Picture 2" descr="E:\DCIM\100SSCAM\S63033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700808"/>
            <a:ext cx="2592288"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E:\DCIM\100SSCAM\S63033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492896"/>
            <a:ext cx="2556284" cy="340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71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Познакомить </a:t>
            </a:r>
            <a:r>
              <a:rPr lang="ru-RU" dirty="0"/>
              <a:t>с профессиями модельер и </a:t>
            </a:r>
            <a:r>
              <a:rPr lang="ru-RU" dirty="0" smtClean="0"/>
              <a:t>секретарь;</a:t>
            </a:r>
          </a:p>
          <a:p>
            <a:r>
              <a:rPr lang="ru-RU" dirty="0"/>
              <a:t>З</a:t>
            </a:r>
            <a:r>
              <a:rPr lang="ru-RU" dirty="0" smtClean="0"/>
              <a:t>акрепить </a:t>
            </a:r>
            <a:r>
              <a:rPr lang="ru-RU" dirty="0"/>
              <a:t>названия профессии людей, которые изготавливают одежду (швея, закройщик, гладильщик</a:t>
            </a:r>
            <a:r>
              <a:rPr lang="ru-RU" dirty="0" smtClean="0"/>
              <a:t>);</a:t>
            </a:r>
          </a:p>
          <a:p>
            <a:r>
              <a:rPr lang="ru-RU" dirty="0" smtClean="0"/>
              <a:t>Формировать </a:t>
            </a:r>
            <a:r>
              <a:rPr lang="ru-RU" dirty="0"/>
              <a:t>умение работать с </a:t>
            </a:r>
            <a:r>
              <a:rPr lang="ru-RU" dirty="0" smtClean="0"/>
              <a:t>информацией;</a:t>
            </a:r>
          </a:p>
          <a:p>
            <a:r>
              <a:rPr lang="ru-RU" dirty="0"/>
              <a:t>П</a:t>
            </a:r>
            <a:r>
              <a:rPr lang="ru-RU" dirty="0" smtClean="0"/>
              <a:t>ланировать </a:t>
            </a:r>
            <a:r>
              <a:rPr lang="ru-RU" dirty="0"/>
              <a:t>и осуществлять свою </a:t>
            </a:r>
            <a:r>
              <a:rPr lang="ru-RU" dirty="0" smtClean="0"/>
              <a:t>деятельность;</a:t>
            </a:r>
          </a:p>
          <a:p>
            <a:r>
              <a:rPr lang="ru-RU" dirty="0"/>
              <a:t>В</a:t>
            </a:r>
            <a:r>
              <a:rPr lang="ru-RU" dirty="0" smtClean="0"/>
              <a:t>оспитывать </a:t>
            </a:r>
            <a:r>
              <a:rPr lang="ru-RU" dirty="0"/>
              <a:t>уважение к труду работников ателье.</a:t>
            </a:r>
          </a:p>
        </p:txBody>
      </p:sp>
      <p:sp>
        <p:nvSpPr>
          <p:cNvPr id="3" name="Заголовок 2"/>
          <p:cNvSpPr>
            <a:spLocks noGrp="1"/>
          </p:cNvSpPr>
          <p:nvPr>
            <p:ph type="title"/>
          </p:nvPr>
        </p:nvSpPr>
        <p:spPr/>
        <p:txBody>
          <a:bodyPr/>
          <a:lstStyle/>
          <a:p>
            <a:pPr algn="ctr"/>
            <a:r>
              <a:rPr lang="ru-RU" b="1" dirty="0" smtClean="0"/>
              <a:t>Задачи к с/р игре «Ателье»</a:t>
            </a:r>
            <a:endParaRPr lang="ru-RU" b="1" dirty="0"/>
          </a:p>
        </p:txBody>
      </p:sp>
    </p:spTree>
    <p:extLst>
      <p:ext uri="{BB962C8B-B14F-4D97-AF65-F5344CB8AC3E}">
        <p14:creationId xmlns:p14="http://schemas.microsoft.com/office/powerpoint/2010/main" val="1283173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«Ателье»</a:t>
            </a:r>
            <a:endParaRPr lang="ru-RU" b="1" dirty="0">
              <a:solidFill>
                <a:schemeClr val="tx1"/>
              </a:solidFill>
            </a:endParaRPr>
          </a:p>
        </p:txBody>
      </p:sp>
      <p:pic>
        <p:nvPicPr>
          <p:cNvPr id="15362" name="Picture 2" descr="E:\DCIM\100SSCAM\S63033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9693" y="1196752"/>
            <a:ext cx="2160240" cy="162018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E:\DCIM\100SSCAM\S63033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412776"/>
            <a:ext cx="3137700" cy="23532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E:\DCIM\100SSCAM\S6303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7" y="2981367"/>
            <a:ext cx="2092491" cy="1569368"/>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E:\DCIM\100SSCAM\S63033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080" y="4839408"/>
            <a:ext cx="2167463" cy="162559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E:\DCIM\100SSCAM\S63033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3947" y="2373896"/>
            <a:ext cx="2088232" cy="2784309"/>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E:\DCIM\100SSCAM\S63033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864" y="3980555"/>
            <a:ext cx="3137699" cy="235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23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340768"/>
            <a:ext cx="8363272" cy="5400600"/>
          </a:xfrm>
        </p:spPr>
        <p:txBody>
          <a:bodyPr>
            <a:normAutofit fontScale="85000" lnSpcReduction="20000"/>
          </a:bodyPr>
          <a:lstStyle/>
          <a:p>
            <a:r>
              <a:rPr lang="ru-RU" dirty="0"/>
              <a:t>Р</a:t>
            </a:r>
            <a:r>
              <a:rPr lang="ru-RU" dirty="0" smtClean="0"/>
              <a:t>асширение </a:t>
            </a:r>
            <a:r>
              <a:rPr lang="ru-RU" dirty="0"/>
              <a:t>представлений об окружающем</a:t>
            </a:r>
          </a:p>
          <a:p>
            <a:r>
              <a:rPr lang="ru-RU" dirty="0" smtClean="0"/>
              <a:t>Развивать </a:t>
            </a:r>
            <a:r>
              <a:rPr lang="ru-RU" dirty="0"/>
              <a:t>исследовательскую деятельность детей </a:t>
            </a:r>
            <a:r>
              <a:rPr lang="ru-RU" dirty="0" smtClean="0"/>
              <a:t> посредством </a:t>
            </a:r>
            <a:r>
              <a:rPr lang="ru-RU" dirty="0"/>
              <a:t>экспериментальной и игровой деятельности;</a:t>
            </a:r>
          </a:p>
          <a:p>
            <a:r>
              <a:rPr lang="ru-RU" dirty="0" smtClean="0"/>
              <a:t>Побуждать </a:t>
            </a:r>
            <a:r>
              <a:rPr lang="ru-RU" dirty="0"/>
              <a:t>детей к активизации необходимых знаний, их анализу, синтезу, обобщению и систематизации;</a:t>
            </a:r>
          </a:p>
          <a:p>
            <a:r>
              <a:rPr lang="ru-RU" dirty="0" smtClean="0"/>
              <a:t>Мотивировать </a:t>
            </a:r>
            <a:r>
              <a:rPr lang="ru-RU" dirty="0"/>
              <a:t>детей к поиску новых знаний;</a:t>
            </a:r>
          </a:p>
          <a:p>
            <a:r>
              <a:rPr lang="ru-RU" dirty="0" smtClean="0"/>
              <a:t>Вовлекать </a:t>
            </a:r>
            <a:r>
              <a:rPr lang="ru-RU" dirty="0"/>
              <a:t>детей в процесс выделения этапов поиска и их планирование;</a:t>
            </a:r>
          </a:p>
          <a:p>
            <a:r>
              <a:rPr lang="ru-RU" dirty="0" smtClean="0"/>
              <a:t>Побуждать </a:t>
            </a:r>
            <a:r>
              <a:rPr lang="ru-RU" dirty="0"/>
              <a:t>детей самостоятельно подбирать и создавать недостающие для игры предметы;</a:t>
            </a:r>
          </a:p>
          <a:p>
            <a:r>
              <a:rPr lang="ru-RU" dirty="0" smtClean="0"/>
              <a:t>Закреплять </a:t>
            </a:r>
            <a:r>
              <a:rPr lang="ru-RU" dirty="0"/>
              <a:t>умение брать на себя различные роли в соответствии с сюжетом игры;</a:t>
            </a:r>
          </a:p>
          <a:p>
            <a:r>
              <a:rPr lang="ru-RU" dirty="0" smtClean="0"/>
              <a:t>Продолжать </a:t>
            </a:r>
            <a:r>
              <a:rPr lang="ru-RU" dirty="0"/>
              <a:t>формировать умение договариваться, планировать и обсуждать действия всех играющих;</a:t>
            </a:r>
          </a:p>
          <a:p>
            <a:r>
              <a:rPr lang="ru-RU" dirty="0" smtClean="0"/>
              <a:t>Воспитывать </a:t>
            </a:r>
            <a:r>
              <a:rPr lang="ru-RU" dirty="0"/>
              <a:t>доброжелательность, готовность выручить сверстника, справедливо решать споры.</a:t>
            </a:r>
          </a:p>
        </p:txBody>
      </p:sp>
      <p:sp>
        <p:nvSpPr>
          <p:cNvPr id="3" name="Заголовок 2"/>
          <p:cNvSpPr>
            <a:spLocks noGrp="1"/>
          </p:cNvSpPr>
          <p:nvPr>
            <p:ph type="title"/>
          </p:nvPr>
        </p:nvSpPr>
        <p:spPr/>
        <p:txBody>
          <a:bodyPr>
            <a:normAutofit fontScale="90000"/>
          </a:bodyPr>
          <a:lstStyle/>
          <a:p>
            <a:pPr algn="ctr"/>
            <a:r>
              <a:rPr lang="ru-RU" b="1" dirty="0" smtClean="0"/>
              <a:t>Задачи к с/р игре </a:t>
            </a:r>
            <a:br>
              <a:rPr lang="ru-RU" b="1" dirty="0" smtClean="0"/>
            </a:br>
            <a:r>
              <a:rPr lang="ru-RU" b="1" dirty="0" smtClean="0"/>
              <a:t>«Научная лаборатория»</a:t>
            </a:r>
            <a:endParaRPr lang="ru-RU" b="1" dirty="0"/>
          </a:p>
        </p:txBody>
      </p:sp>
    </p:spTree>
    <p:extLst>
      <p:ext uri="{BB962C8B-B14F-4D97-AF65-F5344CB8AC3E}">
        <p14:creationId xmlns:p14="http://schemas.microsoft.com/office/powerpoint/2010/main" val="1517475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«Научная лаборатория»</a:t>
            </a:r>
            <a:endParaRPr lang="ru-RU" b="1" dirty="0">
              <a:solidFill>
                <a:schemeClr val="tx1"/>
              </a:solidFill>
            </a:endParaRPr>
          </a:p>
        </p:txBody>
      </p:sp>
      <p:pic>
        <p:nvPicPr>
          <p:cNvPr id="17410" name="Picture 2" descr="E:\DCIM\100SSCAM\S63033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399758"/>
            <a:ext cx="3093304" cy="231997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948677"/>
            <a:ext cx="3093304" cy="232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944156"/>
            <a:ext cx="2877782" cy="21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433" y="1720208"/>
            <a:ext cx="2705342" cy="203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467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0000" lnSpcReduction="20000"/>
          </a:bodyPr>
          <a:lstStyle/>
          <a:p>
            <a:r>
              <a:rPr lang="ru-RU" dirty="0" smtClean="0"/>
              <a:t>Знакомить </a:t>
            </a:r>
            <a:r>
              <a:rPr lang="ru-RU" dirty="0"/>
              <a:t>детей в игровой форме с новыми экономическими понятиями, для развития сюжетной линии игры «Банк</a:t>
            </a:r>
            <a:r>
              <a:rPr lang="ru-RU" dirty="0" smtClean="0"/>
              <a:t>»;</a:t>
            </a:r>
          </a:p>
          <a:p>
            <a:r>
              <a:rPr lang="ru-RU" dirty="0" smtClean="0"/>
              <a:t>Воспроизведение </a:t>
            </a:r>
            <a:r>
              <a:rPr lang="ru-RU" dirty="0"/>
              <a:t>в игре профессиональной деятельности взрослых,</a:t>
            </a:r>
          </a:p>
          <a:p>
            <a:r>
              <a:rPr lang="ru-RU" dirty="0" smtClean="0"/>
              <a:t>Возникновение </a:t>
            </a:r>
            <a:r>
              <a:rPr lang="ru-RU" dirty="0"/>
              <a:t>потребности в умении общаться и взаимодействовать с другими людьми,</a:t>
            </a:r>
          </a:p>
          <a:p>
            <a:r>
              <a:rPr lang="ru-RU" dirty="0" smtClean="0"/>
              <a:t>Овладение </a:t>
            </a:r>
            <a:r>
              <a:rPr lang="ru-RU" dirty="0"/>
              <a:t>нормами и правилами социального поведения, </a:t>
            </a:r>
          </a:p>
          <a:p>
            <a:r>
              <a:rPr lang="ru-RU" dirty="0" smtClean="0"/>
              <a:t>Эмоциональное </a:t>
            </a:r>
            <a:r>
              <a:rPr lang="ru-RU" dirty="0"/>
              <a:t>вживание в незнакомый социальный мир.</a:t>
            </a:r>
          </a:p>
          <a:p>
            <a:r>
              <a:rPr lang="ru-RU" dirty="0" smtClean="0"/>
              <a:t>Возможность </a:t>
            </a:r>
            <a:r>
              <a:rPr lang="ru-RU" dirty="0"/>
              <a:t>осуществлять свободу выбора, поиска и принятия решений (как потратить деньги, какую фирму открыть, как организовать собственное дело, чтобы оно приносило прибыль и т.д.);</a:t>
            </a:r>
          </a:p>
          <a:p>
            <a:r>
              <a:rPr lang="ru-RU" dirty="0" smtClean="0"/>
              <a:t>Нахождение </a:t>
            </a:r>
            <a:r>
              <a:rPr lang="ru-RU" dirty="0"/>
              <a:t>в игре каждым ребенком области проявления себя (где я успешен и значим).</a:t>
            </a:r>
          </a:p>
          <a:p>
            <a:r>
              <a:rPr lang="ru-RU" dirty="0" smtClean="0"/>
              <a:t>Выдвижение </a:t>
            </a:r>
            <a:r>
              <a:rPr lang="ru-RU" dirty="0"/>
              <a:t>собственных творческих идей;</a:t>
            </a:r>
          </a:p>
          <a:p>
            <a:r>
              <a:rPr lang="ru-RU" dirty="0" smtClean="0"/>
              <a:t>Создание </a:t>
            </a:r>
            <a:r>
              <a:rPr lang="ru-RU" dirty="0"/>
              <a:t>новой пространственной и предметной среды по ходу игры;</a:t>
            </a:r>
          </a:p>
          <a:p>
            <a:r>
              <a:rPr lang="ru-RU" dirty="0" smtClean="0"/>
              <a:t>Придумывание </a:t>
            </a:r>
            <a:r>
              <a:rPr lang="ru-RU" dirty="0"/>
              <a:t>разнообразных сюжетов игры.</a:t>
            </a:r>
          </a:p>
        </p:txBody>
      </p:sp>
      <p:sp>
        <p:nvSpPr>
          <p:cNvPr id="3" name="Заголовок 2"/>
          <p:cNvSpPr>
            <a:spLocks noGrp="1"/>
          </p:cNvSpPr>
          <p:nvPr>
            <p:ph type="title"/>
          </p:nvPr>
        </p:nvSpPr>
        <p:spPr/>
        <p:txBody>
          <a:bodyPr/>
          <a:lstStyle/>
          <a:p>
            <a:pPr algn="ctr"/>
            <a:r>
              <a:rPr lang="ru-RU" b="1" dirty="0" smtClean="0"/>
              <a:t>Задачи к с/р игре «Банк»</a:t>
            </a:r>
            <a:endParaRPr lang="ru-RU" b="1" dirty="0"/>
          </a:p>
        </p:txBody>
      </p:sp>
    </p:spTree>
    <p:extLst>
      <p:ext uri="{BB962C8B-B14F-4D97-AF65-F5344CB8AC3E}">
        <p14:creationId xmlns:p14="http://schemas.microsoft.com/office/powerpoint/2010/main" val="224713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solidFill>
                  <a:schemeClr val="tx1"/>
                </a:solidFill>
              </a:rPr>
              <a:t>«Банк»</a:t>
            </a:r>
            <a:endParaRPr lang="ru-RU" b="1" dirty="0">
              <a:solidFill>
                <a:schemeClr val="tx1"/>
              </a:solidFill>
            </a:endParaRPr>
          </a:p>
        </p:txBody>
      </p:sp>
      <p:pic>
        <p:nvPicPr>
          <p:cNvPr id="16386" name="Picture 2" descr="E:\DCIM\100SSCAM\S63033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002031"/>
            <a:ext cx="2520280" cy="336037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E:\DCIM\100SSCAM\S63033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486" y="1545178"/>
            <a:ext cx="3303850" cy="247788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DCIM\100SSCAM\S63033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2485" y="4137466"/>
            <a:ext cx="3303851" cy="247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30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88640"/>
            <a:ext cx="8219256" cy="6552728"/>
          </a:xfrm>
        </p:spPr>
        <p:txBody>
          <a:bodyPr>
            <a:normAutofit fontScale="92500" lnSpcReduction="10000"/>
          </a:bodyPr>
          <a:lstStyle/>
          <a:p>
            <a:r>
              <a:rPr lang="ru-RU" b="1" i="1" dirty="0" smtClean="0"/>
              <a:t>Игра </a:t>
            </a:r>
            <a:r>
              <a:rPr lang="ru-RU" b="1" i="1" dirty="0"/>
              <a:t>позволяет ребенку посмотреть на мир с точки зрения своего будущего, сточки зрения социальной перспективы.</a:t>
            </a:r>
            <a:r>
              <a:rPr lang="ru-RU" i="1" dirty="0"/>
              <a:t> </a:t>
            </a:r>
            <a:r>
              <a:rPr lang="ru-RU" dirty="0"/>
              <a:t>Игра имеет неоценимое значение, прежде всего для социального развития ребенка, она раскрывает для него смысл существования в обществе, смысл общения. Ролевую игру невозможно заменить какой-либо другой деятельностью. Если ребенок не играет, значит, у него не развивается социальная мотивация, не формируются социальные позиции. А это, в свою очередь, ведет к снижению и недоразвитию познавательных способностей, неумению общаться. И наоборот, овладев социальными позициями и смыслами в игре, дошкольник способен к преодолению трудностей в учебе и общении.</a:t>
            </a:r>
          </a:p>
          <a:p>
            <a:r>
              <a:rPr lang="ru-RU" b="1" dirty="0"/>
              <a:t> Игра</a:t>
            </a:r>
            <a:r>
              <a:rPr lang="ru-RU" dirty="0"/>
              <a:t> — подлинная социальная практика для ребенка, его реальная жизнь в обществе сверстников. Она, как важная деятельность ребенка,  выполняет общевоспитательные и социальные функции.</a:t>
            </a:r>
          </a:p>
        </p:txBody>
      </p:sp>
    </p:spTree>
    <p:extLst>
      <p:ext uri="{BB962C8B-B14F-4D97-AF65-F5344CB8AC3E}">
        <p14:creationId xmlns:p14="http://schemas.microsoft.com/office/powerpoint/2010/main" val="310587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20000"/>
          </a:bodyPr>
          <a:lstStyle/>
          <a:p>
            <a:pPr>
              <a:buFont typeface="Arial"/>
              <a:buChar char="•"/>
            </a:pPr>
            <a:r>
              <a:rPr lang="ru-RU" dirty="0" smtClean="0"/>
              <a:t>Обеспечить </a:t>
            </a:r>
            <a:r>
              <a:rPr lang="ru-RU" dirty="0"/>
              <a:t>успешную адаптацию детей в новой группе;</a:t>
            </a:r>
          </a:p>
          <a:p>
            <a:pPr>
              <a:buFont typeface="Arial"/>
              <a:buChar char="•"/>
            </a:pPr>
            <a:r>
              <a:rPr lang="ru-RU" dirty="0" smtClean="0"/>
              <a:t>Помочь </a:t>
            </a:r>
            <a:r>
              <a:rPr lang="ru-RU" dirty="0"/>
              <a:t>преодолеть эмоциональную замкнутость, развить эмоциональную отзывчивость;</a:t>
            </a:r>
          </a:p>
          <a:p>
            <a:pPr>
              <a:buFont typeface="Arial"/>
              <a:buChar char="•"/>
            </a:pPr>
            <a:r>
              <a:rPr lang="ru-RU" dirty="0"/>
              <a:t>Приобщить к нормам и ценностям общества;</a:t>
            </a:r>
          </a:p>
          <a:p>
            <a:pPr>
              <a:buFont typeface="Arial"/>
              <a:buChar char="•"/>
            </a:pPr>
            <a:r>
              <a:rPr lang="ru-RU" dirty="0"/>
              <a:t>Развитие игры как деятельности;</a:t>
            </a:r>
          </a:p>
          <a:p>
            <a:pPr>
              <a:buFont typeface="Arial"/>
              <a:buChar char="•"/>
            </a:pPr>
            <a:r>
              <a:rPr lang="ru-RU" dirty="0"/>
              <a:t>Использование игры в целях воспитания детского коллектива и отдельных детей;</a:t>
            </a:r>
          </a:p>
          <a:p>
            <a:pPr>
              <a:buFont typeface="Arial"/>
              <a:buChar char="•"/>
            </a:pPr>
            <a:r>
              <a:rPr lang="ru-RU" dirty="0" smtClean="0"/>
              <a:t>Развитие </a:t>
            </a:r>
            <a:r>
              <a:rPr lang="ru-RU" dirty="0"/>
              <a:t>воображения как основы творческих способностей детей;</a:t>
            </a:r>
          </a:p>
          <a:p>
            <a:pPr>
              <a:buFont typeface="Arial"/>
              <a:buChar char="•"/>
            </a:pPr>
            <a:r>
              <a:rPr lang="ru-RU" dirty="0"/>
              <a:t>Развитие внимания, памяти, речи;</a:t>
            </a:r>
          </a:p>
          <a:p>
            <a:pPr>
              <a:buFont typeface="Arial"/>
              <a:buChar char="•"/>
            </a:pPr>
            <a:r>
              <a:rPr lang="ru-RU" dirty="0"/>
              <a:t>Формирование положительных взаимоотношений детского коллектива.</a:t>
            </a:r>
          </a:p>
          <a:p>
            <a:endParaRPr lang="ru-RU" dirty="0"/>
          </a:p>
        </p:txBody>
      </p:sp>
      <p:sp>
        <p:nvSpPr>
          <p:cNvPr id="3" name="Заголовок 2"/>
          <p:cNvSpPr>
            <a:spLocks noGrp="1"/>
          </p:cNvSpPr>
          <p:nvPr>
            <p:ph type="title"/>
          </p:nvPr>
        </p:nvSpPr>
        <p:spPr>
          <a:xfrm>
            <a:off x="467544" y="116632"/>
            <a:ext cx="8229600" cy="1219200"/>
          </a:xfrm>
        </p:spPr>
        <p:txBody>
          <a:bodyPr>
            <a:normAutofit fontScale="90000"/>
          </a:bodyPr>
          <a:lstStyle/>
          <a:p>
            <a:pPr algn="ctr"/>
            <a:r>
              <a:rPr lang="ru-RU" b="1" dirty="0" smtClean="0"/>
              <a:t>Задачи </a:t>
            </a:r>
            <a:r>
              <a:rPr lang="ru-RU" b="1" dirty="0" smtClean="0">
                <a:ln w="3200">
                  <a:solidFill>
                    <a:srgbClr val="1F497D">
                      <a:shade val="75000"/>
                      <a:alpha val="25000"/>
                    </a:srgbClr>
                  </a:solidFill>
                  <a:prstDash val="solid"/>
                  <a:round/>
                </a:ln>
              </a:rPr>
              <a:t>социализации </a:t>
            </a:r>
            <a:r>
              <a:rPr lang="ru-RU" b="1" dirty="0">
                <a:ln w="3200">
                  <a:solidFill>
                    <a:srgbClr val="1F497D">
                      <a:shade val="75000"/>
                      <a:alpha val="25000"/>
                    </a:srgbClr>
                  </a:solidFill>
                  <a:prstDash val="solid"/>
                  <a:round/>
                </a:ln>
              </a:rPr>
              <a:t>детей </a:t>
            </a:r>
            <a:r>
              <a:rPr lang="ru-RU" b="1" dirty="0" smtClean="0">
                <a:ln w="3200">
                  <a:solidFill>
                    <a:srgbClr val="1F497D">
                      <a:shade val="75000"/>
                      <a:alpha val="25000"/>
                    </a:srgbClr>
                  </a:solidFill>
                  <a:prstDash val="solid"/>
                  <a:round/>
                </a:ln>
              </a:rPr>
              <a:t>через </a:t>
            </a:r>
            <a:r>
              <a:rPr lang="ru-RU" b="1" dirty="0">
                <a:ln w="3200">
                  <a:solidFill>
                    <a:srgbClr val="1F497D">
                      <a:shade val="75000"/>
                      <a:alpha val="25000"/>
                    </a:srgbClr>
                  </a:solidFill>
                  <a:prstDash val="solid"/>
                  <a:round/>
                </a:ln>
              </a:rPr>
              <a:t>сюжетно – ролевые игры</a:t>
            </a:r>
            <a:endParaRPr lang="ru-RU" b="1" dirty="0"/>
          </a:p>
        </p:txBody>
      </p:sp>
    </p:spTree>
    <p:extLst>
      <p:ext uri="{BB962C8B-B14F-4D97-AF65-F5344CB8AC3E}">
        <p14:creationId xmlns:p14="http://schemas.microsoft.com/office/powerpoint/2010/main" val="165599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buFont typeface="Arial"/>
              <a:buChar char="•"/>
            </a:pPr>
            <a:r>
              <a:rPr lang="ru-RU" dirty="0" smtClean="0"/>
              <a:t>Познакомить </a:t>
            </a:r>
            <a:r>
              <a:rPr lang="ru-RU" dirty="0"/>
              <a:t>детей с понятием «Супермаркет»</a:t>
            </a:r>
          </a:p>
          <a:p>
            <a:pPr>
              <a:buFont typeface="Arial"/>
              <a:buChar char="•"/>
            </a:pPr>
            <a:r>
              <a:rPr lang="ru-RU" dirty="0" smtClean="0"/>
              <a:t>Сформировать </a:t>
            </a:r>
            <a:r>
              <a:rPr lang="ru-RU" dirty="0"/>
              <a:t>у детей умение развивать сюжет на основе полученных математических знаний, передавать в игре трудовые действия работников супермаркета</a:t>
            </a:r>
          </a:p>
          <a:p>
            <a:pPr>
              <a:buFont typeface="Arial"/>
              <a:buChar char="•"/>
            </a:pPr>
            <a:r>
              <a:rPr lang="ru-RU" dirty="0" smtClean="0"/>
              <a:t>Способствовать </a:t>
            </a:r>
            <a:r>
              <a:rPr lang="ru-RU" dirty="0"/>
              <a:t>установлению в игре ролевого взаимодействия в игре между детьми, активизировать диалогическую речь</a:t>
            </a:r>
          </a:p>
          <a:p>
            <a:pPr>
              <a:buFont typeface="Arial"/>
              <a:buChar char="•"/>
            </a:pPr>
            <a:r>
              <a:rPr lang="ru-RU" dirty="0" smtClean="0"/>
              <a:t>Воспитать </a:t>
            </a:r>
            <a:r>
              <a:rPr lang="ru-RU" dirty="0"/>
              <a:t>уважение к труду работников супермаркета</a:t>
            </a:r>
          </a:p>
        </p:txBody>
      </p:sp>
      <p:sp>
        <p:nvSpPr>
          <p:cNvPr id="3" name="Заголовок 2"/>
          <p:cNvSpPr>
            <a:spLocks noGrp="1"/>
          </p:cNvSpPr>
          <p:nvPr>
            <p:ph type="title"/>
          </p:nvPr>
        </p:nvSpPr>
        <p:spPr/>
        <p:txBody>
          <a:bodyPr>
            <a:normAutofit fontScale="90000"/>
          </a:bodyPr>
          <a:lstStyle/>
          <a:p>
            <a:pPr algn="ctr"/>
            <a:r>
              <a:rPr lang="ru-RU" b="1" dirty="0" smtClean="0"/>
              <a:t>Задачи к с/р игре «Супермаркет»</a:t>
            </a:r>
            <a:endParaRPr lang="ru-RU" b="1" dirty="0"/>
          </a:p>
        </p:txBody>
      </p:sp>
    </p:spTree>
    <p:extLst>
      <p:ext uri="{BB962C8B-B14F-4D97-AF65-F5344CB8AC3E}">
        <p14:creationId xmlns:p14="http://schemas.microsoft.com/office/powerpoint/2010/main" val="376722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219200"/>
          </a:xfrm>
        </p:spPr>
        <p:txBody>
          <a:bodyPr>
            <a:normAutofit/>
          </a:bodyPr>
          <a:lstStyle/>
          <a:p>
            <a:pPr algn="ctr"/>
            <a:r>
              <a:rPr lang="ru-RU" sz="5400" dirty="0" smtClean="0">
                <a:solidFill>
                  <a:schemeClr val="tx1"/>
                </a:solidFill>
              </a:rPr>
              <a:t>С/р игра «Супермаркет»</a:t>
            </a:r>
            <a:endParaRPr lang="ru-RU" sz="5400" dirty="0">
              <a:solidFill>
                <a:schemeClr val="tx1"/>
              </a:solidFill>
            </a:endParaRPr>
          </a:p>
        </p:txBody>
      </p:sp>
      <p:pic>
        <p:nvPicPr>
          <p:cNvPr id="1026" name="Picture 2" descr="E:\DCIM\100SSCAM\S630327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00808"/>
            <a:ext cx="2203139" cy="29375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DCIM\100SSCAM\S6303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980" y="1808866"/>
            <a:ext cx="3744415" cy="280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38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pPr algn="just"/>
            <a:r>
              <a:rPr lang="ru-RU" dirty="0"/>
              <a:t>Образовательная: продолжать учить детей выполнять различные роли в соответствии с сюжетом игры, используя атрибуты, предметы-заместители.</a:t>
            </a:r>
          </a:p>
          <a:p>
            <a:pPr algn="just"/>
            <a:r>
              <a:rPr lang="ru-RU" dirty="0"/>
              <a:t>Развивающая: развитие диалогической речи, интонационной выразительности, умения понимать воображаемую ситуацию и действовать в соответствии с ней.</a:t>
            </a:r>
          </a:p>
          <a:p>
            <a:pPr algn="just"/>
            <a:r>
              <a:rPr lang="ru-RU" dirty="0"/>
              <a:t>Воспитательная: воспитывать дружеские взаимоотношения в игре, речевой и поведенческий этикет.</a:t>
            </a:r>
          </a:p>
          <a:p>
            <a:endParaRPr lang="ru-RU" dirty="0"/>
          </a:p>
        </p:txBody>
      </p:sp>
      <p:sp>
        <p:nvSpPr>
          <p:cNvPr id="3" name="Заголовок 2"/>
          <p:cNvSpPr>
            <a:spLocks noGrp="1"/>
          </p:cNvSpPr>
          <p:nvPr>
            <p:ph type="title"/>
          </p:nvPr>
        </p:nvSpPr>
        <p:spPr/>
        <p:txBody>
          <a:bodyPr>
            <a:normAutofit fontScale="90000"/>
          </a:bodyPr>
          <a:lstStyle/>
          <a:p>
            <a:pPr algn="ctr"/>
            <a:r>
              <a:rPr lang="ru-RU" b="1" dirty="0" smtClean="0"/>
              <a:t>Задачи к с/р игре  «Салон красоты»</a:t>
            </a:r>
            <a:endParaRPr lang="ru-RU" b="1" dirty="0"/>
          </a:p>
        </p:txBody>
      </p:sp>
    </p:spTree>
    <p:extLst>
      <p:ext uri="{BB962C8B-B14F-4D97-AF65-F5344CB8AC3E}">
        <p14:creationId xmlns:p14="http://schemas.microsoft.com/office/powerpoint/2010/main" val="131563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116632"/>
            <a:ext cx="8229600" cy="1219200"/>
          </a:xfrm>
        </p:spPr>
        <p:txBody>
          <a:bodyPr/>
          <a:lstStyle/>
          <a:p>
            <a:pPr algn="ctr"/>
            <a:r>
              <a:rPr lang="ru-RU" b="1" dirty="0" smtClean="0">
                <a:solidFill>
                  <a:schemeClr val="tx1"/>
                </a:solidFill>
              </a:rPr>
              <a:t>«Салон красоты»</a:t>
            </a:r>
            <a:endParaRPr lang="ru-RU" b="1" dirty="0">
              <a:solidFill>
                <a:schemeClr val="tx1"/>
              </a:solidFill>
            </a:endParaRPr>
          </a:p>
        </p:txBody>
      </p:sp>
      <p:pic>
        <p:nvPicPr>
          <p:cNvPr id="2050" name="Picture 2" descr="E:\DCIM\100SSCAM\S630329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0072"/>
            <a:ext cx="2979936" cy="22349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DCIM\100SSCAM\S63032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6641" y="1453918"/>
            <a:ext cx="2921475" cy="21911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DCIM\100SSCAM\S63033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25274"/>
            <a:ext cx="2952328" cy="22142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DCIM\100SSCAM\S63033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4160812"/>
            <a:ext cx="2839265" cy="21294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DCIM\100SSCAM\S63033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437652" y="4205024"/>
            <a:ext cx="2526835" cy="189512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DCIM\100SSCAM\S63033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7904" y="1438631"/>
            <a:ext cx="1787992" cy="238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1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ru-RU" dirty="0"/>
              <a:t>Расширять представление о профессии « библиотекарь</a:t>
            </a:r>
            <a:r>
              <a:rPr lang="ru-RU" dirty="0" smtClean="0"/>
              <a:t>».</a:t>
            </a:r>
          </a:p>
          <a:p>
            <a:r>
              <a:rPr lang="ru-RU" dirty="0" smtClean="0"/>
              <a:t>Объединять </a:t>
            </a:r>
            <a:r>
              <a:rPr lang="ru-RU" dirty="0"/>
              <a:t>игру «Семья» , «Библиотека», «Детский сад» в один сюжет.</a:t>
            </a:r>
          </a:p>
          <a:p>
            <a:r>
              <a:rPr lang="ru-RU" dirty="0" smtClean="0"/>
              <a:t>Учить </a:t>
            </a:r>
            <a:r>
              <a:rPr lang="ru-RU" dirty="0"/>
              <a:t>выполнять действия соответствующие работе библиотекаря и читателей: рассказывать о книгах, заполнять электронный формуляр, находить необходимые книги, набирать текст на «компьютере».</a:t>
            </a:r>
          </a:p>
          <a:p>
            <a:endParaRPr lang="ru-RU" dirty="0"/>
          </a:p>
        </p:txBody>
      </p:sp>
      <p:sp>
        <p:nvSpPr>
          <p:cNvPr id="3" name="Заголовок 2"/>
          <p:cNvSpPr>
            <a:spLocks noGrp="1"/>
          </p:cNvSpPr>
          <p:nvPr>
            <p:ph type="title"/>
          </p:nvPr>
        </p:nvSpPr>
        <p:spPr/>
        <p:txBody>
          <a:bodyPr/>
          <a:lstStyle/>
          <a:p>
            <a:pPr algn="ctr"/>
            <a:r>
              <a:rPr lang="ru-RU" b="1" dirty="0" smtClean="0"/>
              <a:t>Задачи к с/р игре «Библиотека»</a:t>
            </a:r>
            <a:endParaRPr lang="ru-RU" b="1" dirty="0"/>
          </a:p>
        </p:txBody>
      </p:sp>
    </p:spTree>
    <p:extLst>
      <p:ext uri="{BB962C8B-B14F-4D97-AF65-F5344CB8AC3E}">
        <p14:creationId xmlns:p14="http://schemas.microsoft.com/office/powerpoint/2010/main" val="37643161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346</TotalTime>
  <Words>1471</Words>
  <Application>Microsoft Office PowerPoint</Application>
  <PresentationFormat>Экран (4:3)</PresentationFormat>
  <Paragraphs>149</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Бумажная</vt:lpstr>
      <vt:lpstr>   Социализация детей подготовительной группы через сюжетно – ролевые игры</vt:lpstr>
      <vt:lpstr>Презентация PowerPoint</vt:lpstr>
      <vt:lpstr>Актуальность проблемы</vt:lpstr>
      <vt:lpstr>Задачи социализации детей через сюжетно – ролевые игры</vt:lpstr>
      <vt:lpstr>Задачи к с/р игре «Супермаркет»</vt:lpstr>
      <vt:lpstr>С/р игра «Супермаркет»</vt:lpstr>
      <vt:lpstr>Задачи к с/р игре  «Салон красоты»</vt:lpstr>
      <vt:lpstr>«Салон красоты»</vt:lpstr>
      <vt:lpstr>Задачи к с/р игре «Библиотека»</vt:lpstr>
      <vt:lpstr>«Библиотека»</vt:lpstr>
      <vt:lpstr>Задачи к с/р игре «Цирк»</vt:lpstr>
      <vt:lpstr>«Цирк»</vt:lpstr>
      <vt:lpstr>Задачи к «Театрализованным играм»</vt:lpstr>
      <vt:lpstr>«Театрализованные игры»</vt:lpstr>
      <vt:lpstr>Задачи к с/р игре «Школа»</vt:lpstr>
      <vt:lpstr>«Школа»</vt:lpstr>
      <vt:lpstr>Задачи к с/р игре «Больница»</vt:lpstr>
      <vt:lpstr>«Больница»</vt:lpstr>
      <vt:lpstr>«Аптека»</vt:lpstr>
      <vt:lpstr>«Ветеринарная клиника»</vt:lpstr>
      <vt:lpstr>Задачи к с/р игре «Почта»</vt:lpstr>
      <vt:lpstr>«Почта»</vt:lpstr>
      <vt:lpstr>Задачи к играм по ПДД</vt:lpstr>
      <vt:lpstr>«ПДД»</vt:lpstr>
      <vt:lpstr>Задачи к с/р игре «Космос»</vt:lpstr>
      <vt:lpstr>«Космос»</vt:lpstr>
      <vt:lpstr>Задачи к с/р игре  «Туристическое агентство»</vt:lpstr>
      <vt:lpstr>«Туристическое  агентство»</vt:lpstr>
      <vt:lpstr>                                                                                                                   Задачи к с/р игре «Путешествие» </vt:lpstr>
      <vt:lpstr>«Путешествие»</vt:lpstr>
      <vt:lpstr>Задачи к с/р игре «Ателье»</vt:lpstr>
      <vt:lpstr>«Ателье»</vt:lpstr>
      <vt:lpstr>Задачи к с/р игре  «Научная лаборатория»</vt:lpstr>
      <vt:lpstr>«Научная лаборатория»</vt:lpstr>
      <vt:lpstr>Задачи к с/р игре «Банк»</vt:lpstr>
      <vt:lpstr>«Банк»</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Социализация детей подготовительной «Б» группы посредством сюжетно – ролевых игр</dc:title>
  <dc:creator>User</dc:creator>
  <cp:lastModifiedBy>User</cp:lastModifiedBy>
  <cp:revision>41</cp:revision>
  <dcterms:created xsi:type="dcterms:W3CDTF">2016-02-25T00:18:57Z</dcterms:created>
  <dcterms:modified xsi:type="dcterms:W3CDTF">2016-05-31T16:25:53Z</dcterms:modified>
</cp:coreProperties>
</file>