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42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60" autoAdjust="0"/>
  </p:normalViewPr>
  <p:slideViewPr>
    <p:cSldViewPr>
      <p:cViewPr varScale="1">
        <p:scale>
          <a:sx n="71" d="100"/>
          <a:sy n="71" d="100"/>
        </p:scale>
        <p:origin x="113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75A3D38-38D8-4F20-B781-4993F834082A}" type="datetimeFigureOut">
              <a:rPr lang="ru-RU" smtClean="0"/>
              <a:t>31.07.2016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B3914B-58A0-4516-98A4-7DDB2D4FC8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file:///C:\Users\6\Desktop\015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r:link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7700"/>
                    </a14:imgEffect>
                    <a14:imgEffect>
                      <a14:saturation sat="1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31" y="-26348"/>
            <a:ext cx="9148589" cy="68853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1688" y="1772816"/>
            <a:ext cx="612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Дисграфия и дислексия как предупредить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96952"/>
            <a:ext cx="2217738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03848" y="43651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71418" y="2999075"/>
            <a:ext cx="3398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Пишут не пером, а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умом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      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Народная мудрость)</a:t>
            </a: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1058" y="5454508"/>
            <a:ext cx="41189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Учитель-логопед: Шараева Татьяна Баировна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102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259" y="423257"/>
            <a:ext cx="8270907" cy="3509799"/>
          </a:xfrm>
        </p:spPr>
        <p:txBody>
          <a:bodyPr/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dirty="0">
                <a:latin typeface="Times New Roman"/>
                <a:ea typeface="Times New Roman"/>
              </a:rPr>
              <a:t>Роль </a:t>
            </a:r>
            <a:r>
              <a:rPr lang="ru-RU" sz="2000" dirty="0" smtClean="0">
                <a:latin typeface="Times New Roman"/>
                <a:ea typeface="Times New Roman"/>
              </a:rPr>
              <a:t>речи в полноценном развитии ребенка чрезвычайно велика. Ведь все психические процессы человека — восприятие, память, вни­мание, воображение, мышление — развиваются с прямым ее участием.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dirty="0" smtClean="0">
                <a:latin typeface="Times New Roman"/>
                <a:ea typeface="Times New Roman"/>
              </a:rPr>
              <a:t>Нарушение речевой функции — это одно из отклонений, сущест­венно сказывающихся на всех сторонах жизни и деятельности ребенка.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000" dirty="0" smtClean="0">
                <a:latin typeface="Times New Roman"/>
                <a:ea typeface="Times New Roman"/>
              </a:rPr>
              <a:t>Причин, вызывающих речевые нарушения, множество: это и ор­ганические поражения центральной нервной системы в силу разных обстоятельств, и социально-психологические факторы. Поэтому, по данным мировой статистики, число речевых расстройств постоянно растет. Те или иные проблемы с устной или письменной речью имеют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7008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766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68218" y="3627973"/>
            <a:ext cx="6696744" cy="3259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ru-RU" sz="2000" kern="0" dirty="0">
                <a:solidFill>
                  <a:srgbClr val="000000"/>
                </a:solidFill>
                <a:latin typeface="Times New Roman"/>
                <a:ea typeface="Times New Roman"/>
              </a:rPr>
              <a:t>около половины детей, обучающихся в массовых школах</a:t>
            </a:r>
            <a:r>
              <a:rPr lang="ru-RU" sz="2000" kern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 Н</a:t>
            </a:r>
            <a:r>
              <a:rPr lang="ru-RU" sz="2000" dirty="0" smtClean="0">
                <a:latin typeface="Times New Roman"/>
                <a:ea typeface="Times New Roman"/>
              </a:rPr>
              <a:t>аличие </a:t>
            </a:r>
            <a:r>
              <a:rPr lang="ru-RU" sz="2000" dirty="0">
                <a:latin typeface="Times New Roman"/>
                <a:ea typeface="Times New Roman"/>
              </a:rPr>
              <a:t>условий, которые требуются для нормального становления </a:t>
            </a:r>
            <a:r>
              <a:rPr lang="ru-RU" sz="2000" dirty="0" smtClean="0">
                <a:latin typeface="Times New Roman"/>
                <a:ea typeface="Times New Roman"/>
              </a:rPr>
              <a:t>речи:</a:t>
            </a:r>
          </a:p>
          <a:p>
            <a:pPr lvl="0" fontAlgn="base"/>
            <a:r>
              <a:rPr lang="ru-RU" sz="2000" dirty="0" smtClean="0">
                <a:latin typeface="Times New Roman"/>
                <a:ea typeface="Times New Roman"/>
              </a:rPr>
              <a:t>1) Анатомическая </a:t>
            </a:r>
            <a:r>
              <a:rPr lang="ru-RU" sz="2000" dirty="0">
                <a:latin typeface="Times New Roman"/>
                <a:ea typeface="Times New Roman"/>
              </a:rPr>
              <a:t>сохранность всех систем мозга, участвующих в формировании речевой </a:t>
            </a:r>
            <a:r>
              <a:rPr lang="ru-RU" sz="2000" dirty="0" smtClean="0">
                <a:latin typeface="Times New Roman"/>
                <a:ea typeface="Times New Roman"/>
              </a:rPr>
              <a:t>функции;</a:t>
            </a:r>
          </a:p>
          <a:p>
            <a:pPr lvl="0" fontAlgn="base"/>
            <a:r>
              <a:rPr lang="ru-RU" sz="2000" dirty="0" smtClean="0">
                <a:latin typeface="Times New Roman"/>
                <a:ea typeface="Times New Roman"/>
              </a:rPr>
              <a:t>2</a:t>
            </a:r>
            <a:r>
              <a:rPr lang="ru-RU" sz="2000" dirty="0">
                <a:latin typeface="Times New Roman"/>
                <a:ea typeface="Times New Roman"/>
              </a:rPr>
              <a:t>) Сохранность слухового, зрительного анализаторов и их  </a:t>
            </a:r>
            <a:r>
              <a:rPr lang="ru-RU" sz="2000" dirty="0" smtClean="0">
                <a:latin typeface="Times New Roman"/>
                <a:ea typeface="Times New Roman"/>
              </a:rPr>
              <a:t>взаимодействия;</a:t>
            </a:r>
            <a:endParaRPr lang="ru-RU" sz="2000" dirty="0">
              <a:latin typeface="Times New Roman"/>
              <a:ea typeface="Times New Roman"/>
            </a:endParaRPr>
          </a:p>
          <a:p>
            <a:pPr lvl="0" fontAlgn="base">
              <a:spcBef>
                <a:spcPts val="750"/>
              </a:spcBef>
              <a:spcAft>
                <a:spcPts val="1500"/>
              </a:spcAft>
            </a:pPr>
            <a:endParaRPr lang="ru-RU" sz="2000" dirty="0">
              <a:latin typeface="Times New Roman"/>
              <a:ea typeface="Times New Roman"/>
            </a:endParaRPr>
          </a:p>
          <a:p>
            <a:pPr lvl="0" fontAlgn="base">
              <a:spcBef>
                <a:spcPts val="750"/>
              </a:spcBef>
              <a:spcAft>
                <a:spcPts val="1500"/>
              </a:spcAft>
            </a:pPr>
            <a:endParaRPr lang="ru-RU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76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208912" cy="3772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/>
                <a:ea typeface="Times New Roman"/>
              </a:rPr>
              <a:t>3) Полноценное развитие тонкой моторики рук.</a:t>
            </a:r>
          </a:p>
          <a:p>
            <a:r>
              <a:rPr lang="ru-RU" sz="2000" dirty="0">
                <a:latin typeface="Times New Roman"/>
                <a:ea typeface="Times New Roman"/>
              </a:rPr>
              <a:t>4) Достаточный уровень интеллектуального развития ребенка.</a:t>
            </a:r>
          </a:p>
          <a:p>
            <a:r>
              <a:rPr lang="ru-RU" sz="2000" dirty="0">
                <a:latin typeface="Times New Roman"/>
                <a:ea typeface="Times New Roman"/>
              </a:rPr>
              <a:t>5) Нормальное строение периферического речевого аппарата (языка, неба, прикуса).</a:t>
            </a:r>
          </a:p>
          <a:p>
            <a:r>
              <a:rPr lang="ru-RU" sz="2000" dirty="0">
                <a:latin typeface="Times New Roman"/>
                <a:ea typeface="Times New Roman"/>
              </a:rPr>
              <a:t>6) Достаточное эмоциональное и речевое окружение ребенка. Несоблюдение всего одного условия может быть причиной серьезного нарушения речи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>
              <a:spcBef>
                <a:spcPts val="750"/>
              </a:spcBef>
              <a:spcAft>
                <a:spcPts val="1500"/>
              </a:spcAft>
            </a:pPr>
            <a:r>
              <a:rPr lang="ru-RU" sz="2000" dirty="0">
                <a:latin typeface="Times New Roman"/>
                <a:ea typeface="Times New Roman"/>
              </a:rPr>
              <a:t>Наиболее частым речевым расстройством является нарушение произношения отдельных звуков или групп звуков речи, которое называется </a:t>
            </a:r>
            <a:r>
              <a:rPr lang="ru-RU" sz="2000" dirty="0" smtClean="0">
                <a:latin typeface="Times New Roman"/>
                <a:ea typeface="Times New Roman"/>
              </a:rPr>
              <a:t>дислалия.</a:t>
            </a:r>
            <a:endParaRPr lang="ru-RU" sz="2000" dirty="0">
              <a:latin typeface="Times New Roman"/>
              <a:ea typeface="Times New Roman"/>
            </a:endParaRPr>
          </a:p>
          <a:p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8912" y="3789040"/>
            <a:ext cx="64087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50"/>
              </a:spcBef>
              <a:spcAft>
                <a:spcPts val="150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Не проговаривание </a:t>
            </a:r>
            <a:r>
              <a:rPr lang="ru-RU" sz="2000" dirty="0">
                <a:latin typeface="Times New Roman"/>
                <a:ea typeface="Times New Roman"/>
              </a:rPr>
              <a:t>звуков в устной речи </a:t>
            </a:r>
            <a:r>
              <a:rPr lang="ru-RU" sz="2000" dirty="0" smtClean="0">
                <a:latin typeface="Times New Roman"/>
                <a:ea typeface="Times New Roman"/>
              </a:rPr>
              <a:t>может привести </a:t>
            </a:r>
            <a:r>
              <a:rPr lang="ru-RU" sz="2000" dirty="0">
                <a:latin typeface="Times New Roman"/>
                <a:ea typeface="Times New Roman"/>
              </a:rPr>
              <a:t>к тому, что ребенок те же звуки начинает пропускать или искажать в</a:t>
            </a:r>
            <a:r>
              <a:rPr lang="ru-RU" sz="2000" b="1" dirty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письменной речи. Но если ребенок никогда не затруднялся в звукопроизношении — это еще не повод успокаиваться.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2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820" y="57532"/>
            <a:ext cx="87976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/>
                <a:ea typeface="Times New Roman"/>
              </a:rPr>
              <a:t>Дисграфия и дислексия </a:t>
            </a:r>
            <a:r>
              <a:rPr lang="ru-RU" sz="2000" dirty="0">
                <a:latin typeface="Times New Roman"/>
                <a:ea typeface="Times New Roman"/>
              </a:rPr>
              <a:t>- специфическое нарушение письма — может возникнуть и у детей с «чистой» устной речью. </a:t>
            </a:r>
          </a:p>
          <a:p>
            <a:r>
              <a:rPr lang="ru-RU" sz="2000" dirty="0">
                <a:latin typeface="Times New Roman"/>
                <a:ea typeface="Times New Roman"/>
              </a:rPr>
              <a:t>Нарушения письма и чтения рассматриваются современной логопе­дией в составе фонетико-фонематического и общего недоразвития речи как их системные, отсроченные последствия, обусловленные несформированностью фонематических и лексико-грамматических обобщений.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8820" y="1916832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/>
                <a:ea typeface="Times New Roman"/>
              </a:rPr>
              <a:t>Различная степень сформированности устной речи вызывает два уровня нарушения письма и чтения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 lvl="0"/>
            <a:r>
              <a:rPr lang="ru-RU" sz="2000" dirty="0">
                <a:latin typeface="Times New Roman"/>
                <a:ea typeface="Times New Roman"/>
              </a:rPr>
              <a:t>Первый характеризуется недостаточным овладением письма в ре­зультате неполноценности языкового развития, связанного со звуко­вой стороной речи, с формированием обобщений, касающихся звуко­вого состава слова</a:t>
            </a:r>
            <a:r>
              <a:rPr lang="ru-RU" sz="2000" dirty="0" smtClean="0">
                <a:latin typeface="Times New Roman"/>
                <a:ea typeface="Times New Roman"/>
              </a:rPr>
              <a:t>.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В письме наблюдаются главным образом ошибки смешения и замены букв, а в чтении — трудности овладения</a:t>
            </a: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звукобуквенной символикой и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слогослиянием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0208" y="4077072"/>
            <a:ext cx="71637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/>
                <a:ea typeface="Times New Roman"/>
              </a:rPr>
              <a:t>Второй </a:t>
            </a:r>
            <a:r>
              <a:rPr lang="ru-RU" sz="2000" dirty="0">
                <a:latin typeface="Times New Roman"/>
                <a:ea typeface="Times New Roman"/>
              </a:rPr>
              <a:t>уровень нарушения письма и чтения более глубокий. Его характеризуют нарушения усвоения письменной речи в целом. Он на­блюдается при общем недоразвитии речи, то есть при недостаточной сформированности и фонетико-фонематических и лексико-грамматических средств языка. Исходя из этого, выделяются несколько видов </a:t>
            </a:r>
            <a:r>
              <a:rPr lang="ru-RU" sz="2000" dirty="0" smtClean="0">
                <a:latin typeface="Times New Roman"/>
                <a:ea typeface="Times New Roman"/>
              </a:rPr>
              <a:t>дисграфии </a:t>
            </a:r>
            <a:r>
              <a:rPr lang="ru-RU" sz="2000" dirty="0">
                <a:latin typeface="Times New Roman"/>
                <a:ea typeface="Times New Roman"/>
              </a:rPr>
              <a:t>и дислексии.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6843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160" y="476672"/>
            <a:ext cx="8444320" cy="1143000"/>
          </a:xfrm>
        </p:spPr>
        <p:txBody>
          <a:bodyPr/>
          <a:lstStyle/>
          <a:p>
            <a:pPr algn="l">
              <a:spcBef>
                <a:spcPts val="750"/>
              </a:spcBef>
              <a:spcAft>
                <a:spcPts val="150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i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Так как же помочь ребенку освоить столь трудные навыки, как чтение и письмо? Как предупредить дислексию и дисграфию?</a:t>
            </a:r>
            <a:br>
              <a:rPr lang="ru-RU" sz="2000" i="1" dirty="0" smtClean="0">
                <a:solidFill>
                  <a:srgbClr val="00B050"/>
                </a:solidFill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Предлагаем Вам освоить следующие формы работы с ребенком в условиях семьи:</a:t>
            </a:r>
            <a:r>
              <a:rPr lang="ru-RU" sz="2000" b="1" dirty="0" smtClean="0">
                <a:latin typeface="Times New Roman"/>
                <a:ea typeface="Times New Roman"/>
              </a:rPr>
              <a:t/>
            </a:r>
            <a:br>
              <a:rPr lang="ru-RU" sz="2000" b="1" dirty="0" smtClean="0">
                <a:latin typeface="Times New Roman"/>
                <a:ea typeface="Times New Roman"/>
              </a:rPr>
            </a:br>
            <a:r>
              <a:rPr lang="ru-RU" sz="2000" b="1" dirty="0" smtClean="0">
                <a:latin typeface="Times New Roman"/>
                <a:ea typeface="Times New Roman"/>
              </a:rPr>
              <a:t>Задание 1</a:t>
            </a:r>
            <a:r>
              <a:rPr lang="ru-RU" sz="2000" dirty="0" smtClean="0">
                <a:latin typeface="Times New Roman"/>
                <a:ea typeface="Times New Roman"/>
              </a:rPr>
              <a:t>: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1) заштрихуй контур; 2) соедини точки; 3) нарисуй без отрыва;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4) дорисуй вторую половину; 5) обведи шаблон и заштрихуй контур;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6) игра «Где ошибся Буратино» (восстановление закономерности в                                                узоре); 7) игра «Вниз по реке»; 8) игра «Найди выход из лабиринта»;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9) игра «Путаница» (задания должны выполняться ребенком ре­гулярно).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b="1" dirty="0" smtClean="0">
                <a:latin typeface="Times New Roman"/>
                <a:ea typeface="Times New Roman"/>
              </a:rPr>
              <a:t>Задание 2</a:t>
            </a:r>
            <a:r>
              <a:rPr lang="ru-RU" sz="2000" dirty="0" smtClean="0">
                <a:latin typeface="Times New Roman"/>
                <a:ea typeface="Times New Roman"/>
              </a:rPr>
              <a:t> — графический диктант: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1) одна клетка вверх; 2) одна клетка вправо; 3) одна клетка вверх;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             4) одна клетка вправо; 5) одна клетка вниз; 6) одна клетка вправо;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                   7) одна клетка вниз; 8) одна клетка вправо.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                     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58052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90323" y="4789601"/>
            <a:ext cx="6552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0" dirty="0">
                <a:solidFill>
                  <a:srgbClr val="000000"/>
                </a:solidFill>
                <a:latin typeface="Times New Roman"/>
                <a:ea typeface="Times New Roman"/>
              </a:rPr>
              <a:t>Первые два задания направлены на формирование                  графических навыков, помогающих развитию мелкой моторики </a:t>
            </a:r>
            <a:r>
              <a:rPr lang="ru-RU" sz="2000" kern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 </a:t>
            </a:r>
            <a:r>
              <a:rPr lang="ru-RU" sz="2000" kern="0" dirty="0">
                <a:solidFill>
                  <a:srgbClr val="000000"/>
                </a:solidFill>
                <a:latin typeface="Times New Roman"/>
                <a:ea typeface="Times New Roman"/>
              </a:rPr>
              <a:t>предупреждаю­щих развитие дисграфии.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694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143000"/>
          </a:xfrm>
        </p:spPr>
        <p:txBody>
          <a:bodyPr/>
          <a:lstStyle/>
          <a:p>
            <a:pPr algn="l">
              <a:spcBef>
                <a:spcPts val="750"/>
              </a:spcBef>
              <a:spcAft>
                <a:spcPts val="150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b="1" dirty="0" smtClean="0">
                <a:latin typeface="Times New Roman"/>
                <a:ea typeface="Times New Roman"/>
              </a:rPr>
              <a:t>Задание 3</a:t>
            </a:r>
            <a:r>
              <a:rPr lang="ru-RU" sz="2000" dirty="0" smtClean="0">
                <a:latin typeface="Times New Roman"/>
                <a:ea typeface="Times New Roman"/>
              </a:rPr>
              <a:t> — «Запомни и нарисуй» (читается 2 раза).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Примерные варианты: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1) нарисуй пять бусинок разного цвета и размера так, чтобы средняя бусинка была красного цвета, а последняя — самая маленькая,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2) нарисуй пять квадратов разного цвета и размера так, чтобы  четвертый был синий, а средний — самый маленький,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3) нарисуй пять цветочков разного цвета и размера так, чтобы четвертый был желтого цвета, а предпоследний — самый высокий.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Третье задание помогает развить операции анализа и синтеза и, соответственно, способствует профилактике дисграфии на почве нарушения языкового анализа и синтеза.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7212" y="3920396"/>
            <a:ext cx="7236296" cy="3567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/>
                <a:ea typeface="Times New Roman"/>
              </a:rPr>
              <a:t>Возвращая </a:t>
            </a:r>
            <a:r>
              <a:rPr lang="ru-RU" sz="2000" dirty="0">
                <a:latin typeface="Times New Roman"/>
                <a:ea typeface="Times New Roman"/>
              </a:rPr>
              <a:t>мяч, </a:t>
            </a:r>
            <a:r>
              <a:rPr lang="ru-RU" sz="2000" dirty="0" smtClean="0">
                <a:latin typeface="Times New Roman"/>
                <a:ea typeface="Times New Roman"/>
              </a:rPr>
              <a:t>ребенок </a:t>
            </a:r>
            <a:r>
              <a:rPr lang="ru-RU" sz="2000" dirty="0">
                <a:latin typeface="Times New Roman"/>
                <a:ea typeface="Times New Roman"/>
              </a:rPr>
              <a:t>должен назвать ан­тоним </a:t>
            </a:r>
            <a:r>
              <a:rPr lang="ru-RU" sz="2000" dirty="0" smtClean="0">
                <a:latin typeface="Times New Roman"/>
                <a:ea typeface="Times New Roman"/>
              </a:rPr>
              <a:t>слова. Например: день </a:t>
            </a:r>
            <a:r>
              <a:rPr lang="ru-RU" sz="2000" dirty="0">
                <a:latin typeface="Times New Roman"/>
                <a:ea typeface="Times New Roman"/>
              </a:rPr>
              <a:t>— </a:t>
            </a:r>
            <a:r>
              <a:rPr lang="ru-RU" sz="2000" dirty="0" smtClean="0">
                <a:latin typeface="Times New Roman"/>
                <a:ea typeface="Times New Roman"/>
              </a:rPr>
              <a:t>ночь, завтра —;  медленно —; взял — и </a:t>
            </a:r>
            <a:r>
              <a:rPr lang="ru-RU" sz="2000" dirty="0">
                <a:latin typeface="Times New Roman"/>
                <a:ea typeface="Times New Roman"/>
              </a:rPr>
              <a:t>т.д</a:t>
            </a:r>
            <a:r>
              <a:rPr lang="ru-RU" sz="2000" dirty="0" smtClean="0">
                <a:latin typeface="Times New Roman"/>
                <a:ea typeface="Times New Roman"/>
              </a:rPr>
              <a:t>. </a:t>
            </a:r>
            <a:r>
              <a:rPr lang="ru-RU" sz="2000" dirty="0">
                <a:latin typeface="Times New Roman"/>
                <a:ea typeface="Times New Roman"/>
              </a:rPr>
              <a:t>Слова для игры могут быть следующие: утро, рано</a:t>
            </a:r>
            <a:r>
              <a:rPr lang="ru-RU" sz="2000" dirty="0" smtClean="0">
                <a:latin typeface="Times New Roman"/>
                <a:ea typeface="Times New Roman"/>
              </a:rPr>
              <a:t>, </a:t>
            </a:r>
            <a:r>
              <a:rPr lang="ru-RU" sz="2000" dirty="0">
                <a:latin typeface="Times New Roman"/>
                <a:ea typeface="Times New Roman"/>
              </a:rPr>
              <a:t>нашел, </a:t>
            </a:r>
            <a:r>
              <a:rPr lang="ru-RU" sz="2000" dirty="0" smtClean="0">
                <a:latin typeface="Times New Roman"/>
                <a:ea typeface="Times New Roman"/>
              </a:rPr>
              <a:t>легкий, </a:t>
            </a:r>
            <a:r>
              <a:rPr lang="ru-RU" sz="2000" dirty="0">
                <a:latin typeface="Times New Roman"/>
                <a:ea typeface="Times New Roman"/>
              </a:rPr>
              <a:t>восход, близко, радостно, забыл, высокий, весна, низко, темно, уронил, больной, зима, редко, темно, сел, насо­рил, </a:t>
            </a:r>
            <a:r>
              <a:rPr lang="ru-RU" sz="2000" dirty="0" smtClean="0">
                <a:latin typeface="Times New Roman"/>
                <a:ea typeface="Times New Roman"/>
              </a:rPr>
              <a:t>чистый. Задание </a:t>
            </a:r>
            <a:r>
              <a:rPr lang="ru-RU" sz="2000" dirty="0">
                <a:latin typeface="Times New Roman"/>
                <a:ea typeface="Times New Roman"/>
              </a:rPr>
              <a:t>направлено на увеличение словарного запаса ребенка и профилактику дисграфии.</a:t>
            </a:r>
          </a:p>
          <a:p>
            <a:endParaRPr lang="ru-RU" sz="2000" dirty="0">
              <a:latin typeface="Times New Roman"/>
              <a:ea typeface="Times New Roman"/>
            </a:endParaRPr>
          </a:p>
          <a:p>
            <a:pPr>
              <a:spcBef>
                <a:spcPts val="750"/>
              </a:spcBef>
              <a:spcAft>
                <a:spcPts val="1500"/>
              </a:spcAft>
            </a:pPr>
            <a:endParaRPr lang="ru-RU" sz="2000" dirty="0">
              <a:latin typeface="Times New Roman"/>
              <a:ea typeface="Times New Roman"/>
            </a:endParaRPr>
          </a:p>
          <a:p>
            <a:pPr>
              <a:spcBef>
                <a:spcPts val="750"/>
              </a:spcBef>
              <a:spcAft>
                <a:spcPts val="1500"/>
              </a:spcAft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356992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 4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— игра «Скажи наоборот»</a:t>
            </a: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Предлагается встать в круг, ведущий кидает мяч и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назы­вает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разные части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речи.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83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spcBef>
                <a:spcPts val="750"/>
              </a:spcBef>
              <a:spcAft>
                <a:spcPts val="150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b="1" dirty="0" smtClean="0">
                <a:latin typeface="Times New Roman"/>
                <a:ea typeface="Times New Roman"/>
              </a:rPr>
              <a:t>Задание </a:t>
            </a:r>
            <a:r>
              <a:rPr lang="ru-RU" sz="2000" b="1" dirty="0">
                <a:latin typeface="Times New Roman"/>
                <a:ea typeface="Times New Roman"/>
              </a:rPr>
              <a:t>5</a:t>
            </a:r>
            <a:r>
              <a:rPr lang="ru-RU" sz="2000" dirty="0">
                <a:latin typeface="Times New Roman"/>
                <a:ea typeface="Times New Roman"/>
              </a:rPr>
              <a:t> — игра «Молния».</a:t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>Перед началом игры </a:t>
            </a:r>
            <a:r>
              <a:rPr lang="ru-RU" sz="2000" dirty="0" smtClean="0">
                <a:latin typeface="Times New Roman"/>
                <a:ea typeface="Times New Roman"/>
              </a:rPr>
              <a:t>детям </a:t>
            </a:r>
            <a:r>
              <a:rPr lang="ru-RU" sz="2000" dirty="0">
                <a:latin typeface="Times New Roman"/>
                <a:ea typeface="Times New Roman"/>
              </a:rPr>
              <a:t>предлагается вспомнить значение слова «молния» (очень быстро), затем — прочитать текст в спокой­ном темпе, по сигналу «молния» — читать так быстро, как только можно повторяя несколько раз и записывая результаты медленного и быстрого чтения.</a:t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>Задание направлено на повышение скорости чтения для детей, чи­тающих медленно, с большим количеством ошибок.</a:t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b="1" dirty="0">
                <a:latin typeface="Times New Roman"/>
                <a:ea typeface="Times New Roman"/>
              </a:rPr>
              <a:t>Задание 6 </a:t>
            </a:r>
            <a:r>
              <a:rPr lang="ru-RU" sz="2000" dirty="0">
                <a:latin typeface="Times New Roman"/>
                <a:ea typeface="Times New Roman"/>
              </a:rPr>
              <a:t>— игра «Лесенка».</a:t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>Вначале объясняется понятие «боковое зрение». </a:t>
            </a:r>
            <a:r>
              <a:rPr lang="ru-RU" sz="2000" dirty="0" smtClean="0">
                <a:latin typeface="Times New Roman"/>
                <a:ea typeface="Times New Roman"/>
              </a:rPr>
              <a:t>Ребенку </a:t>
            </a:r>
            <a:r>
              <a:rPr lang="ru-RU" sz="2000" dirty="0">
                <a:latin typeface="Times New Roman"/>
                <a:ea typeface="Times New Roman"/>
              </a:rPr>
              <a:t>пред­лагается посмотреть прямо перед собой и, не поворачивая головы, не переводя взгляда, назвать предметы, которые они видят справа, а за­тем слева (чем больше предметов человек видит, тем лучше его боко­вое зрение). </a:t>
            </a:r>
            <a:r>
              <a:rPr lang="ru-RU" sz="2000" dirty="0" smtClean="0">
                <a:latin typeface="Times New Roman"/>
                <a:ea typeface="Times New Roman"/>
              </a:rPr>
              <a:t>Затем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7246" y="3861048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ребенок выполняет задание</a:t>
            </a:r>
            <a:r>
              <a:rPr lang="ru-RU" sz="2000" kern="0" dirty="0">
                <a:solidFill>
                  <a:srgbClr val="000000"/>
                </a:solidFill>
                <a:latin typeface="Times New Roman"/>
                <a:ea typeface="Times New Roman"/>
              </a:rPr>
              <a:t>, которое развивает боковое зрение: на лесенке находятся слоги, посередине лесенки — цифры от I до 10</a:t>
            </a:r>
            <a:r>
              <a:rPr lang="ru-RU" sz="2000" kern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 Не отрывая </a:t>
            </a:r>
            <a:r>
              <a:rPr lang="ru-RU" sz="2000" kern="0" dirty="0">
                <a:solidFill>
                  <a:srgbClr val="000000"/>
                </a:solidFill>
                <a:latin typeface="Times New Roman"/>
                <a:ea typeface="Times New Roman"/>
              </a:rPr>
              <a:t>взгляда от цифры, надо прочитать слог, который находится слева, а потом справа. Спускаться ниже до тех пор, пока можно видеть и читать слоги.</a:t>
            </a:r>
            <a:br>
              <a:rPr lang="ru-RU" sz="2000" kern="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000" kern="0" dirty="0">
                <a:solidFill>
                  <a:srgbClr val="000000"/>
                </a:solidFill>
                <a:latin typeface="Times New Roman"/>
                <a:ea typeface="Times New Roman"/>
              </a:rPr>
              <a:t>Задание направлено на расширение поля зрения.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795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spcBef>
                <a:spcPts val="750"/>
              </a:spcBef>
              <a:spcAft>
                <a:spcPts val="150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b="1" dirty="0" smtClean="0">
                <a:latin typeface="Times New Roman"/>
                <a:ea typeface="Times New Roman"/>
              </a:rPr>
              <a:t>Задание </a:t>
            </a:r>
            <a:r>
              <a:rPr lang="ru-RU" sz="2000" b="1" dirty="0">
                <a:latin typeface="Times New Roman"/>
                <a:ea typeface="Times New Roman"/>
              </a:rPr>
              <a:t>7 </a:t>
            </a:r>
            <a:r>
              <a:rPr lang="ru-RU" sz="2000" dirty="0">
                <a:latin typeface="Times New Roman"/>
                <a:ea typeface="Times New Roman"/>
              </a:rPr>
              <a:t>— упражнение «Вторая половинка». </a:t>
            </a: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предлагается прочитать </a:t>
            </a:r>
            <a:r>
              <a:rPr lang="ru-RU" sz="2000" dirty="0">
                <a:latin typeface="Times New Roman"/>
                <a:ea typeface="Times New Roman"/>
              </a:rPr>
              <a:t>слова, называя только вторую половину слова. Мысленная линия раздела проходит примерно по середине, абсолютная точность не обязательна. </a:t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>Например: чте</a:t>
            </a:r>
            <a:r>
              <a:rPr lang="ru-RU" sz="2000" u="sng" dirty="0">
                <a:latin typeface="Times New Roman"/>
                <a:ea typeface="Times New Roman"/>
              </a:rPr>
              <a:t>ние</a:t>
            </a:r>
            <a:r>
              <a:rPr lang="ru-RU" sz="2000" dirty="0">
                <a:latin typeface="Times New Roman"/>
                <a:ea typeface="Times New Roman"/>
              </a:rPr>
              <a:t>, тр</a:t>
            </a:r>
            <a:r>
              <a:rPr lang="ru-RU" sz="2000" u="sng" dirty="0">
                <a:latin typeface="Times New Roman"/>
                <a:ea typeface="Times New Roman"/>
              </a:rPr>
              <a:t>ава</a:t>
            </a:r>
            <a:r>
              <a:rPr lang="ru-RU" sz="2000" dirty="0">
                <a:latin typeface="Times New Roman"/>
                <a:ea typeface="Times New Roman"/>
              </a:rPr>
              <a:t>, кро</a:t>
            </a:r>
            <a:r>
              <a:rPr lang="ru-RU" sz="2000" u="sng" dirty="0">
                <a:latin typeface="Times New Roman"/>
                <a:ea typeface="Times New Roman"/>
              </a:rPr>
              <a:t>вать</a:t>
            </a:r>
            <a:r>
              <a:rPr lang="ru-RU" sz="2000" dirty="0">
                <a:latin typeface="Times New Roman"/>
                <a:ea typeface="Times New Roman"/>
              </a:rPr>
              <a:t>, лес</a:t>
            </a:r>
            <a:r>
              <a:rPr lang="ru-RU" sz="2000" u="sng" dirty="0">
                <a:latin typeface="Times New Roman"/>
                <a:ea typeface="Times New Roman"/>
              </a:rPr>
              <a:t>ная</a:t>
            </a:r>
            <a:r>
              <a:rPr lang="ru-RU" sz="2000" dirty="0">
                <a:latin typeface="Times New Roman"/>
                <a:ea typeface="Times New Roman"/>
              </a:rPr>
              <a:t> и т.п.</a:t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Это упражнение </a:t>
            </a:r>
            <a:r>
              <a:rPr lang="ru-RU" sz="2000" dirty="0">
                <a:latin typeface="Times New Roman"/>
                <a:ea typeface="Times New Roman"/>
              </a:rPr>
              <a:t>позволяет преодолеть так часто встречающееся у детей «угадывающее» чтение, когда ребенок прочитывает лишь начало слова, а окончание домысливает, естественно зачастую сильно искажая.</a:t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2862" y="2780928"/>
            <a:ext cx="849694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результате целенаправленной работы у детей: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повышается обучаемость, улучшаются внимание, восприятие; дети учатся видеть, слышать, рассуждать;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формируется правильное, осмысленное чтение, пробуждается интерес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3995185"/>
            <a:ext cx="66820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процессу чтения и письма, снимается эмоциональное напряжение и тревожность;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развивается способность к переносу полученных навыков на незнакомый материал.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Ранняя диагностика, прогнозирование школьных проблем и коррекция трудностей - залог успешного обучения детей в школе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1288745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Белый</Template>
  <TotalTime>417</TotalTime>
  <Words>621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Diseño predeterminado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Так как же помочь ребенку освоить столь трудные навыки, как чтение и письмо? Как предупредить дислексию и дисграфию? Предлагаем Вам освоить следующие формы работы с ребенком в условиях семьи: Задание 1: 1) заштрихуй контур; 2) соедини точки; 3) нарисуй без отрыва; 4) дорисуй вторую половину; 5) обведи шаблон и заштрихуй контур; 6) игра «Где ошибся Буратино» (восстановление закономерности в                                                узоре); 7) игра «Вниз по реке»; 8) игра «Найди выход из лабиринта»; 9) игра «Путаница» (задания должны выполняться ребенком ре­гулярно). Задание 2 — графический диктант: 1) одна клетка вверх; 2) одна клетка вправо; 3) одна клетка вверх;              4) одна клетка вправо; 5) одна клетка вниз; 6) одна клетка вправо;                    7) одна клетка вниз; 8) одна клетка вправо.                       </vt:lpstr>
      <vt:lpstr>         Задание 3 — «Запомни и нарисуй» (читается 2 раза). Примерные варианты: 1) нарисуй пять бусинок разного цвета и размера так, чтобы средняя бусинка была красного цвета, а последняя — самая маленькая, 2) нарисуй пять квадратов разного цвета и размера так, чтобы  четвертый был синий, а средний — самый маленький, 3) нарисуй пять цветочков разного цвета и размера так, чтобы четвертый был желтого цвета, а предпоследний — самый высокий. Третье задание помогает развить операции анализа и синтеза и, соответственно, способствует профилактике дисграфии на почве нарушения языкового анализа и синтеза.  </vt:lpstr>
      <vt:lpstr>         Задание 5 — игра «Молния». Перед началом игры детям предлагается вспомнить значение слова «молния» (очень быстро), затем — прочитать текст в спокой­ном темпе, по сигналу «молния» — читать так быстро, как только можно повторяя несколько раз и записывая результаты медленного и быстрого чтения. Задание направлено на повышение скорости чтения для детей, чи­тающих медленно, с большим количеством ошибок. Задание 6 — игра «Лесенка». Вначале объясняется понятие «боковое зрение». Ребенку пред­лагается посмотреть прямо перед собой и, не поворачивая головы, не переводя взгляда, назвать предметы, которые они видят справа, а за­тем слева (чем больше предметов человек видит, тем лучше его боко­вое зрение). Затем </vt:lpstr>
      <vt:lpstr>      Задание 7 — упражнение «Вторая половинка».  предлагается прочитать слова, называя только вторую половину слова. Мысленная линия раздела проходит примерно по середине, абсолютная точность не обязательна.  Например: чтение, трава, кровать, лесная и т.п. Это упражнение позволяет преодолеть так часто встречающееся у детей «угадывающее» чтение, когда ребенок прочитывает лишь начало слова, а окончание домысливает, естественно зачастую сильно искажая.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</dc:creator>
  <cp:lastModifiedBy>6</cp:lastModifiedBy>
  <cp:revision>25</cp:revision>
  <dcterms:created xsi:type="dcterms:W3CDTF">2014-01-12T12:30:51Z</dcterms:created>
  <dcterms:modified xsi:type="dcterms:W3CDTF">2016-07-31T12:33:22Z</dcterms:modified>
</cp:coreProperties>
</file>