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76" r:id="rId5"/>
    <p:sldId id="277" r:id="rId6"/>
    <p:sldId id="267" r:id="rId7"/>
    <p:sldId id="271" r:id="rId8"/>
    <p:sldId id="286" r:id="rId9"/>
    <p:sldId id="268" r:id="rId10"/>
    <p:sldId id="287" r:id="rId11"/>
    <p:sldId id="269" r:id="rId12"/>
    <p:sldId id="272" r:id="rId13"/>
    <p:sldId id="274" r:id="rId14"/>
    <p:sldId id="278" r:id="rId15"/>
    <p:sldId id="279" r:id="rId16"/>
    <p:sldId id="280" r:id="rId17"/>
    <p:sldId id="275" r:id="rId18"/>
    <p:sldId id="28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88" autoAdjust="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14369744900308515"/>
                  <c:y val="-0.31637406588919659"/>
                </c:manualLayout>
              </c:layout>
              <c:tx>
                <c:rich>
                  <a:bodyPr/>
                  <a:lstStyle/>
                  <a:p>
                    <a:pPr>
                      <a:defRPr sz="4000"/>
                    </a:pPr>
                    <a:r>
                      <a:rPr lang="en-US" sz="4000" b="1" dirty="0"/>
                      <a:t>80%</a:t>
                    </a:r>
                  </a:p>
                </c:rich>
              </c:tx>
              <c:spPr/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1"/>
              <c:layout>
                <c:manualLayout>
                  <c:x val="0.11396912556983009"/>
                  <c:y val="0.2106442784981403"/>
                </c:manualLayout>
              </c:layout>
              <c:tx>
                <c:rich>
                  <a:bodyPr/>
                  <a:lstStyle/>
                  <a:p>
                    <a:pPr>
                      <a:defRPr sz="3200"/>
                    </a:pPr>
                    <a:r>
                      <a:rPr lang="en-US" sz="3200" b="1"/>
                      <a:t>20%</a:t>
                    </a:r>
                  </a:p>
                </c:rich>
              </c:tx>
              <c:spPr/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2"/>
              <c:delete val="1"/>
            </c:dLbl>
            <c:dLbl>
              <c:idx val="3"/>
              <c:delete val="1"/>
            </c:dLbl>
            <c:showLegendKey val="1"/>
            <c:showVal val="1"/>
            <c:showCatName val="1"/>
            <c:showSerName val="1"/>
            <c:showPercent val="1"/>
            <c:showBubbleSize val="1"/>
            <c:showLeaderLines val="1"/>
          </c:dLbls>
          <c:cat>
            <c:strRef>
              <c:f>Лист1!$A$2:$A$5</c:f>
              <c:strCache>
                <c:ptCount val="2"/>
                <c:pt idx="0">
                  <c:v>Рождены физиологически незрелыми</c:v>
                </c:pt>
                <c:pt idx="1">
                  <c:v>Рождены здоровыми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0.8</c:v>
                </c:pt>
                <c:pt idx="1">
                  <c:v>0.2</c:v>
                </c:pt>
              </c:numCache>
            </c:numRef>
          </c:val>
        </c:ser>
        <c:dLbls>
          <c:showLegendKey val="1"/>
          <c:showVal val="1"/>
          <c:showCatName val="1"/>
          <c:showSerName val="1"/>
          <c:showPercent val="1"/>
          <c:showBubbleSize val="1"/>
          <c:showLeaderLines val="1"/>
        </c:dLbls>
        <c:firstSliceAng val="0"/>
      </c:pieChart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5.8479532163742687E-3"/>
          <c:y val="1.6930323321318257E-2"/>
          <c:w val="0.63631843716903813"/>
          <c:h val="0.17493219597550327"/>
        </c:manualLayout>
      </c:layout>
      <c:overlay val="1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zero"/>
    <c:showDLblsOverMax val="1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5685-B038-4509-8260-71F347B9FA79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C09DD4E-A29D-4DED-ACD1-FA58198802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5685-B038-4509-8260-71F347B9FA79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9DD4E-A29D-4DED-ACD1-FA58198802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5685-B038-4509-8260-71F347B9FA79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9DD4E-A29D-4DED-ACD1-FA58198802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5685-B038-4509-8260-71F347B9FA79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C09DD4E-A29D-4DED-ACD1-FA58198802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5685-B038-4509-8260-71F347B9FA79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9DD4E-A29D-4DED-ACD1-FA581988028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5685-B038-4509-8260-71F347B9FA79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9DD4E-A29D-4DED-ACD1-FA58198802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5685-B038-4509-8260-71F347B9FA79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C09DD4E-A29D-4DED-ACD1-FA581988028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5685-B038-4509-8260-71F347B9FA79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9DD4E-A29D-4DED-ACD1-FA58198802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5685-B038-4509-8260-71F347B9FA79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9DD4E-A29D-4DED-ACD1-FA58198802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5685-B038-4509-8260-71F347B9FA79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9DD4E-A29D-4DED-ACD1-FA58198802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5685-B038-4509-8260-71F347B9FA79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9DD4E-A29D-4DED-ACD1-FA581988028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C865685-B038-4509-8260-71F347B9FA79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C09DD4E-A29D-4DED-ACD1-FA581988028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8206680" cy="3051771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Здоровьесберегающие технологии в деятельности учителя - логоп</a:t>
            </a:r>
            <a:r>
              <a:rPr lang="ru-RU" sz="4400" dirty="0" smtClean="0">
                <a:solidFill>
                  <a:schemeClr val="tx1"/>
                </a:solidFill>
              </a:rPr>
              <a:t>еда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5085184"/>
            <a:ext cx="5184576" cy="1536576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Шараева Т.Б., учитель – логопед:</a:t>
            </a:r>
          </a:p>
          <a:p>
            <a:pPr algn="ctr"/>
            <a:r>
              <a:rPr lang="ru-RU" sz="2600" dirty="0" smtClean="0"/>
              <a:t>МОУ «СОШ № 2 г. Свирска»</a:t>
            </a:r>
          </a:p>
          <a:p>
            <a:pPr algn="ctr"/>
            <a:r>
              <a:rPr lang="ru-RU" sz="1900" dirty="0" smtClean="0"/>
              <a:t>2016 г.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347832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Так же букву можно нарисовать на песке в мини-песочнице.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>Игра с песком позитивно влияет на эмоциональное самочувствие детей, снимают психическое напряжение у ребенка.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Песочная терапия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8920"/>
            <a:ext cx="7272808" cy="367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02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96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ЭЛЕМЕНТЫ Су – джок терапия</a:t>
            </a:r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54832" y="406296"/>
            <a:ext cx="2592387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127" y="920439"/>
            <a:ext cx="434332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 качестве уникального средства для развития речи, поддержания здоровья с помощью воздействия на определенные точки кисти рук использую достижение восточной медицины – элементы СУ-ДЖОК – терапии.</a:t>
            </a:r>
          </a:p>
          <a:p>
            <a:r>
              <a:rPr lang="ru-RU" sz="1600" dirty="0"/>
              <a:t>Применяю 2 предмета:</a:t>
            </a:r>
          </a:p>
          <a:p>
            <a:r>
              <a:rPr lang="ru-RU" sz="1600" dirty="0"/>
              <a:t>1. Массажный шарик – прокатывая его между ладоней, улучшается тонус мышц, мелкая моторика</a:t>
            </a:r>
            <a:r>
              <a:rPr lang="ru-RU" sz="1600" dirty="0" smtClean="0">
                <a:latin typeface="+mj-lt"/>
              </a:rPr>
              <a:t>. </a:t>
            </a:r>
            <a:r>
              <a:rPr lang="ru-RU" sz="1600" kern="0" dirty="0">
                <a:latin typeface="+mj-lt"/>
              </a:rPr>
              <a:t>Особый интерес </a:t>
            </a:r>
            <a:r>
              <a:rPr lang="ru-RU" sz="1600" kern="0" dirty="0" smtClean="0">
                <a:latin typeface="+mj-lt"/>
              </a:rPr>
              <a:t>упражнения </a:t>
            </a:r>
            <a:r>
              <a:rPr lang="ru-RU" sz="1600" kern="0" dirty="0">
                <a:latin typeface="+mj-lt"/>
              </a:rPr>
              <a:t>вызывают у детей, если их </a:t>
            </a:r>
            <a:r>
              <a:rPr lang="ru-RU" sz="1600" kern="0" dirty="0" smtClean="0">
                <a:latin typeface="+mj-lt"/>
              </a:rPr>
              <a:t>сопровождать с </a:t>
            </a:r>
            <a:r>
              <a:rPr lang="ru-RU" sz="1600" kern="0" dirty="0">
                <a:latin typeface="+mj-lt"/>
              </a:rPr>
              <a:t>проговариванием  стихотворений и рифмовок</a:t>
            </a:r>
            <a:r>
              <a:rPr lang="ru-RU" sz="1600" kern="0" dirty="0">
                <a:latin typeface="Arial"/>
              </a:rPr>
              <a:t>. </a:t>
            </a:r>
            <a:endParaRPr lang="ru-RU" sz="1600" dirty="0"/>
          </a:p>
          <a:p>
            <a:r>
              <a:rPr lang="ru-RU" sz="1600" dirty="0" smtClean="0"/>
              <a:t>2</a:t>
            </a:r>
            <a:r>
              <a:rPr lang="ru-RU" sz="1600" dirty="0"/>
              <a:t>. Массаж пальцев эластичным кольцом – пружинное кольцо надевается на пальчики ребенка и прокатываются по ним.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522" y="3834915"/>
            <a:ext cx="1535009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041" y="3834915"/>
            <a:ext cx="1512168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767" y="3824572"/>
            <a:ext cx="1495425" cy="2520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445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Массаж и самомассаж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830816" cy="5616624"/>
          </a:xfrm>
        </p:spPr>
        <p:txBody>
          <a:bodyPr>
            <a:noAutofit/>
          </a:bodyPr>
          <a:lstStyle/>
          <a:p>
            <a:pPr marL="0" indent="0" eaLnBrk="0" hangingPunct="0">
              <a:buClr>
                <a:srgbClr val="330066"/>
              </a:buClr>
              <a:buNone/>
              <a:defRPr/>
            </a:pPr>
            <a:r>
              <a:rPr lang="ru-RU" sz="1700" b="1" kern="0" dirty="0" smtClean="0">
                <a:solidFill>
                  <a:schemeClr val="tx1"/>
                </a:solidFill>
              </a:rPr>
              <a:t>На своих логопедических занятиях использую некоторые виды массажа и самомассажа: языка, ушных раковин, лица, кистей рук. Дети на занятиях обучаются таким приемам самомассажа как поглаживание, растирание, разминание.  Нейрофизиологи говорят, что руки и уши имеют нервные окончания, посылающие импульсы к разным частям тела и органам. Самомассаж ушных раковин производим одновременно с обеих сторон с помощью подушечек большого и указательного пальцев. Время необходимое для самомассажа ушных раковин, не превышает двух минут.</a:t>
            </a:r>
          </a:p>
          <a:p>
            <a:pPr marL="0" indent="0" eaLnBrk="0" hangingPunct="0">
              <a:lnSpc>
                <a:spcPct val="90000"/>
              </a:lnSpc>
              <a:buClr>
                <a:srgbClr val="330066"/>
              </a:buClr>
              <a:buNone/>
              <a:defRPr/>
            </a:pPr>
            <a:endParaRPr lang="ru-RU" sz="1600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52" name="Picture 4" descr="http://hochumassazh.ru/wp-content/uploads/2015/08/Aktivnye-tochki-u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233" y="2852936"/>
            <a:ext cx="686198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563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44" y="116632"/>
            <a:ext cx="9117236" cy="838200"/>
          </a:xfrm>
        </p:spPr>
        <p:txBody>
          <a:bodyPr>
            <a:noAutofit/>
          </a:bodyPr>
          <a:lstStyle/>
          <a:p>
            <a:r>
              <a:rPr lang="ru-RU" sz="3000" b="1" dirty="0" smtClean="0"/>
              <a:t>Двигательная активность игрового характера</a:t>
            </a:r>
            <a:endParaRPr lang="ru-RU" sz="3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243" y="1196753"/>
            <a:ext cx="8686800" cy="16561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В </a:t>
            </a:r>
            <a:r>
              <a:rPr lang="ru-RU" b="1" dirty="0">
                <a:solidFill>
                  <a:schemeClr val="tx1"/>
                </a:solidFill>
              </a:rPr>
              <a:t>процессе проведения физкультминуток, во время которых движения сочетаются со словом, корригируются недостатки речи, активизируется имеющийся словарный </a:t>
            </a:r>
            <a:r>
              <a:rPr lang="ru-RU" b="1" dirty="0" smtClean="0">
                <a:solidFill>
                  <a:schemeClr val="tx1"/>
                </a:solidFill>
              </a:rPr>
              <a:t>запас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074" name="Picture 2" descr="http://school40.tyumen-edu.ru/sites/default/files/field/image/2012-11-05_1458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2708920"/>
            <a:ext cx="5498171" cy="382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3870" y="2840588"/>
            <a:ext cx="33500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 </a:t>
            </a:r>
            <a:r>
              <a:rPr lang="ru-RU" sz="2400" b="1" dirty="0"/>
              <a:t>умело подобранном несложном стихотворении, считалке, чистоговорке, отрабатываются поставленные звуки, закрепляется лексический материа</a:t>
            </a:r>
            <a:r>
              <a:rPr lang="ru-RU" sz="2400" dirty="0"/>
              <a:t>л. </a:t>
            </a:r>
          </a:p>
        </p:txBody>
      </p:sp>
    </p:spTree>
    <p:extLst>
      <p:ext uri="{BB962C8B-B14F-4D97-AF65-F5344CB8AC3E}">
        <p14:creationId xmlns:p14="http://schemas.microsoft.com/office/powerpoint/2010/main" val="42130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гимнастика для </a:t>
            </a:r>
            <a:r>
              <a:rPr lang="ru-RU" b="1" dirty="0" smtClean="0">
                <a:solidFill>
                  <a:schemeClr val="tx1"/>
                </a:solidFill>
              </a:rPr>
              <a:t>глаз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252028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100" b="1" dirty="0">
                <a:solidFill>
                  <a:schemeClr val="tx1"/>
                </a:solidFill>
              </a:rPr>
              <a:t>Эти упражнения способствуют развитию концентрации  внимания,   обеспечивают межполушарное взаимодействие, навыки волевой регуляции, умение управлять движениями и контролировать свое поведение.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438" y="1196752"/>
            <a:ext cx="5843562" cy="552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69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Коррекция психоэмоциональной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сферы школьников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049" y="1556792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Аудио записи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«Звуки природы»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«Звуки моря»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«Звуки птиц»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«Звуки животных»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147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2438"/>
            <a:ext cx="8686800" cy="8382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куклотерапия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08521"/>
            <a:ext cx="3156492" cy="3463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://nebolejka.com.ua/files/images/gallery/priem_psixologa_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06" y="601538"/>
            <a:ext cx="3120222" cy="242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1249633"/>
            <a:ext cx="5981381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Кукла в руке ребенка концентрирует на себе его </a:t>
            </a:r>
          </a:p>
          <a:p>
            <a:r>
              <a:rPr lang="ru-RU" sz="2000" b="1" dirty="0"/>
              <a:t>в</a:t>
            </a:r>
            <a:r>
              <a:rPr lang="ru-RU" sz="2000" b="1" dirty="0" smtClean="0"/>
              <a:t>нимание и помогает свободно вступать в</a:t>
            </a:r>
          </a:p>
          <a:p>
            <a:r>
              <a:rPr lang="ru-RU" sz="2000" b="1" dirty="0" smtClean="0"/>
              <a:t>разговор, побуждает к активным речевым </a:t>
            </a:r>
          </a:p>
          <a:p>
            <a:r>
              <a:rPr lang="ru-RU" sz="2000" b="1" dirty="0" smtClean="0"/>
              <a:t>действиям, предоставляя ему возможность </a:t>
            </a:r>
          </a:p>
          <a:p>
            <a:r>
              <a:rPr lang="ru-RU" sz="2000" b="1" dirty="0" smtClean="0"/>
              <a:t>почувствовать себя раскованным. Игра с куклой </a:t>
            </a:r>
          </a:p>
          <a:p>
            <a:r>
              <a:rPr lang="ru-RU" sz="2000" b="1" dirty="0" smtClean="0"/>
              <a:t>развивает мышцы кисти и пальцев рук, </a:t>
            </a:r>
          </a:p>
          <a:p>
            <a:r>
              <a:rPr lang="ru-RU" sz="2000" b="1" dirty="0" smtClean="0"/>
              <a:t>развивает умение быть внимательным, </a:t>
            </a:r>
          </a:p>
          <a:p>
            <a:r>
              <a:rPr lang="ru-RU" sz="2000" b="1" dirty="0"/>
              <a:t>о</a:t>
            </a:r>
            <a:r>
              <a:rPr lang="ru-RU" sz="2000" b="1" dirty="0" smtClean="0"/>
              <a:t>беспечивает развитие навыков волевой </a:t>
            </a:r>
          </a:p>
          <a:p>
            <a:r>
              <a:rPr lang="ru-RU" sz="2000" b="1" dirty="0" smtClean="0"/>
              <a:t>регуляции, умение управлять движениями и </a:t>
            </a:r>
          </a:p>
          <a:p>
            <a:r>
              <a:rPr lang="ru-RU" sz="2000" b="1" dirty="0" smtClean="0"/>
              <a:t>контролировать свое поведение, дает ребенку</a:t>
            </a:r>
          </a:p>
          <a:p>
            <a:r>
              <a:rPr lang="ru-RU" sz="2000" b="1" dirty="0" smtClean="0"/>
              <a:t> возможность сбросить накопившуюся энергию, </a:t>
            </a:r>
          </a:p>
          <a:p>
            <a:r>
              <a:rPr lang="ru-RU" sz="2000" b="1" dirty="0" smtClean="0"/>
              <a:t>снять излишнюю  двигательную активность. </a:t>
            </a:r>
          </a:p>
          <a:p>
            <a:r>
              <a:rPr lang="ru-RU" sz="2000" b="1" dirty="0" smtClean="0"/>
              <a:t>Кукла позволяет ребенку «спрятаться», даже если</a:t>
            </a:r>
          </a:p>
          <a:p>
            <a:r>
              <a:rPr lang="ru-RU" sz="2000" b="1" dirty="0" smtClean="0"/>
              <a:t>он боится говорить, заикается и краснеет, говоря </a:t>
            </a:r>
          </a:p>
          <a:p>
            <a:r>
              <a:rPr lang="ru-RU" sz="2000" b="1" dirty="0" smtClean="0"/>
              <a:t>за куклу, </a:t>
            </a:r>
            <a:r>
              <a:rPr lang="ru-RU" b="1" dirty="0" smtClean="0"/>
              <a:t>он успокаивается. И, в результате, говорить</a:t>
            </a:r>
          </a:p>
          <a:p>
            <a:r>
              <a:rPr lang="ru-RU" b="1" dirty="0" smtClean="0"/>
              <a:t>начинает увереннее, ведь это не он говорит, а его герой. </a:t>
            </a:r>
          </a:p>
        </p:txBody>
      </p:sp>
    </p:spTree>
    <p:extLst>
      <p:ext uri="{BB962C8B-B14F-4D97-AF65-F5344CB8AC3E}">
        <p14:creationId xmlns:p14="http://schemas.microsoft.com/office/powerpoint/2010/main" val="4250742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412776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Применение приемов здоровьесберегающих технологий </a:t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на логопедических  занятиях позволяет: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ru-RU" b="1" dirty="0">
                <a:solidFill>
                  <a:schemeClr val="tx1"/>
                </a:solidFill>
              </a:rPr>
              <a:t>п</a:t>
            </a:r>
            <a:r>
              <a:rPr lang="ru-RU" b="1" dirty="0" smtClean="0">
                <a:solidFill>
                  <a:schemeClr val="tx1"/>
                </a:solidFill>
              </a:rPr>
              <a:t>овысить обучаемость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smtClean="0">
                <a:solidFill>
                  <a:schemeClr val="tx1"/>
                </a:solidFill>
              </a:rPr>
              <a:t>улучшить </a:t>
            </a:r>
            <a:r>
              <a:rPr lang="ru-RU" b="1" dirty="0">
                <a:solidFill>
                  <a:schemeClr val="tx1"/>
                </a:solidFill>
              </a:rPr>
              <a:t>внимание, восприятие,  дети учатся видеть, слышать, рассуждать;</a:t>
            </a:r>
          </a:p>
          <a:p>
            <a:pPr>
              <a:buFont typeface="Courier New" pitchFamily="49" charset="0"/>
              <a:buChar char="o"/>
            </a:pPr>
            <a:r>
              <a:rPr lang="ru-RU" b="1" dirty="0" smtClean="0">
                <a:solidFill>
                  <a:schemeClr val="tx1"/>
                </a:solidFill>
              </a:rPr>
              <a:t>корректировать  </a:t>
            </a:r>
            <a:r>
              <a:rPr lang="ru-RU" b="1" dirty="0">
                <a:solidFill>
                  <a:schemeClr val="tx1"/>
                </a:solidFill>
              </a:rPr>
              <a:t>поведение, и </a:t>
            </a:r>
            <a:r>
              <a:rPr lang="ru-RU" b="1" dirty="0" smtClean="0">
                <a:solidFill>
                  <a:schemeClr val="tx1"/>
                </a:solidFill>
              </a:rPr>
              <a:t>преодолевать </a:t>
            </a:r>
            <a:r>
              <a:rPr lang="ru-RU" b="1" dirty="0">
                <a:solidFill>
                  <a:schemeClr val="tx1"/>
                </a:solidFill>
              </a:rPr>
              <a:t>психологические трудности; </a:t>
            </a:r>
          </a:p>
          <a:p>
            <a:pPr>
              <a:buFont typeface="Courier New" pitchFamily="49" charset="0"/>
              <a:buChar char="o"/>
            </a:pPr>
            <a:r>
              <a:rPr lang="ru-RU" b="1" dirty="0" smtClean="0">
                <a:solidFill>
                  <a:schemeClr val="tx1"/>
                </a:solidFill>
              </a:rPr>
              <a:t>снять </a:t>
            </a:r>
            <a:r>
              <a:rPr lang="ru-RU" b="1" dirty="0">
                <a:solidFill>
                  <a:schemeClr val="tx1"/>
                </a:solidFill>
              </a:rPr>
              <a:t>эмоциональное напряжение и тревожность;</a:t>
            </a:r>
          </a:p>
          <a:p>
            <a:pPr>
              <a:buFont typeface="Courier New" pitchFamily="49" charset="0"/>
              <a:buChar char="o"/>
            </a:pPr>
            <a:r>
              <a:rPr lang="ru-RU" b="1" dirty="0" smtClean="0">
                <a:solidFill>
                  <a:schemeClr val="tx1"/>
                </a:solidFill>
              </a:rPr>
              <a:t>улучшить </a:t>
            </a:r>
            <a:r>
              <a:rPr lang="ru-RU" b="1" dirty="0">
                <a:solidFill>
                  <a:schemeClr val="tx1"/>
                </a:solidFill>
              </a:rPr>
              <a:t>развитие общей и мелкой моторики;</a:t>
            </a:r>
          </a:p>
          <a:p>
            <a:pPr>
              <a:buFont typeface="Courier New" pitchFamily="49" charset="0"/>
              <a:buChar char="o"/>
            </a:pPr>
            <a:r>
              <a:rPr lang="ru-RU" b="1" dirty="0" smtClean="0">
                <a:solidFill>
                  <a:schemeClr val="tx1"/>
                </a:solidFill>
              </a:rPr>
              <a:t>повысить речевую </a:t>
            </a:r>
            <a:r>
              <a:rPr lang="ru-RU" b="1" dirty="0">
                <a:solidFill>
                  <a:schemeClr val="tx1"/>
                </a:solidFill>
              </a:rPr>
              <a:t>активность;</a:t>
            </a:r>
          </a:p>
          <a:p>
            <a:pPr>
              <a:buFont typeface="Courier New" pitchFamily="49" charset="0"/>
              <a:buChar char="o"/>
            </a:pPr>
            <a:r>
              <a:rPr lang="ru-RU" b="1" dirty="0" smtClean="0">
                <a:solidFill>
                  <a:schemeClr val="tx1"/>
                </a:solidFill>
              </a:rPr>
              <a:t>увеличить уровень </a:t>
            </a:r>
            <a:r>
              <a:rPr lang="ru-RU" b="1" dirty="0">
                <a:solidFill>
                  <a:schemeClr val="tx1"/>
                </a:solidFill>
              </a:rPr>
              <a:t>социальной адаптации.</a:t>
            </a:r>
          </a:p>
        </p:txBody>
      </p:sp>
    </p:spTree>
    <p:extLst>
      <p:ext uri="{BB962C8B-B14F-4D97-AF65-F5344CB8AC3E}">
        <p14:creationId xmlns:p14="http://schemas.microsoft.com/office/powerpoint/2010/main" val="1962808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7687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104190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102684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Статистика о детях </a:t>
            </a:r>
            <a:br>
              <a:rPr kumimoji="0" lang="ru-RU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</a:br>
            <a:r>
              <a:rPr kumimoji="0" lang="ru-RU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с нарушениями здоровья</a:t>
            </a: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/>
              <a:ea typeface="+mj-ea"/>
              <a:cs typeface="+mj-cs"/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0339638"/>
              </p:ext>
            </p:extLst>
          </p:nvPr>
        </p:nvGraphicFramePr>
        <p:xfrm>
          <a:off x="251520" y="1556792"/>
          <a:ext cx="868680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085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712968" cy="15567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«ЗДОРОВЬЕСБЕРЕГАЮЩИЕ </a:t>
            </a:r>
            <a:r>
              <a:rPr lang="ru-RU" b="1" dirty="0" smtClean="0">
                <a:solidFill>
                  <a:schemeClr val="tx1"/>
                </a:solidFill>
              </a:rPr>
              <a:t>ТЕХНОЛОГИИ  </a:t>
            </a:r>
            <a:r>
              <a:rPr lang="ru-RU" b="1" dirty="0">
                <a:solidFill>
                  <a:schemeClr val="tx1"/>
                </a:solidFill>
              </a:rPr>
              <a:t>В </a:t>
            </a:r>
            <a:r>
              <a:rPr lang="ru-RU" b="1" dirty="0" smtClean="0">
                <a:solidFill>
                  <a:schemeClr val="tx1"/>
                </a:solidFill>
              </a:rPr>
              <a:t>ЛОГОПЕДИЧЕСКОЙ  ПРАКТИКЕ</a:t>
            </a:r>
            <a:r>
              <a:rPr lang="ru-RU" b="1" dirty="0">
                <a:solidFill>
                  <a:schemeClr val="tx1"/>
                </a:solidFill>
              </a:rPr>
              <a:t>»</a:t>
            </a:r>
            <a:br>
              <a:rPr lang="ru-RU" b="1" dirty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1416"/>
            <a:ext cx="910838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-    Организация рациональной двигательной активности: дыхательная, артикуляционная и пальчиковая гимнастики, </a:t>
            </a:r>
            <a:r>
              <a:rPr lang="ru-RU" b="1" dirty="0" smtClean="0">
                <a:solidFill>
                  <a:schemeClr val="tx1"/>
                </a:solidFill>
              </a:rPr>
              <a:t>массаж </a:t>
            </a:r>
            <a:r>
              <a:rPr lang="ru-RU" b="1" dirty="0">
                <a:solidFill>
                  <a:schemeClr val="tx1"/>
                </a:solidFill>
              </a:rPr>
              <a:t>и самомассаж, гимнастика для глаз, физкультминутки и др.;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-    Применение психологических и </a:t>
            </a:r>
            <a:r>
              <a:rPr lang="ru-RU" b="1" dirty="0" smtClean="0">
                <a:solidFill>
                  <a:schemeClr val="tx1"/>
                </a:solidFill>
              </a:rPr>
              <a:t>психопрофилактических </a:t>
            </a:r>
            <a:r>
              <a:rPr lang="ru-RU" b="1" dirty="0">
                <a:solidFill>
                  <a:schemeClr val="tx1"/>
                </a:solidFill>
              </a:rPr>
              <a:t>средств и </a:t>
            </a:r>
            <a:r>
              <a:rPr lang="ru-RU" b="1" dirty="0" smtClean="0">
                <a:solidFill>
                  <a:schemeClr val="tx1"/>
                </a:solidFill>
              </a:rPr>
              <a:t>методов.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917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332" y="188640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Дыхательная гимнастика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157192"/>
            <a:ext cx="8640960" cy="136815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Упражнение «Жук</a:t>
            </a:r>
            <a:r>
              <a:rPr lang="ru-RU" sz="2000" b="1" dirty="0">
                <a:solidFill>
                  <a:schemeClr val="tx1"/>
                </a:solidFill>
              </a:rPr>
              <a:t>» - сесть, руки развести в стороны, немного отведя их назад – вдох. Выдыхая, показать, как долго жужжит большой жук – «ж-ж-ж», одновременно опуская руки вниз.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115651" y="1064930"/>
            <a:ext cx="13195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«жук»</a:t>
            </a:r>
            <a:endParaRPr lang="ru-RU" sz="40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155" y="1772816"/>
            <a:ext cx="525658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01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931" y="188640"/>
            <a:ext cx="86868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Артикуляционная гимнастика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err="1" smtClean="0">
                <a:solidFill>
                  <a:schemeClr val="tx1"/>
                </a:solidFill>
              </a:rPr>
              <a:t>Биоэнергопластика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341" y="1192358"/>
            <a:ext cx="4186637" cy="589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При </a:t>
            </a:r>
            <a:r>
              <a:rPr lang="ru-RU" sz="2000" b="1" dirty="0"/>
              <a:t>выполнении артикуляционной гимнастики движения артикуляционного аппарата можно совместить с движениями сначала одной кисти </a:t>
            </a:r>
            <a:r>
              <a:rPr lang="ru-RU" sz="2000" b="1" dirty="0" smtClean="0"/>
              <a:t>руки, </a:t>
            </a:r>
            <a:r>
              <a:rPr lang="ru-RU" sz="2000" b="1" dirty="0"/>
              <a:t>затем обеих, имитирующих движение челюсти, языка, губ. Данное сочетание работы органов артикуляции и кисти рук называют БИОЭНЕРГОПЛАСТИКОЙ. </a:t>
            </a:r>
            <a:r>
              <a:rPr lang="ru-RU" sz="2000" b="1" dirty="0" smtClean="0"/>
              <a:t> Проведение </a:t>
            </a:r>
            <a:r>
              <a:rPr lang="ru-RU" sz="2000" b="1" dirty="0"/>
              <a:t>артикуляционных упражнений подобным образом принципиально отличается от общепринятых, оно способствует активизации интеллектуальной деятельности, развивает координацию движений и мелкую моторику. </a:t>
            </a:r>
          </a:p>
          <a:p>
            <a:pPr>
              <a:lnSpc>
                <a:spcPct val="120000"/>
              </a:lnSpc>
            </a:pPr>
            <a:endParaRPr lang="ru-RU" sz="14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522" y="4581128"/>
            <a:ext cx="213783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437" y="1188533"/>
            <a:ext cx="2405300" cy="3193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879" y="1188533"/>
            <a:ext cx="2331368" cy="3185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907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Развитие мелкой моторики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647" y="1556792"/>
            <a:ext cx="820580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Недостатки </a:t>
            </a:r>
            <a:r>
              <a:rPr lang="ru-RU" sz="3600" b="1" dirty="0">
                <a:solidFill>
                  <a:schemeClr val="tx1"/>
                </a:solidFill>
              </a:rPr>
              <a:t>речи детей тесно связаны с нарушением развития мелкой моторики. Именно поэтому упражнения на развитие «ручной умелости» занимают значительное место на логопедических занятиях. </a:t>
            </a:r>
          </a:p>
        </p:txBody>
      </p:sp>
    </p:spTree>
    <p:extLst>
      <p:ext uri="{BB962C8B-B14F-4D97-AF65-F5344CB8AC3E}">
        <p14:creationId xmlns:p14="http://schemas.microsoft.com/office/powerpoint/2010/main" val="650790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655" y="332656"/>
            <a:ext cx="8686800" cy="5955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Развитие мелкой моторики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1" y="1137970"/>
            <a:ext cx="87608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ru-RU" dirty="0" smtClean="0"/>
              <a:t>мяч с резинками – с мячика снимается 20-50 резинок, а ребенок по 1 штуке </a:t>
            </a:r>
          </a:p>
          <a:p>
            <a:r>
              <a:rPr lang="ru-RU" dirty="0" smtClean="0"/>
              <a:t>надевает их на мячик., данное занятие можно совместить с автоматизацией звука.</a:t>
            </a:r>
          </a:p>
          <a:p>
            <a:r>
              <a:rPr lang="ru-RU" dirty="0" smtClean="0"/>
              <a:t>2</a:t>
            </a:r>
            <a:r>
              <a:rPr lang="ru-RU" dirty="0"/>
              <a:t>) Массажный мяч - помимо </a:t>
            </a:r>
            <a:r>
              <a:rPr lang="ru-RU" b="1" dirty="0"/>
              <a:t>массажа кисти рук</a:t>
            </a:r>
            <a:r>
              <a:rPr lang="ru-RU" dirty="0"/>
              <a:t>, можно использовать и для </a:t>
            </a:r>
            <a:r>
              <a:rPr lang="ru-RU" b="1" dirty="0"/>
              <a:t>развития </a:t>
            </a:r>
            <a:endParaRPr lang="ru-RU" b="1" dirty="0" smtClean="0"/>
          </a:p>
          <a:p>
            <a:r>
              <a:rPr lang="ru-RU" b="1" dirty="0" smtClean="0"/>
              <a:t>общей </a:t>
            </a:r>
            <a:r>
              <a:rPr lang="ru-RU" b="1" dirty="0"/>
              <a:t>моторики</a:t>
            </a:r>
            <a:r>
              <a:rPr lang="ru-RU" dirty="0" smtClean="0"/>
              <a:t>, </a:t>
            </a:r>
            <a:r>
              <a:rPr lang="ru-RU" dirty="0"/>
              <a:t>для </a:t>
            </a:r>
            <a:r>
              <a:rPr lang="ru-RU" b="1" dirty="0"/>
              <a:t>закрепления правильного произношения и </a:t>
            </a:r>
            <a:r>
              <a:rPr lang="ru-RU" b="1" dirty="0" smtClean="0"/>
              <a:t>дифференциации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559940" y="2321123"/>
            <a:ext cx="45840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звуков </a:t>
            </a:r>
            <a:r>
              <a:rPr lang="ru-RU" dirty="0" smtClean="0"/>
              <a:t>(</a:t>
            </a:r>
            <a:r>
              <a:rPr lang="ru-RU" dirty="0"/>
              <a:t>«Мяч передавай, слово со звуком [ш] называй» - повторение слов с определённым </a:t>
            </a:r>
            <a:r>
              <a:rPr lang="ru-RU" dirty="0" smtClean="0"/>
              <a:t>звуком); для </a:t>
            </a:r>
            <a:r>
              <a:rPr lang="ru-RU" b="1" dirty="0" smtClean="0"/>
              <a:t>развития фонематического слуха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(«</a:t>
            </a:r>
            <a:r>
              <a:rPr lang="ru-RU" dirty="0"/>
              <a:t>Мяч кидай, звук называй» - определить и назвать первый (последний) звук в </a:t>
            </a:r>
            <a:r>
              <a:rPr lang="ru-RU" dirty="0" smtClean="0"/>
              <a:t>слове); для </a:t>
            </a:r>
            <a:r>
              <a:rPr lang="ru-RU" b="1" dirty="0" smtClean="0"/>
              <a:t>развития словаря и грамматического строя речи</a:t>
            </a:r>
            <a:r>
              <a:rPr lang="ru-RU" dirty="0" smtClean="0"/>
              <a:t> (</a:t>
            </a:r>
            <a:r>
              <a:rPr lang="ru-RU" dirty="0"/>
              <a:t>«Чья у </a:t>
            </a:r>
            <a:endParaRPr lang="ru-RU" dirty="0" smtClean="0"/>
          </a:p>
          <a:p>
            <a:r>
              <a:rPr lang="ru-RU" dirty="0" smtClean="0"/>
              <a:t>зверя </a:t>
            </a:r>
            <a:r>
              <a:rPr lang="ru-RU" dirty="0"/>
              <a:t>голова? Подскажи скорей слова» - образование притяжательных прилагательных (у волка - волчья, у лисы – лисья</a:t>
            </a:r>
            <a:r>
              <a:rPr lang="ru-RU" dirty="0" smtClean="0"/>
              <a:t>), </a:t>
            </a:r>
            <a:r>
              <a:rPr lang="ru-RU" dirty="0"/>
              <a:t>«Мы волшебники немного: был один, а станет много» - назвать существительное во множественном </a:t>
            </a:r>
            <a:r>
              <a:rPr lang="ru-RU" dirty="0" smtClean="0"/>
              <a:t>числе)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21218" y="2542617"/>
            <a:ext cx="2343038" cy="193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00" y="2338299"/>
            <a:ext cx="2348875" cy="234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4" y="4860511"/>
            <a:ext cx="3240361" cy="18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453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70026" y="2931175"/>
            <a:ext cx="2088233" cy="221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7504" y="2104483"/>
            <a:ext cx="3166604" cy="4204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3474" y="260648"/>
            <a:ext cx="83410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Так же для развития мелкой моторики использую ламинированные картинки с </a:t>
            </a:r>
          </a:p>
          <a:p>
            <a:r>
              <a:rPr lang="ru-RU" b="1" dirty="0" smtClean="0"/>
              <a:t>изображением деревьев, насекомых и т.д.. и пластилина. Данное пособие можно </a:t>
            </a:r>
          </a:p>
          <a:p>
            <a:r>
              <a:rPr lang="ru-RU" b="1" dirty="0" smtClean="0"/>
              <a:t>использовать для автоматизации поставленных звуков, а так же для закрепления</a:t>
            </a:r>
          </a:p>
          <a:p>
            <a:r>
              <a:rPr lang="ru-RU" b="1" dirty="0" smtClean="0"/>
              <a:t> лексических тем (таких как «Зима», «Лето»,  «Деревья», «Деревья летом, осенью», </a:t>
            </a:r>
          </a:p>
          <a:p>
            <a:r>
              <a:rPr lang="ru-RU" b="1" dirty="0" smtClean="0"/>
              <a:t>«Фруктовые деревья», «Насекомые»).</a:t>
            </a:r>
            <a:endParaRPr lang="ru-RU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04484"/>
            <a:ext cx="3322187" cy="4204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07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2655"/>
            <a:ext cx="9359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После изучения определенного звука, вместе с детьми соотносим его с буквой. И для </a:t>
            </a:r>
          </a:p>
          <a:p>
            <a:r>
              <a:rPr lang="ru-RU" b="1" dirty="0"/>
              <a:t>з</a:t>
            </a:r>
            <a:r>
              <a:rPr lang="ru-RU" b="1" dirty="0" smtClean="0"/>
              <a:t>акрепления образа буквы конструируем ее из фасоли на картоне, покрытом пластилином.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3676" y="1702964"/>
            <a:ext cx="4752528" cy="4316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55561" y="1049294"/>
            <a:ext cx="2592287" cy="346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43592" y="3497565"/>
            <a:ext cx="2016224" cy="346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3101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Эркер">
    <a:majorFont>
      <a:latin typeface="Century Schoolbook"/>
      <a:ea typeface=""/>
      <a:cs typeface=""/>
      <a:font script="Jpan" typeface="ＭＳ Ｐ明朝"/>
      <a:font script="Hang" typeface="휴먼매직체"/>
      <a:font script="Hans" typeface="华文楷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entury Schoolbook"/>
      <a:ea typeface=""/>
      <a:cs typeface=""/>
      <a:font script="Jpan" typeface="ＭＳ Ｐ明朝"/>
      <a:font script="Hang" typeface="휴먼매직체"/>
      <a:font script="Hans" typeface="宋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Эркер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60000"/>
            </a:schemeClr>
          </a:gs>
          <a:gs pos="30000">
            <a:schemeClr val="phClr">
              <a:tint val="38000"/>
              <a:satMod val="260000"/>
            </a:schemeClr>
          </a:gs>
          <a:gs pos="75000">
            <a:schemeClr val="phClr">
              <a:tint val="55000"/>
              <a:satMod val="255000"/>
            </a:schemeClr>
          </a:gs>
          <a:gs pos="100000">
            <a:schemeClr val="phClr">
              <a:tint val="70000"/>
              <a:satMod val="255000"/>
            </a:schemeClr>
          </a:gs>
        </a:gsLst>
        <a:path path="circle">
          <a:fillToRect l="5000" t="100000" r="120000" b="10000"/>
        </a:path>
      </a:gradFill>
      <a:gradFill rotWithShape="1">
        <a:gsLst>
          <a:gs pos="0">
            <a:schemeClr val="phClr">
              <a:shade val="63000"/>
              <a:satMod val="165000"/>
            </a:schemeClr>
          </a:gs>
          <a:gs pos="30000">
            <a:schemeClr val="phClr">
              <a:shade val="58000"/>
              <a:satMod val="165000"/>
            </a:schemeClr>
          </a:gs>
          <a:gs pos="75000">
            <a:schemeClr val="phClr">
              <a:shade val="30000"/>
              <a:satMod val="175000"/>
            </a:schemeClr>
          </a:gs>
          <a:gs pos="100000">
            <a:schemeClr val="phClr">
              <a:shade val="15000"/>
              <a:satMod val="175000"/>
            </a:schemeClr>
          </a:gs>
        </a:gsLst>
        <a:path path="circle">
          <a:fillToRect l="5000" t="100000" r="120000" b="10000"/>
        </a:path>
      </a:gradFill>
    </a:fillStyleLst>
    <a:lnStyleLst>
      <a:ln w="12700" cap="flat" cmpd="sng" algn="ctr">
        <a:solidFill>
          <a:schemeClr val="phClr">
            <a:shade val="70000"/>
            <a:satMod val="15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8000"/>
              <a:satMod val="125000"/>
            </a:schemeClr>
          </a:gs>
          <a:gs pos="40000">
            <a:schemeClr val="phClr">
              <a:tint val="90000"/>
              <a:shade val="90000"/>
              <a:satMod val="120000"/>
            </a:schemeClr>
          </a:gs>
          <a:gs pos="100000">
            <a:schemeClr val="phClr">
              <a:tint val="5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1000"/>
            </a:schemeClr>
          </a:duotone>
        </a:blip>
        <a:tile tx="0" ty="0" sx="40000" sy="50000" flip="y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1700</TotalTime>
  <Words>816</Words>
  <Application>Microsoft Office PowerPoint</Application>
  <PresentationFormat>Экран (4:3)</PresentationFormat>
  <Paragraphs>79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Здоровьесберегающие технологии в деятельности учителя - логопеда</vt:lpstr>
      <vt:lpstr>Статистика о детях  с нарушениями здоровья</vt:lpstr>
      <vt:lpstr>«ЗДОРОВЬЕСБЕРЕГАЮЩИЕ ТЕХНОЛОГИИ  В ЛОГОПЕДИЧЕСКОЙ  ПРАКТИКЕ» </vt:lpstr>
      <vt:lpstr>Дыхательная гимнастика</vt:lpstr>
      <vt:lpstr>Артикуляционная гимнастика  Биоэнергопластика </vt:lpstr>
      <vt:lpstr>Развитие мелкой моторики</vt:lpstr>
      <vt:lpstr>Развитие мелкой моторики</vt:lpstr>
      <vt:lpstr>Презентация PowerPoint</vt:lpstr>
      <vt:lpstr>Презентация PowerPoint</vt:lpstr>
      <vt:lpstr>Песочная терапия</vt:lpstr>
      <vt:lpstr>ЭЛЕМЕНТЫ Су – джок терапия</vt:lpstr>
      <vt:lpstr>Массаж и самомассаж</vt:lpstr>
      <vt:lpstr>Двигательная активность игрового характера</vt:lpstr>
      <vt:lpstr>гимнастика для глаз</vt:lpstr>
      <vt:lpstr>Коррекция психоэмоциональной  сферы школьников</vt:lpstr>
      <vt:lpstr>куклотерапия</vt:lpstr>
      <vt:lpstr>Применение приемов здоровьесберегающих технологий  на логопедических  занятиях позволяет: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Комплексное сопровождение детей с ОВЗ в деятельности учителя – логопеда в общеобразовательной организации</dc:title>
  <dc:creator>6</dc:creator>
  <cp:lastModifiedBy>6</cp:lastModifiedBy>
  <cp:revision>120</cp:revision>
  <dcterms:created xsi:type="dcterms:W3CDTF">2016-02-12T00:58:59Z</dcterms:created>
  <dcterms:modified xsi:type="dcterms:W3CDTF">2016-03-31T04:09:32Z</dcterms:modified>
</cp:coreProperties>
</file>