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99792" y="620688"/>
            <a:ext cx="5976664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ВЗАИМОДЕЙСТВИЕ ДЕТСКОГО САДА И СЕМЬИ В ФОРМИРОВАНИИ У ДЕТЕЙ ПРЕДСТАВЛЕНИЙ О НЕОБХОДИМОСТИ БЕРЕЖНОГО И СОЗНАТЕЛЬНОГО ОТНОШЕНИЯ К ПРИРОДЕ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941168"/>
            <a:ext cx="4124002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Мащенко Ольга Геннадьевна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оспитатель детского сада «Белоснежка»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+mn-lt"/>
              </a:rPr>
              <a:t>В преддверии Нового года в детском саду прошла </a:t>
            </a:r>
            <a:r>
              <a:rPr lang="ru-RU" sz="1600" b="1" dirty="0">
                <a:solidFill>
                  <a:srgbClr val="7030A0"/>
                </a:solidFill>
                <a:latin typeface="+mn-lt"/>
              </a:rPr>
              <a:t>акция "Украсим нашу ёлочку". </a:t>
            </a:r>
            <a:r>
              <a:rPr lang="ru-RU" sz="1600" dirty="0" smtClean="0">
                <a:latin typeface="+mn-lt"/>
              </a:rPr>
              <a:t>Ёлки, растущие на территории детского сада, получили </a:t>
            </a:r>
            <a:r>
              <a:rPr lang="ru-RU" sz="1600" dirty="0">
                <a:latin typeface="+mn-lt"/>
              </a:rPr>
              <a:t>к празднику яркий новогодний наряд. Дети и их родители своими руками изготовили забавных снеговиков, 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зайчат, медвежат... </a:t>
            </a:r>
            <a:r>
              <a:rPr lang="ru-RU" sz="1600" dirty="0" smtClean="0">
                <a:latin typeface="+mn-lt"/>
              </a:rPr>
              <a:t>Ёлки </a:t>
            </a:r>
            <a:r>
              <a:rPr lang="ru-RU" sz="1600" dirty="0">
                <a:latin typeface="+mn-lt"/>
              </a:rPr>
              <a:t>украсили пёстрые хлопушки, разноцветные шары , </a:t>
            </a:r>
            <a:r>
              <a:rPr lang="ru-RU" sz="1600" dirty="0" smtClean="0">
                <a:latin typeface="+mn-lt"/>
              </a:rPr>
              <a:t>гирлянды, бусы. </a:t>
            </a:r>
            <a:r>
              <a:rPr lang="ru-RU" sz="1600" dirty="0">
                <a:latin typeface="+mn-lt"/>
              </a:rPr>
              <a:t>И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даже </a:t>
            </a:r>
            <a:r>
              <a:rPr lang="ru-RU" sz="1600" dirty="0" smtClean="0">
                <a:latin typeface="+mn-lt"/>
              </a:rPr>
              <a:t>кормушки </a:t>
            </a:r>
            <a:r>
              <a:rPr lang="ru-RU" sz="1600" dirty="0">
                <a:latin typeface="+mn-lt"/>
              </a:rPr>
              <a:t>для птиц в праздничном дизайне.  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Пройдут праздничные дни, но </a:t>
            </a:r>
            <a:r>
              <a:rPr lang="ru-RU" sz="1600" dirty="0" smtClean="0">
                <a:latin typeface="+mn-lt"/>
              </a:rPr>
              <a:t>наши ёлочки </a:t>
            </a:r>
            <a:r>
              <a:rPr lang="ru-RU" sz="1600" dirty="0">
                <a:latin typeface="+mn-lt"/>
              </a:rPr>
              <a:t>ещё долго будет радовать взрослых и детей своим нарядным убранством</a:t>
            </a:r>
            <a:r>
              <a:rPr lang="ru-RU" sz="1600" dirty="0" smtClean="0">
                <a:latin typeface="+mn-lt"/>
              </a:rPr>
              <a:t>.</a:t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endParaRPr lang="ru-RU" sz="1600" dirty="0">
              <a:latin typeface="+mn-lt"/>
            </a:endParaRPr>
          </a:p>
        </p:txBody>
      </p:sp>
      <p:pic>
        <p:nvPicPr>
          <p:cNvPr id="3" name="Рисунок 2" descr="C:\Users\Ольга\Desktop\снежный городок\DSC0804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5"/>
          <a:stretch/>
        </p:blipFill>
        <p:spPr bwMode="auto">
          <a:xfrm>
            <a:off x="611560" y="2243361"/>
            <a:ext cx="3706733" cy="2371278"/>
          </a:xfrm>
          <a:prstGeom prst="rect">
            <a:avLst/>
          </a:prstGeom>
          <a:noFill/>
          <a:ln w="76200">
            <a:solidFill>
              <a:srgbClr val="FF0066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Ольга\Desktop\снежный городок\DSC0806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3" r="1561"/>
          <a:stretch/>
        </p:blipFill>
        <p:spPr bwMode="auto">
          <a:xfrm>
            <a:off x="4572000" y="3316896"/>
            <a:ext cx="3976370" cy="275336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0309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800" b="1" dirty="0" smtClean="0">
                <a:solidFill>
                  <a:srgbClr val="7030A0"/>
                </a:solidFill>
                <a:latin typeface="+mn-lt"/>
              </a:rPr>
              <a:t>ЭКСКУРСИЯ В ДЕТСКУЮ ЭКОЛОГИЧЕСКУЮ СТАНЦИЮ С РОДИТЕЛЯМИ</a:t>
            </a:r>
            <a:br>
              <a:rPr lang="ru-RU" sz="18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1800" b="1" dirty="0">
                <a:solidFill>
                  <a:srgbClr val="7030A0"/>
                </a:solidFill>
                <a:latin typeface="+mn-lt"/>
              </a:rPr>
              <a:t/>
            </a:r>
            <a:br>
              <a:rPr lang="ru-RU" sz="1800" b="1" dirty="0">
                <a:solidFill>
                  <a:srgbClr val="7030A0"/>
                </a:solidFill>
                <a:latin typeface="+mn-lt"/>
              </a:rPr>
            </a:br>
            <a:r>
              <a:rPr lang="ru-RU" sz="1800" dirty="0" smtClean="0">
                <a:latin typeface="+mn-lt"/>
              </a:rPr>
              <a:t>Детская </a:t>
            </a:r>
            <a:r>
              <a:rPr lang="ru-RU" sz="1800" dirty="0">
                <a:latin typeface="+mn-lt"/>
              </a:rPr>
              <a:t>экологическая станция – единственное учреждение, которое имеет мини-зоопарк. Его посещают все жители и гости города. Когда заходишь в помещение, забываешь, что находишься на Крайнем севере.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Детским садом «Белоснежка» была организована экскурсия детей совместно с родителями в детскую экологическую станцию. Встречал </a:t>
            </a:r>
            <a:r>
              <a:rPr lang="ru-RU" sz="1800" dirty="0" smtClean="0">
                <a:latin typeface="+mn-lt"/>
              </a:rPr>
              <a:t>детей и родителей </a:t>
            </a:r>
            <a:r>
              <a:rPr lang="ru-RU" sz="1800" dirty="0">
                <a:latin typeface="+mn-lt"/>
              </a:rPr>
              <a:t>малый тундровый лебедь Феня – самый северный из российских видов. Дети узнали, что он питается растительной пищей – травой, ягодами, картофельными клубнями и свеклой. Иногда поедает мелких рыб.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    Следующий обитатель, с которым познакомились </a:t>
            </a:r>
            <a:r>
              <a:rPr lang="ru-RU" sz="1800" dirty="0" smtClean="0">
                <a:latin typeface="+mn-lt"/>
              </a:rPr>
              <a:t>дети и родители </a:t>
            </a:r>
            <a:r>
              <a:rPr lang="ru-RU" sz="1800" dirty="0">
                <a:latin typeface="+mn-lt"/>
              </a:rPr>
              <a:t>– сетчатый питон (самка). Это самая </a:t>
            </a:r>
            <a:r>
              <a:rPr lang="ru-RU" sz="1800" dirty="0" err="1">
                <a:latin typeface="+mn-lt"/>
              </a:rPr>
              <a:t>крупкая</a:t>
            </a:r>
            <a:r>
              <a:rPr lang="ru-RU" sz="1800" dirty="0">
                <a:latin typeface="+mn-lt"/>
              </a:rPr>
              <a:t> змея мира. У самок хвост короче, чем у самцов. Но самки, обычно, массивней и крупнее. В террариуме для нее разместили прочные полки и широкие коряги, по которым змея охотно ползает. Кормят ее мышами, крысами, хомяками, морскими свинками, кроликами, цыплятами.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Из рассказа воспитателя ребята узнали, что кролики нетребовательны к условиям содержания и кормления. В рацион кроликов должно входить сено, сочные корма, гранулированный корм и камень для заточки зубов. Они по своей природе очень чистоплотны. Кролики очень робкие и боязливые. На них нельзя повышать голос. Ребята и родители принесли с собой гостинцы – морковку и капусту. Кролики были очень рады.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Как здорово, что в нашем городе, который находится у полярного круга, где девять месяцев в году лежит снег, есть такой прекрасный мини-зоопарк, где мальчишки и девчонки соприкасаются с прекрасным миром природы круглый год. Ребята и их родители не только имеют возможность общаться с миром природы, но и учатся ухаживать, кормить и заботиться о птицах и зверьках!</a:t>
            </a:r>
            <a:br>
              <a:rPr lang="ru-RU" sz="1800" dirty="0">
                <a:latin typeface="+mn-lt"/>
              </a:rPr>
            </a:br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8026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C:\Users\Ольга\Desktop\фото экскурсия ДЭС\DSC075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352839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Ольга\Desktop\фото экскурсия ДЭС\DSC075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596622"/>
            <a:ext cx="3136265" cy="261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Ольга\Desktop\фото экскурсия ДЭС\DSC075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3384376" cy="2669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Ольга\Desktop\фото экскурсия ДЭС\DSC0750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27" y="3717033"/>
            <a:ext cx="3286213" cy="2669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6753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>Только </a:t>
            </a:r>
            <a:r>
              <a:rPr lang="ru-RU" sz="1600" dirty="0">
                <a:latin typeface="+mn-lt"/>
              </a:rPr>
              <a:t>знающие и любящие природу люди могут воспитать у ребенка чувство бережного отношения к ней. Надо стремиться к тому, чтобы не только воспитатели, но и родители хорошо знали природу, умели любоваться её красотой, поддерживали пробуждающийся интерес детей к природе и учили бережно к ней относиться.</a:t>
            </a:r>
            <a:r>
              <a:rPr lang="ru-RU" sz="1600">
                <a:latin typeface="+mn-lt"/>
              </a:rPr>
              <a:t/>
            </a:r>
            <a:br>
              <a:rPr lang="ru-RU" sz="1600">
                <a:latin typeface="+mn-lt"/>
              </a:rPr>
            </a:br>
            <a:r>
              <a:rPr lang="ru-RU" sz="1600" smtClean="0">
                <a:latin typeface="+mn-lt"/>
              </a:rPr>
              <a:t/>
            </a:r>
            <a:br>
              <a:rPr lang="ru-RU" sz="1600" smtClean="0">
                <a:latin typeface="+mn-lt"/>
              </a:rPr>
            </a:br>
            <a:r>
              <a:rPr lang="ru-RU" sz="1600">
                <a:latin typeface="+mn-lt"/>
              </a:rPr>
              <a:t/>
            </a:r>
            <a:br>
              <a:rPr lang="ru-RU" sz="1600">
                <a:latin typeface="+mn-lt"/>
              </a:rPr>
            </a:br>
            <a:r>
              <a:rPr lang="ru-RU" sz="1600" smtClean="0">
                <a:latin typeface="+mn-lt"/>
              </a:rPr>
              <a:t/>
            </a:r>
            <a:br>
              <a:rPr lang="ru-RU" sz="1600" smtClean="0">
                <a:latin typeface="+mn-lt"/>
              </a:rPr>
            </a:br>
            <a:r>
              <a:rPr lang="ru-RU" sz="1600">
                <a:latin typeface="+mn-lt"/>
              </a:rPr>
              <a:t/>
            </a:r>
            <a:br>
              <a:rPr lang="ru-RU" sz="1600">
                <a:latin typeface="+mn-lt"/>
              </a:rPr>
            </a:br>
            <a:r>
              <a:rPr lang="ru-RU" sz="1600" smtClean="0">
                <a:latin typeface="+mn-lt"/>
              </a:rPr>
              <a:t/>
            </a:r>
            <a:br>
              <a:rPr lang="ru-RU" sz="1600" smtClean="0">
                <a:latin typeface="+mn-lt"/>
              </a:rPr>
            </a:br>
            <a:r>
              <a:rPr lang="ru-RU" sz="1600">
                <a:latin typeface="+mn-lt"/>
              </a:rPr>
              <a:t/>
            </a:r>
            <a:br>
              <a:rPr lang="ru-RU" sz="1600">
                <a:latin typeface="+mn-lt"/>
              </a:rPr>
            </a:br>
            <a:r>
              <a:rPr lang="ru-RU" sz="1600" smtClean="0">
                <a:latin typeface="+mn-lt"/>
              </a:rPr>
              <a:t/>
            </a:r>
            <a:br>
              <a:rPr lang="ru-RU" sz="1600" smtClean="0">
                <a:latin typeface="+mn-lt"/>
              </a:rPr>
            </a:br>
            <a:r>
              <a:rPr lang="ru-RU" sz="1600">
                <a:latin typeface="+mn-lt"/>
              </a:rPr>
              <a:t/>
            </a:r>
            <a:br>
              <a:rPr lang="ru-RU" sz="1600">
                <a:latin typeface="+mn-lt"/>
              </a:rPr>
            </a:br>
            <a:r>
              <a:rPr lang="ru-RU" sz="1600" smtClean="0">
                <a:latin typeface="+mn-lt"/>
              </a:rPr>
              <a:t/>
            </a:r>
            <a:br>
              <a:rPr lang="ru-RU" sz="1600" smtClean="0">
                <a:latin typeface="+mn-lt"/>
              </a:rPr>
            </a:br>
            <a:r>
              <a:rPr lang="ru-RU" sz="1600">
                <a:latin typeface="+mn-lt"/>
              </a:rPr>
              <a:t/>
            </a:r>
            <a:br>
              <a:rPr lang="ru-RU" sz="1600">
                <a:latin typeface="+mn-lt"/>
              </a:rPr>
            </a:br>
            <a:r>
              <a:rPr lang="ru-RU" sz="1600" smtClean="0">
                <a:latin typeface="+mn-lt"/>
              </a:rPr>
              <a:t/>
            </a:r>
            <a:br>
              <a:rPr lang="ru-RU" sz="1600" smtClean="0">
                <a:latin typeface="+mn-lt"/>
              </a:rPr>
            </a:br>
            <a:r>
              <a:rPr lang="ru-RU" sz="1600">
                <a:latin typeface="+mn-lt"/>
              </a:rPr>
              <a:t/>
            </a:r>
            <a:br>
              <a:rPr lang="ru-RU" sz="1600">
                <a:latin typeface="+mn-lt"/>
              </a:rPr>
            </a:br>
            <a:r>
              <a:rPr lang="ru-RU" sz="1600" smtClean="0">
                <a:latin typeface="+mn-lt"/>
              </a:rPr>
              <a:t/>
            </a:r>
            <a:br>
              <a:rPr lang="ru-RU" sz="1600" smtClean="0">
                <a:latin typeface="+mn-lt"/>
              </a:rPr>
            </a:br>
            <a:r>
              <a:rPr lang="ru-RU" sz="1600">
                <a:latin typeface="+mn-lt"/>
              </a:rPr>
              <a:t/>
            </a:r>
            <a:br>
              <a:rPr lang="ru-RU" sz="1600">
                <a:latin typeface="+mn-lt"/>
              </a:rPr>
            </a:b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8777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80920" cy="5976664"/>
          </a:xfrm>
        </p:spPr>
        <p:txBody>
          <a:bodyPr>
            <a:noAutofit/>
          </a:bodyPr>
          <a:lstStyle/>
          <a:p>
            <a:r>
              <a:rPr lang="ru-RU" sz="1600" dirty="0">
                <a:latin typeface="+mn-lt"/>
              </a:rPr>
              <a:t>В наши дни экологическое воспитание является одной из актуальнейших проблем современности. Путь воспитания экологической культуры дошкольника – путь поиска и открытий. Одной из основных задач </a:t>
            </a:r>
            <a:r>
              <a:rPr lang="ru-RU" sz="1600" dirty="0" smtClean="0">
                <a:latin typeface="+mn-lt"/>
              </a:rPr>
              <a:t>воспитания </a:t>
            </a:r>
            <a:r>
              <a:rPr lang="ru-RU" sz="1600" dirty="0">
                <a:latin typeface="+mn-lt"/>
              </a:rPr>
              <a:t>является формирование экологической культуры и природоохранного сознания, фундамент которых составляют достоверные знания по экологии и практические умения, направленные на охрану природы.</a:t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>В нашем детском саду </a:t>
            </a:r>
            <a:r>
              <a:rPr lang="ru-RU" sz="1600" dirty="0">
                <a:latin typeface="+mn-lt"/>
              </a:rPr>
              <a:t>создаются все условия для решения задач формирования основ экологической культуры. Воспитатели стараются расширять и уточнять представления детей о явлениях природы, знакомить их с некоторыми закономерностями, повторяющимися природными явлениями, формировать на этой основе </a:t>
            </a:r>
            <a:r>
              <a:rPr lang="ru-RU" sz="1600" dirty="0" smtClean="0">
                <a:latin typeface="+mn-lt"/>
              </a:rPr>
              <a:t>любознательность</a:t>
            </a:r>
            <a:r>
              <a:rPr lang="ru-RU" sz="1600" dirty="0">
                <a:latin typeface="+mn-lt"/>
              </a:rPr>
              <a:t>, умение наблюдать, логическое мышление, эстетическое отношение к природе.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Все эти задачи решаются более успешно, если родители сами любят природу и эту любовь стараются передать детям. Семья оказывает огромное влияние и на формирование у ребенка основ экологического мировоззрения. Дети рано начинают проявлять интерес к природе и взрослым надо использовать этот интерес, чтобы воспитать у них любовь и бережное отношение к ней. Дети очень восприимчивы как к хорошему, так и к плохому, и первые впечатления от общения с природой сохраняются у них всю жизнь. И, конечно, очень важно, чтобы они видели в семье то, что положительно влияет на их чувства, делает добрее, отзывчивее.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Родителям небезразлично, какими вырастут их дети. Поэтому в работе с родителями важно подчеркивать мысль о том, что положительное отношение к природе рождает доброту, отзывчивость и чуткость к окружающим людям; общение с природой позволяет полнее ощутить всю красоту жизни.</a:t>
            </a:r>
            <a:br>
              <a:rPr lang="ru-RU" sz="1600" dirty="0">
                <a:latin typeface="+mn-lt"/>
              </a:rPr>
            </a:b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097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6264696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</a:t>
            </a:r>
            <a:r>
              <a:rPr lang="ru-RU" sz="1800" dirty="0" smtClean="0">
                <a:latin typeface="+mn-lt"/>
              </a:rPr>
              <a:t>ся </a:t>
            </a:r>
            <a:r>
              <a:rPr lang="ru-RU" sz="1800" dirty="0">
                <a:latin typeface="+mn-lt"/>
              </a:rPr>
              <a:t>работа с родителями направлена на то, чтобы вызвать у них глубокое чувство ответственности за судьбу природы, желание воспитывать у детей непримиримость к её бессмысленному уничтожению.</a:t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>В </a:t>
            </a:r>
            <a:r>
              <a:rPr lang="ru-RU" sz="1800" dirty="0">
                <a:latin typeface="+mn-lt"/>
              </a:rPr>
              <a:t>работе с родителями по экологическому воспитанию детей мы используем как традиционные формы (родительские собрания, консультации, беседы, так и нетрадиционные </a:t>
            </a:r>
            <a:r>
              <a:rPr lang="ru-RU" sz="1800" dirty="0" smtClean="0">
                <a:latin typeface="+mn-lt"/>
              </a:rPr>
              <a:t>( </a:t>
            </a:r>
            <a:r>
              <a:rPr lang="ru-RU" sz="1800" dirty="0">
                <a:latin typeface="+mn-lt"/>
              </a:rPr>
              <a:t>круглый стол, 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>
                <a:latin typeface="+mn-lt"/>
              </a:rPr>
              <a:t>совместные походы, </a:t>
            </a:r>
            <a:r>
              <a:rPr lang="ru-RU" sz="1800" dirty="0" smtClean="0">
                <a:latin typeface="+mn-lt"/>
              </a:rPr>
              <a:t>экологические экскурсии</a:t>
            </a:r>
            <a:r>
              <a:rPr lang="ru-RU" sz="1800" dirty="0">
                <a:latin typeface="+mn-lt"/>
              </a:rPr>
              <a:t>) </a:t>
            </a:r>
            <a:r>
              <a:rPr lang="ru-RU" sz="1800" dirty="0" smtClean="0">
                <a:latin typeface="+mn-lt"/>
              </a:rPr>
              <a:t>.</a:t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>В </a:t>
            </a:r>
            <a:r>
              <a:rPr lang="ru-RU" sz="1800" dirty="0" smtClean="0">
                <a:latin typeface="+mn-lt"/>
              </a:rPr>
              <a:t>детском саду </a:t>
            </a:r>
            <a:r>
              <a:rPr lang="ru-RU" sz="1800" dirty="0">
                <a:latin typeface="+mn-lt"/>
              </a:rPr>
              <a:t>проводятся конкурсы рисунков и поделок родителей и </a:t>
            </a:r>
            <a:r>
              <a:rPr lang="ru-RU" sz="1800" dirty="0" smtClean="0">
                <a:latin typeface="+mn-lt"/>
              </a:rPr>
              <a:t>воспитанников «Времена </a:t>
            </a:r>
            <a:r>
              <a:rPr lang="ru-RU" sz="1800" dirty="0">
                <a:latin typeface="+mn-lt"/>
              </a:rPr>
              <a:t>года», «Мир глазами детей», «Как я провёл лето», «Листопад», «Зимушка- зима», «Тает снежок, ожил лужок»; «Лучшая поделка из природного материала». Ежегодно осенью 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>
                <a:latin typeface="+mn-lt"/>
              </a:rPr>
              <a:t>проводится конкурс </a:t>
            </a:r>
            <a:r>
              <a:rPr lang="ru-RU" sz="1800" dirty="0" smtClean="0">
                <a:latin typeface="+mn-lt"/>
              </a:rPr>
              <a:t>«Дары Осени».</a:t>
            </a: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Рисунок 3" descr="C:\Users\Ольга\Desktop\101MSDCF\DSC079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2976"/>
            <a:ext cx="3816424" cy="324036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6" name="Рисунок 5" descr="C:\Users\Ольга\Desktop\101MSDCF\DSC079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6111"/>
            <a:ext cx="3744416" cy="323722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173932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В разное время года проводятся совместные с родителями и детьми экскурсии на природу, где воспитатель обращает внимание детей и родителей на изменения в природе, на воздух, траву и деревья, напоминает, что нужно беречь каждый кустик, каждое дерево. Дети и взрослые наблюдают за природой, вспоминают стихи, загадывают загадки, принимают участие в конкурсах. Дома дети вместе с родителями зарисовывают свои впечатления.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>Еще одна форма работы с семьей — педагогические ширмы, в которых родителям даются четкие, конкретные, практические советы по узкой теме. Здесь помещаются материалы, которые могли бы помочь родителям в проведении прогулок с детьми на природе, практические советы о том, как могут помочь дети в труде на приусадебном участке, какие цветы можно вырастить на балконе, как нужно организовать подкормку птиц. Здесь же воспитатель может предложить родителям серию вопросов, которые они будут решать вместе с ребенком дома, на природе. В ширме хорошо помещать и логические задачи экологического содержания, решать которые дети могут самостоятельно или с помощью взрослого.</a:t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3534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>
                <a:latin typeface="+mn-lt"/>
              </a:rPr>
              <a:t>Большую </a:t>
            </a:r>
            <a:r>
              <a:rPr lang="ru-RU" sz="1800" dirty="0">
                <a:latin typeface="+mn-lt"/>
              </a:rPr>
              <a:t>помощь в воспитании у детей любви к природе оказывает детская художественная литература. </a:t>
            </a:r>
            <a:r>
              <a:rPr lang="ru-RU" sz="1800" dirty="0" smtClean="0">
                <a:latin typeface="+mn-lt"/>
              </a:rPr>
              <a:t>Мы помогаем </a:t>
            </a:r>
            <a:r>
              <a:rPr lang="ru-RU" sz="1800" dirty="0">
                <a:latin typeface="+mn-lt"/>
              </a:rPr>
              <a:t>родителям подобрать такие книги для домашнего чтения, которые в занимательной форме знакомят детей с миром природы, доступно объясняют происходящие в ней явления. В </a:t>
            </a:r>
            <a:r>
              <a:rPr lang="ru-RU" sz="1800" dirty="0" smtClean="0">
                <a:latin typeface="+mn-lt"/>
              </a:rPr>
              <a:t>уголке «Книги» в  нашей группы имеются 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smtClean="0">
                <a:latin typeface="+mn-lt"/>
              </a:rPr>
              <a:t>книги</a:t>
            </a:r>
            <a:r>
              <a:rPr lang="ru-RU" sz="1800" dirty="0">
                <a:latin typeface="+mn-lt"/>
              </a:rPr>
              <a:t>, презентации, мультфильмы по рассказам В. Бианки, Е. </a:t>
            </a:r>
            <a:r>
              <a:rPr lang="ru-RU" sz="1800" dirty="0" err="1">
                <a:latin typeface="+mn-lt"/>
              </a:rPr>
              <a:t>Чарушина</a:t>
            </a:r>
            <a:r>
              <a:rPr lang="ru-RU" sz="1800" dirty="0">
                <a:latin typeface="+mn-lt"/>
              </a:rPr>
              <a:t> и других писателей-природоведов</a:t>
            </a:r>
            <a:r>
              <a:rPr lang="ru-RU" sz="1800" dirty="0" smtClean="0">
                <a:latin typeface="+mn-lt"/>
              </a:rPr>
              <a:t>.</a:t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>В течение года проводятся 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>
                <a:latin typeface="+mn-lt"/>
              </a:rPr>
              <a:t>сезонные 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>
                <a:latin typeface="+mn-lt"/>
              </a:rPr>
              <a:t>экологические </a:t>
            </a:r>
            <a:r>
              <a:rPr lang="ru-RU" sz="1800" dirty="0" smtClean="0">
                <a:latin typeface="+mn-lt"/>
              </a:rPr>
              <a:t>праздники, акции </a:t>
            </a:r>
            <a:r>
              <a:rPr lang="ru-RU" sz="1800" dirty="0">
                <a:latin typeface="+mn-lt"/>
              </a:rPr>
              <a:t>для детей и родителей</a:t>
            </a:r>
            <a:r>
              <a:rPr lang="ru-RU" sz="1800" dirty="0" smtClean="0">
                <a:latin typeface="+mn-lt"/>
              </a:rPr>
              <a:t>. Большие </a:t>
            </a:r>
            <a:r>
              <a:rPr lang="ru-RU" sz="1800" dirty="0">
                <a:latin typeface="+mn-lt"/>
              </a:rPr>
              <a:t>возможности в воспитании экологических чувств по отношению к окружающему миру заложены в </a:t>
            </a:r>
            <a:r>
              <a:rPr lang="ru-RU" sz="1800" dirty="0" smtClean="0">
                <a:latin typeface="+mn-lt"/>
              </a:rPr>
              <a:t>экологических </a:t>
            </a:r>
            <a:r>
              <a:rPr lang="ru-RU" sz="1800" dirty="0">
                <a:latin typeface="+mn-lt"/>
              </a:rPr>
              <a:t>акциях, </a:t>
            </a:r>
            <a:r>
              <a:rPr lang="ru-RU" sz="1800" dirty="0" smtClean="0">
                <a:latin typeface="+mn-lt"/>
              </a:rPr>
              <a:t>в </a:t>
            </a:r>
            <a:r>
              <a:rPr lang="ru-RU" sz="1800" dirty="0">
                <a:latin typeface="+mn-lt"/>
              </a:rPr>
              <a:t>которых наши воспитанники и их родители принимали активное </a:t>
            </a:r>
            <a:r>
              <a:rPr lang="ru-RU" sz="1800" dirty="0" smtClean="0">
                <a:latin typeface="+mn-lt"/>
              </a:rPr>
              <a:t>участие.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В сентябре 2015 года была проведена </a:t>
            </a:r>
            <a:r>
              <a:rPr lang="ru-RU" sz="1800" b="1" dirty="0" smtClean="0">
                <a:solidFill>
                  <a:srgbClr val="00B050"/>
                </a:solidFill>
                <a:latin typeface="+mn-lt"/>
              </a:rPr>
              <a:t>акция «Посади дерево».</a:t>
            </a:r>
            <a:r>
              <a:rPr lang="ru-RU" sz="18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ru-RU" sz="1800" dirty="0">
                <a:latin typeface="+mn-lt"/>
              </a:rPr>
              <a:t>Наш детский сад «Белоснежка</a:t>
            </a:r>
            <a:r>
              <a:rPr lang="ru-RU" sz="1800" dirty="0" smtClean="0">
                <a:latin typeface="+mn-lt"/>
              </a:rPr>
              <a:t>» </a:t>
            </a:r>
            <a:r>
              <a:rPr lang="ru-RU" sz="1800" dirty="0">
                <a:latin typeface="+mn-lt"/>
              </a:rPr>
              <a:t>решил  создать с выпускниками -  «Аллею выпускников». Вместе с папами и мамами  дети копали ямки, носили воду, саженцы держали. Каждому ребёнку хотелось своё деревце посадить. Когда посадка завершилась, на каждое дерево прикрепили свои именные замочки. </a:t>
            </a:r>
            <a:r>
              <a:rPr lang="ru-RU" sz="1800" dirty="0" smtClean="0">
                <a:latin typeface="+mn-lt"/>
              </a:rPr>
              <a:t>   </a:t>
            </a:r>
            <a:r>
              <a:rPr lang="ru-RU" sz="1800" dirty="0">
                <a:latin typeface="+mn-lt"/>
              </a:rPr>
              <a:t>Совместная работа сплотила и взрослых и детей, создала радостное настроение, подарила положительные эмоции, заряд бодрости и удовольствие от общения с природой.  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   Акция «Посади дерево» - имеет большое значение для подрастающего поколения, потому что один раз посаженное деревцо своими руками запомнится надолго и сохранится в сердце каждого маленького </a:t>
            </a:r>
            <a:r>
              <a:rPr lang="ru-RU" sz="1800" dirty="0" err="1">
                <a:latin typeface="+mn-lt"/>
              </a:rPr>
              <a:t>уренгойца</a:t>
            </a:r>
            <a:r>
              <a:rPr lang="ru-RU" sz="1800" dirty="0">
                <a:latin typeface="+mn-lt"/>
              </a:rPr>
              <a:t>. 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     В результате прошедшей акции — не территории детского сада появилось 11  молодых и красивых деревьев и кустарников!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4038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F:\физра на улице  Алея выпускников\DSC0630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9"/>
          <a:stretch/>
        </p:blipFill>
        <p:spPr bwMode="auto">
          <a:xfrm>
            <a:off x="539553" y="332656"/>
            <a:ext cx="3600400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F:\физра на улице  Алея выпускников\DSC0631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r="25596"/>
          <a:stretch/>
        </p:blipFill>
        <p:spPr bwMode="auto">
          <a:xfrm>
            <a:off x="4716015" y="332657"/>
            <a:ext cx="3932365" cy="2952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F:\физра на улице  Алея выпускников\DSC0628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6"/>
          <a:stretch/>
        </p:blipFill>
        <p:spPr bwMode="auto">
          <a:xfrm>
            <a:off x="3131840" y="3284984"/>
            <a:ext cx="4295139" cy="3213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9834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+mn-lt"/>
              </a:rPr>
              <a:t>В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октябре 2015 года воспитатели детского сада «Белоснежка»  вместе с родителями и </a:t>
            </a:r>
            <a:r>
              <a:rPr lang="ru-RU" sz="1600" dirty="0">
                <a:latin typeface="+mn-lt"/>
              </a:rPr>
              <a:t>детьми  организовали  </a:t>
            </a:r>
            <a:r>
              <a:rPr lang="ru-RU" sz="1600" b="1" dirty="0" smtClean="0">
                <a:solidFill>
                  <a:srgbClr val="0070C0"/>
                </a:solidFill>
                <a:latin typeface="+mn-lt"/>
              </a:rPr>
              <a:t>экологическую акцию </a:t>
            </a:r>
            <a:r>
              <a:rPr lang="ru-RU" sz="1600" b="1" dirty="0">
                <a:solidFill>
                  <a:srgbClr val="0070C0"/>
                </a:solidFill>
                <a:latin typeface="+mn-lt"/>
              </a:rPr>
              <a:t>«Чистые реки». </a:t>
            </a:r>
            <a:r>
              <a:rPr lang="ru-RU" sz="1600" dirty="0">
                <a:latin typeface="+mn-lt"/>
              </a:rPr>
              <a:t>Цель проведения акции - наведение и поддержание санитарного  порядка на берегу реки </a:t>
            </a:r>
            <a:r>
              <a:rPr lang="ru-RU" sz="1600" dirty="0" err="1">
                <a:latin typeface="+mn-lt"/>
              </a:rPr>
              <a:t>Седэ-Яха</a:t>
            </a:r>
            <a:r>
              <a:rPr lang="ru-RU" sz="1600" dirty="0">
                <a:latin typeface="+mn-lt"/>
              </a:rPr>
              <a:t> и привлечение  педагогов, детей, родителей к сохранению и поддержанию чистоты природы родного края</a:t>
            </a:r>
            <a:r>
              <a:rPr lang="ru-RU" sz="1600" dirty="0" smtClean="0">
                <a:latin typeface="+mn-lt"/>
              </a:rPr>
              <a:t>. </a:t>
            </a:r>
            <a:r>
              <a:rPr lang="ru-RU" sz="1600" dirty="0">
                <a:latin typeface="+mn-lt"/>
              </a:rPr>
              <a:t>Вооружившись перчатками, мешками, дети и взрослые  собрали мелкий и крупный мусор. И только мы в силах исправить ситуацию. Вместе мы сможем очистить берега и водоемы и оставить нашим детям природу в своем первозданном виде!  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endParaRPr lang="ru-RU" sz="1600" dirty="0">
              <a:latin typeface="+mn-lt"/>
            </a:endParaRPr>
          </a:p>
        </p:txBody>
      </p:sp>
      <p:pic>
        <p:nvPicPr>
          <p:cNvPr id="3" name="Рисунок 2" descr="C:\Users\Ольга\Desktop\101MSDCF\DSC0798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3240360" cy="2635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C:\Users\Ольга\Desktop\101MSDCF\DSC0799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747" y="2996952"/>
            <a:ext cx="3954780" cy="2966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87268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1800" dirty="0">
                <a:latin typeface="+mn-lt"/>
              </a:rPr>
              <a:t>В </a:t>
            </a:r>
            <a:r>
              <a:rPr lang="ru-RU" sz="1800" dirty="0" smtClean="0">
                <a:latin typeface="+mn-lt"/>
              </a:rPr>
              <a:t>первую декабрьскую </a:t>
            </a:r>
            <a:r>
              <a:rPr lang="ru-RU" sz="1800" dirty="0">
                <a:latin typeface="+mn-lt"/>
              </a:rPr>
              <a:t>субботу в детском саду «Белоснежка» была организована </a:t>
            </a:r>
            <a:r>
              <a:rPr lang="ru-RU" sz="1800" b="1" dirty="0" smtClean="0">
                <a:solidFill>
                  <a:srgbClr val="FF0066"/>
                </a:solidFill>
                <a:latin typeface="+mn-lt"/>
              </a:rPr>
              <a:t>экологическая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b="1" dirty="0" smtClean="0">
                <a:solidFill>
                  <a:srgbClr val="FF0066"/>
                </a:solidFill>
                <a:latin typeface="+mn-lt"/>
              </a:rPr>
              <a:t>акция </a:t>
            </a:r>
            <a:r>
              <a:rPr lang="ru-RU" sz="1800" b="1" dirty="0">
                <a:solidFill>
                  <a:srgbClr val="FF0066"/>
                </a:solidFill>
                <a:latin typeface="+mn-lt"/>
              </a:rPr>
              <a:t>«Покормите птиц зимой!», </a:t>
            </a:r>
            <a:r>
              <a:rPr lang="ru-RU" sz="1800" dirty="0">
                <a:latin typeface="+mn-lt"/>
              </a:rPr>
              <a:t>в которой главными участниками стали воспитанники сада совместно с родителями и сотрудниками дошкольного учреждения. Цель акции – развитие в детях любви к живой природе, воспитание самых лучших качеств: ответственности, заботливому, внимательному отношению к  «братьям нашим меньшим». И надо сказать, что многие дети и их родители откликнулись на призыв организаторов с большим энтузиазмом, проявив фантазию, творческий подход и креативное мышление уже на этапе изготовления кормушек. Они получились очень оригинальные, кто-то мастерил из досок, кто-то из ДСП, а самая интересная кормушка получилась у  семьи Камаловых – из пластиковых труб.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 Во время подготовки к волнующему моменту размещения птичьих столовых, организаторы выяснили и рассказали детям, какие птицы не улетают зимовать в теплые края,  чем их можно кормить, для чего необходимы кормушки. Для каждой на территории детского сада нашлось подходящее место. Малыши и их родители с радостью и большим удовольствием развесили свои кормушки. Теперь их задача – следить за тем, чтобы птичье застолье было вкусным, полезным и постоянным. Для этого организовано дежурство, но и без него желающих накормить пернатых друзей искать не приходится.</a:t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>Надеемся</a:t>
            </a:r>
            <a:r>
              <a:rPr lang="ru-RU" sz="1800" dirty="0">
                <a:latin typeface="+mn-lt"/>
              </a:rPr>
              <a:t>, что нашим птицам теперь легче будет пережить  морозную зиму. Когда царят любовь, забота и оказывается реальная помощь, не так страшны лютые морозы, </a:t>
            </a:r>
            <a:r>
              <a:rPr lang="ru-RU" sz="1800" dirty="0" smtClean="0">
                <a:latin typeface="+mn-lt"/>
              </a:rPr>
              <a:t>а наш Крайний Север – не такой уж суровый и крайний.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715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C:\Users\Ольга\Downloads\DSC01252 (1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4" r="8475"/>
          <a:stretch/>
        </p:blipFill>
        <p:spPr bwMode="auto">
          <a:xfrm>
            <a:off x="539552" y="404664"/>
            <a:ext cx="3827145" cy="2817495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Ольга\Downloads\DSC0125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4" r="5085"/>
          <a:stretch/>
        </p:blipFill>
        <p:spPr bwMode="auto">
          <a:xfrm>
            <a:off x="4572000" y="380916"/>
            <a:ext cx="4032448" cy="2841243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Ольга\Downloads\DSC01265 (1)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0" r="13348"/>
          <a:stretch/>
        </p:blipFill>
        <p:spPr bwMode="auto">
          <a:xfrm>
            <a:off x="539552" y="3645024"/>
            <a:ext cx="3774440" cy="2817495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Ольга\Desktop\101MSDCF\DSC0800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05" y="3588534"/>
            <a:ext cx="4032449" cy="288238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6594148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355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В наши дни экологическое воспитание является одной из актуальнейших проблем современности. Путь воспитания экологической культуры дошкольника – путь поиска и открытий. Одной из основных задач воспитания является формирование экологической культуры и природоохранного сознания, фундамент которых составляют достоверные знания по экологии и практические умения, направленные на охрану природы. В нашем детском саду создаются все условия для решения задач формирования основ экологической культуры. Воспитатели стараются расширять и уточнять представления детей о явлениях природы, знакомить их с некоторыми закономерностями, повторяющимися природными явлениями, формировать на этой основе любознательность, умение наблюдать, логическое мышление, эстетическое отношение к природе. Все эти задачи решаются более успешно, если родители сами любят природу и эту любовь стараются передать детям. Семья оказывает огромное влияние и на формирование у ребенка основ экологического мировоззрения. Дети рано начинают проявлять интерес к природе и взрослым надо использовать этот интерес, чтобы воспитать у них любовь и бережное отношение к ней. Дети очень восприимчивы как к хорошему, так и к плохому, и первые впечатления от общения с природой сохраняются у них всю жизнь. И, конечно, очень важно, чтобы они видели в семье то, что положительно влияет на их чувства, делает добрее, отзывчивее. Родителям небезразлично, какими вырастут их дети. Поэтому в работе с родителями важно подчеркивать мысль о том, что положительное отношение к природе рождает доброту, отзывчивость и чуткость к окружающим людям; общение с природой позволяет полнее ощутить всю красоту жизни. </vt:lpstr>
      <vt:lpstr>  Вся работа с родителями направлена на то, чтобы вызвать у них глубокое чувство ответственности за судьбу природы, желание воспитывать у детей непримиримость к её бессмысленному уничтожению. В работе с родителями по экологическому воспитанию детей мы используем как традиционные формы (родительские собрания, консультации, беседы, так и нетрадиционные ( круглый стол,  совместные походы, экологические экскурсии) . В детском саду проводятся конкурсы рисунков и поделок родителей и воспитанников «Времена года», «Мир глазами детей», «Как я провёл лето», «Листопад», «Зимушка- зима», «Тает снежок, ожил лужок»; «Лучшая поделка из природного материала». Ежегодно осенью  проводится конкурс «Дары Осени».                  </vt:lpstr>
      <vt:lpstr>           В разное время года проводятся совместные с родителями и детьми экскурсии на природу, где воспитатель обращает внимание детей и родителей на изменения в природе, на воздух, траву и деревья, напоминает, что нужно беречь каждый кустик, каждое дерево. Дети и взрослые наблюдают за природой, вспоминают стихи, загадывают загадки, принимают участие в конкурсах. Дома дети вместе с родителями зарисовывают свои впечатления.  Еще одна форма работы с семьей — педагогические ширмы, в которых родителям даются четкие, конкретные, практические советы по узкой теме. Здесь помещаются материалы, которые могли бы помочь родителям в проведении прогулок с детьми на природе, практические советы о том, как могут помочь дети в труде на приусадебном участке, какие цветы можно вырастить на балконе, как нужно организовать подкормку птиц. Здесь же воспитатель может предложить родителям серию вопросов, которые они будут решать вместе с ребенком дома, на природе. В ширме хорошо помещать и логические задачи экологического содержания, решать которые дети могут самостоятельно или с помощью взрослого.                   </vt:lpstr>
      <vt:lpstr> Большую помощь в воспитании у детей любви к природе оказывает детская художественная литература. Мы помогаем родителям подобрать такие книги для домашнего чтения, которые в занимательной форме знакомят детей с миром природы, доступно объясняют происходящие в ней явления. В уголке «Книги» в  нашей группы имеются  книги, презентации, мультфильмы по рассказам В. Бианки, Е. Чарушина и других писателей-природоведов. В течение года проводятся  сезонные  экологические праздники, акции для детей и родителей. Большие возможности в воспитании экологических чувств по отношению к окружающему миру заложены в экологических акциях, в которых наши воспитанники и их родители принимали активное участие. В сентябре 2015 года была проведена акция «Посади дерево». Наш детский сад «Белоснежка» решил  создать с выпускниками -  «Аллею выпускников». Вместе с папами и мамами  дети копали ямки, носили воду, саженцы держали. Каждому ребёнку хотелось своё деревце посадить. Когда посадка завершилась, на каждое дерево прикрепили свои именные замочки.    Совместная работа сплотила и взрослых и детей, создала радостное настроение, подарила положительные эмоции, заряд бодрости и удовольствие от общения с природой.      Акция «Посади дерево» - имеет большое значение для подрастающего поколения, потому что один раз посаженное деревцо своими руками запомнится надолго и сохранится в сердце каждого маленького уренгойца.       В результате прошедшей акции — не территории детского сада появилось 11  молодых и красивых деревьев и кустарников!   </vt:lpstr>
      <vt:lpstr>Презентация PowerPoint</vt:lpstr>
      <vt:lpstr>В октябре 2015 года воспитатели детского сада «Белоснежка»  вместе с родителями и детьми  организовали  экологическую акцию «Чистые реки». Цель проведения акции - наведение и поддержание санитарного  порядка на берегу реки Седэ-Яха и привлечение  педагогов, детей, родителей к сохранению и поддержанию чистоты природы родного края. Вооружившись перчатками, мешками, дети и взрослые  собрали мелкий и крупный мусор. И только мы в силах исправить ситуацию. Вместе мы сможем очистить берега и водоемы и оставить нашим детям природу в своем первозданном виде!                  </vt:lpstr>
      <vt:lpstr> В первую декабрьскую субботу в детском саду «Белоснежка» была организована экологическая акция «Покормите птиц зимой!», в которой главными участниками стали воспитанники сада совместно с родителями и сотрудниками дошкольного учреждения. Цель акции – развитие в детях любви к живой природе, воспитание самых лучших качеств: ответственности, заботливому, внимательному отношению к  «братьям нашим меньшим». И надо сказать, что многие дети и их родители откликнулись на призыв организаторов с большим энтузиазмом, проявив фантазию, творческий подход и креативное мышление уже на этапе изготовления кормушек. Они получились очень оригинальные, кто-то мастерил из досок, кто-то из ДСП, а самая интересная кормушка получилась у  семьи Камаловых – из пластиковых труб.  Во время подготовки к волнующему моменту размещения птичьих столовых, организаторы выяснили и рассказали детям, какие птицы не улетают зимовать в теплые края,  чем их можно кормить, для чего необходимы кормушки. Для каждой на территории детского сада нашлось подходящее место. Малыши и их родители с радостью и большим удовольствием развесили свои кормушки. Теперь их задача – следить за тем, чтобы птичье застолье было вкусным, полезным и постоянным. Для этого организовано дежурство, но и без него желающих накормить пернатых друзей искать не приходится. Надеемся, что нашим птицам теперь легче будет пережить  морозную зиму. Когда царят любовь, забота и оказывается реальная помощь, не так страшны лютые морозы, а наш Крайний Север – не такой уж суровый и крайний. </vt:lpstr>
      <vt:lpstr>Презентация PowerPoint</vt:lpstr>
      <vt:lpstr>В преддверии Нового года в детском саду прошла акция "Украсим нашу ёлочку". Ёлки, растущие на территории детского сада, получили к празднику яркий новогодний наряд. Дети и их родители своими руками изготовили забавных снеговиков,  зайчат, медвежат... Ёлки украсили пёстрые хлопушки, разноцветные шары , гирлянды, бусы. И даже кормушки для птиц в праздничном дизайне.   Пройдут праздничные дни, но наши ёлочки ещё долго будет радовать взрослых и детей своим нарядным убранством.                 </vt:lpstr>
      <vt:lpstr> ЭКСКУРСИЯ В ДЕТСКУЮ ЭКОЛОГИЧЕСКУЮ СТАНЦИЮ С РОДИТЕЛЯМИ  Детская экологическая станция – единственное учреждение, которое имеет мини-зоопарк. Его посещают все жители и гости города. Когда заходишь в помещение, забываешь, что находишься на Крайнем севере. Детским садом «Белоснежка» была организована экскурсия детей совместно с родителями в детскую экологическую станцию. Встречал детей и родителей малый тундровый лебедь Феня – самый северный из российских видов. Дети узнали, что он питается растительной пищей – травой, ягодами, картофельными клубнями и свеклой. Иногда поедает мелких рыб.     Следующий обитатель, с которым познакомились дети и родители – сетчатый питон (самка). Это самая крупкая змея мира. У самок хвост короче, чем у самцов. Но самки, обычно, массивней и крупнее. В террариуме для нее разместили прочные полки и широкие коряги, по которым змея охотно ползает. Кормят ее мышами, крысами, хомяками, морскими свинками, кроликами, цыплятами. Из рассказа воспитателя ребята узнали, что кролики нетребовательны к условиям содержания и кормления. В рацион кроликов должно входить сено, сочные корма, гранулированный корм и камень для заточки зубов. Они по своей природе очень чистоплотны. Кролики очень робкие и боязливые. На них нельзя повышать голос. Ребята и родители принесли с собой гостинцы – морковку и капусту. Кролики были очень рады. Как здорово, что в нашем городе, который находится у полярного круга, где девять месяцев в году лежит снег, есть такой прекрасный мини-зоопарк, где мальчишки и девчонки соприкасаются с прекрасным миром природы круглый год. Ребята и их родители не только имеют возможность общаться с миром природы, но и учатся ухаживать, кормить и заботиться о птицах и зверьках! </vt:lpstr>
      <vt:lpstr>Презентация PowerPoint</vt:lpstr>
      <vt:lpstr>  Только знающие и любящие природу люди могут воспитать у ребенка чувство бережного отношения к ней. Надо стремиться к тому, чтобы не только воспитатели, но и родители хорошо знали природу, умели любоваться её красотой, поддерживали пробуждающийся интерес детей к природе и учили бережно к ней относиться.            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Windows User</cp:lastModifiedBy>
  <cp:revision>29</cp:revision>
  <dcterms:created xsi:type="dcterms:W3CDTF">2013-08-23T08:38:35Z</dcterms:created>
  <dcterms:modified xsi:type="dcterms:W3CDTF">2016-03-19T15:21:05Z</dcterms:modified>
</cp:coreProperties>
</file>