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notesSlides/notesSlide1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3"/>
  </p:notesMasterIdLst>
  <p:sldIdLst>
    <p:sldId id="282" r:id="rId2"/>
    <p:sldId id="258" r:id="rId3"/>
    <p:sldId id="259" r:id="rId4"/>
    <p:sldId id="260" r:id="rId5"/>
    <p:sldId id="261" r:id="rId6"/>
    <p:sldId id="262" r:id="rId7"/>
    <p:sldId id="263" r:id="rId8"/>
    <p:sldId id="264" r:id="rId9"/>
    <p:sldId id="265" r:id="rId10"/>
    <p:sldId id="266" r:id="rId11"/>
    <p:sldId id="267" r:id="rId12"/>
    <p:sldId id="268" r:id="rId13"/>
    <p:sldId id="269" r:id="rId14"/>
    <p:sldId id="270" r:id="rId15"/>
    <p:sldId id="272" r:id="rId16"/>
    <p:sldId id="273" r:id="rId17"/>
    <p:sldId id="276" r:id="rId18"/>
    <p:sldId id="277" r:id="rId19"/>
    <p:sldId id="278" r:id="rId20"/>
    <p:sldId id="279" r:id="rId21"/>
    <p:sldId id="280" r:id="rId22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</p:showPr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>
    <p:restoredLeft sz="15620"/>
    <p:restoredTop sz="94660"/>
  </p:normalViewPr>
  <p:slideViewPr>
    <p:cSldViewPr>
      <p:cViewPr varScale="1">
        <p:scale>
          <a:sx n="100" d="100"/>
          <a:sy n="100" d="100"/>
        </p:scale>
        <p:origin x="-216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F82DDDC-6B9A-46C5-8F77-5DCADB01E756}" type="datetimeFigureOut">
              <a:rPr lang="ru-RU" smtClean="0"/>
              <a:t>15.06.2015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578DCDF-3E5F-4102-A28D-330F6A3BBCCD}" type="slidenum">
              <a:rPr lang="ru-RU" smtClean="0"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ru-RU" dirty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3BAF8BD-3E2B-43A8-8A25-C92CC9EDEF3C}" type="slidenum">
              <a:rPr lang="ru-RU" smtClean="0"/>
              <a:pPr/>
              <a:t>21</a:t>
            </a:fld>
            <a:endParaRPr lang="ru-RU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15.06.2015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15.06.2015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15.06.2015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15.06.2015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15.06.2015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15.06.2015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15.06.2015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15.06.2015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15.06.2015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15.06.2015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15.06.2015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B106E36-FD25-4E2D-B0AA-010F637433A0}" type="datetimeFigureOut">
              <a:rPr lang="ru-RU" smtClean="0"/>
              <a:pPr/>
              <a:t>15.06.2015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9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6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6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2084393"/>
          </a:xfrm>
        </p:spPr>
        <p:txBody>
          <a:bodyPr>
            <a:normAutofit fontScale="90000"/>
          </a:bodyPr>
          <a:lstStyle/>
          <a:p>
            <a:r>
              <a:rPr lang="ru-RU" b="1" dirty="0" smtClean="0">
                <a:solidFill>
                  <a:srgbClr val="00B050"/>
                </a:solidFill>
                <a:cs typeface="Arial" pitchFamily="34" charset="0"/>
              </a:rPr>
              <a:t>Презентация к уроку </a:t>
            </a:r>
            <a:br>
              <a:rPr lang="ru-RU" b="1" dirty="0" smtClean="0">
                <a:solidFill>
                  <a:srgbClr val="00B050"/>
                </a:solidFill>
                <a:cs typeface="Arial" pitchFamily="34" charset="0"/>
              </a:rPr>
            </a:br>
            <a:r>
              <a:rPr lang="ru-RU" b="1" dirty="0" smtClean="0">
                <a:solidFill>
                  <a:srgbClr val="00B050"/>
                </a:solidFill>
                <a:cs typeface="Arial" pitchFamily="34" charset="0"/>
              </a:rPr>
              <a:t> «Психология» </a:t>
            </a:r>
            <a:br>
              <a:rPr lang="ru-RU" b="1" dirty="0" smtClean="0">
                <a:solidFill>
                  <a:srgbClr val="00B050"/>
                </a:solidFill>
                <a:cs typeface="Arial" pitchFamily="34" charset="0"/>
              </a:rPr>
            </a:br>
            <a:r>
              <a:rPr lang="ru-RU" b="1" dirty="0" smtClean="0">
                <a:solidFill>
                  <a:srgbClr val="00B050"/>
                </a:solidFill>
                <a:cs typeface="Arial" pitchFamily="34" charset="0"/>
              </a:rPr>
              <a:t>в 1-ом классе на тему </a:t>
            </a:r>
            <a:br>
              <a:rPr lang="ru-RU" b="1" dirty="0" smtClean="0">
                <a:solidFill>
                  <a:srgbClr val="00B050"/>
                </a:solidFill>
                <a:cs typeface="Arial" pitchFamily="34" charset="0"/>
              </a:rPr>
            </a:br>
            <a:r>
              <a:rPr lang="ru-RU" sz="4800" kern="10" dirty="0" smtClean="0">
                <a:ln w="9525">
                  <a:solidFill>
                    <a:srgbClr val="CC99FF"/>
                  </a:solidFill>
                  <a:round/>
                  <a:headEnd/>
                  <a:tailEnd/>
                </a:ln>
                <a:gradFill rotWithShape="1">
                  <a:gsLst>
                    <a:gs pos="0">
                      <a:srgbClr val="6600CC"/>
                    </a:gs>
                    <a:gs pos="100000">
                      <a:srgbClr val="CC00CC"/>
                    </a:gs>
                  </a:gsLst>
                  <a:lin ang="5400000" scaled="1"/>
                </a:gradFill>
                <a:effectLst>
                  <a:outerShdw dist="53882" dir="2700000" algn="ctr" rotWithShape="0">
                    <a:srgbClr val="9999FF">
                      <a:alpha val="79999"/>
                    </a:srgbClr>
                  </a:outerShdw>
                </a:effectLst>
                <a:latin typeface="Impact"/>
              </a:rPr>
              <a:t>«Восприятие»</a:t>
            </a:r>
            <a:endParaRPr lang="ru-RU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3929058" y="5143512"/>
            <a:ext cx="4914912" cy="1209668"/>
          </a:xfrm>
        </p:spPr>
        <p:txBody>
          <a:bodyPr>
            <a:normAutofit fontScale="55000" lnSpcReduction="20000"/>
          </a:bodyPr>
          <a:lstStyle/>
          <a:p>
            <a:r>
              <a:rPr lang="ru-RU" b="1" dirty="0" smtClean="0">
                <a:solidFill>
                  <a:srgbClr val="6600FF"/>
                </a:solidFill>
                <a:latin typeface="Arial" pitchFamily="34" charset="0"/>
                <a:cs typeface="Arial" pitchFamily="34" charset="0"/>
              </a:rPr>
              <a:t>Автор: </a:t>
            </a:r>
            <a:r>
              <a:rPr lang="ru-RU" b="1" dirty="0" err="1" smtClean="0">
                <a:solidFill>
                  <a:srgbClr val="6600FF"/>
                </a:solidFill>
                <a:latin typeface="Arial" pitchFamily="34" charset="0"/>
                <a:cs typeface="Arial" pitchFamily="34" charset="0"/>
              </a:rPr>
              <a:t>Пимашина</a:t>
            </a:r>
            <a:r>
              <a:rPr lang="ru-RU" b="1" dirty="0" smtClean="0">
                <a:solidFill>
                  <a:srgbClr val="6600FF"/>
                </a:solidFill>
                <a:latin typeface="Arial" pitchFamily="34" charset="0"/>
                <a:cs typeface="Arial" pitchFamily="34" charset="0"/>
              </a:rPr>
              <a:t> Екатерина Сергеевна, педагог-психолог МАОУ «СОШ №1» </a:t>
            </a:r>
            <a:r>
              <a:rPr lang="ru-RU" sz="5400" b="1" dirty="0" smtClean="0">
                <a:solidFill>
                  <a:srgbClr val="9B2D7C"/>
                </a:solidFill>
                <a:latin typeface="Arial" pitchFamily="34" charset="0"/>
                <a:cs typeface="Arial" pitchFamily="34" charset="0"/>
              </a:rPr>
              <a:t/>
            </a:r>
            <a:br>
              <a:rPr lang="ru-RU" sz="5400" b="1" dirty="0" smtClean="0">
                <a:solidFill>
                  <a:srgbClr val="9B2D7C"/>
                </a:solidFill>
                <a:latin typeface="Arial" pitchFamily="34" charset="0"/>
                <a:cs typeface="Arial" pitchFamily="34" charset="0"/>
              </a:rPr>
            </a:br>
            <a:endParaRPr lang="ru-RU" sz="5400" b="1" dirty="0" smtClean="0">
              <a:solidFill>
                <a:srgbClr val="9B2D7C"/>
              </a:solidFill>
              <a:latin typeface="Arial" pitchFamily="34" charset="0"/>
              <a:cs typeface="Arial" pitchFamily="34" charset="0"/>
            </a:endParaRPr>
          </a:p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8219256" cy="4525963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ru-RU" sz="5400" dirty="0" smtClean="0"/>
              <a:t>  </a:t>
            </a:r>
            <a:r>
              <a:rPr lang="ru-RU" sz="5400" dirty="0" smtClean="0">
                <a:latin typeface="Monotype Corsiva" pitchFamily="66" charset="0"/>
              </a:rPr>
              <a:t>На земле он всех умней, потому что всех </a:t>
            </a:r>
            <a:r>
              <a:rPr lang="ru-RU" sz="5400" dirty="0" smtClean="0">
                <a:latin typeface="Monotype Corsiva" pitchFamily="66" charset="0"/>
              </a:rPr>
              <a:t>сильней.</a:t>
            </a:r>
            <a:endParaRPr lang="ru-RU" sz="5400" dirty="0">
              <a:latin typeface="Monotype Corsiva" pitchFamily="66" charset="0"/>
            </a:endParaRP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1475656" y="4437112"/>
            <a:ext cx="3382096" cy="1473027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ru-RU" sz="4400" dirty="0" smtClean="0">
                <a:solidFill>
                  <a:srgbClr val="FF0000"/>
                </a:solidFill>
                <a:latin typeface="Monotype Corsiva" pitchFamily="66" charset="0"/>
              </a:rPr>
              <a:t>ЧЕЛОВЕК</a:t>
            </a:r>
            <a:endParaRPr lang="ru-RU" sz="4400" dirty="0">
              <a:solidFill>
                <a:srgbClr val="FF0000"/>
              </a:solidFill>
              <a:latin typeface="Monotype Corsiva" pitchFamily="66" charset="0"/>
            </a:endParaRPr>
          </a:p>
        </p:txBody>
      </p:sp>
      <p:pic>
        <p:nvPicPr>
          <p:cNvPr id="3075" name="Picture 3" descr="C:\Documents and Settings\Учитель\Рабочий стол\images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214942" y="3643314"/>
            <a:ext cx="2143125" cy="214312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0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0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323528" y="1628800"/>
            <a:ext cx="8219256" cy="4525963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ru-RU" sz="5400" dirty="0" smtClean="0"/>
              <a:t>  </a:t>
            </a:r>
            <a:r>
              <a:rPr lang="ru-RU" sz="5400" dirty="0" smtClean="0">
                <a:latin typeface="Monotype Corsiva" pitchFamily="66" charset="0"/>
              </a:rPr>
              <a:t>Горшочек умен,</a:t>
            </a:r>
          </a:p>
          <a:p>
            <a:pPr>
              <a:buNone/>
            </a:pPr>
            <a:r>
              <a:rPr lang="ru-RU" sz="5400" dirty="0">
                <a:latin typeface="Monotype Corsiva" pitchFamily="66" charset="0"/>
              </a:rPr>
              <a:t> </a:t>
            </a:r>
            <a:r>
              <a:rPr lang="ru-RU" sz="5400" dirty="0" smtClean="0">
                <a:latin typeface="Monotype Corsiva" pitchFamily="66" charset="0"/>
              </a:rPr>
              <a:t> семь дырочек в нем</a:t>
            </a:r>
            <a:endParaRPr lang="ru-RU" sz="5400" dirty="0">
              <a:latin typeface="Monotype Corsiva" pitchFamily="66" charset="0"/>
            </a:endParaRP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323528" y="4725144"/>
            <a:ext cx="5400600" cy="1473027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ru-RU" sz="4400" dirty="0" smtClean="0">
                <a:solidFill>
                  <a:srgbClr val="FF0000"/>
                </a:solidFill>
                <a:latin typeface="Monotype Corsiva" pitchFamily="66" charset="0"/>
              </a:rPr>
              <a:t>ГОЛОВА</a:t>
            </a:r>
            <a:endParaRPr lang="ru-RU" sz="4400" dirty="0">
              <a:solidFill>
                <a:srgbClr val="FF0000"/>
              </a:solidFill>
              <a:latin typeface="Monotype Corsiva" pitchFamily="66" charset="0"/>
            </a:endParaRPr>
          </a:p>
        </p:txBody>
      </p:sp>
      <p:pic>
        <p:nvPicPr>
          <p:cNvPr id="4098" name="Picture 2" descr="C:\Documents and Settings\Учитель\Рабочий стол\images (1)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286380" y="3500438"/>
            <a:ext cx="1752600" cy="260985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8219256" cy="4525963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ru-RU" sz="5400" dirty="0" smtClean="0"/>
              <a:t>  </a:t>
            </a:r>
            <a:r>
              <a:rPr lang="ru-RU" sz="5400" dirty="0" smtClean="0">
                <a:latin typeface="Monotype Corsiva" pitchFamily="66" charset="0"/>
              </a:rPr>
              <a:t>Если б  не было его,</a:t>
            </a:r>
          </a:p>
          <a:p>
            <a:pPr>
              <a:buNone/>
            </a:pPr>
            <a:r>
              <a:rPr lang="ru-RU" sz="5400" dirty="0">
                <a:latin typeface="Monotype Corsiva" pitchFamily="66" charset="0"/>
              </a:rPr>
              <a:t> </a:t>
            </a:r>
            <a:r>
              <a:rPr lang="ru-RU" sz="5400" dirty="0" smtClean="0">
                <a:latin typeface="Monotype Corsiva" pitchFamily="66" charset="0"/>
              </a:rPr>
              <a:t>  Не сказал бы ничего</a:t>
            </a:r>
            <a:endParaRPr lang="ru-RU" sz="5400" dirty="0">
              <a:latin typeface="Monotype Corsiva" pitchFamily="66" charset="0"/>
            </a:endParaRP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395536" y="4653136"/>
            <a:ext cx="5544616" cy="1473027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ru-RU" sz="4400" dirty="0" smtClean="0">
                <a:solidFill>
                  <a:srgbClr val="FF0000"/>
                </a:solidFill>
                <a:latin typeface="Monotype Corsiva" pitchFamily="66" charset="0"/>
              </a:rPr>
              <a:t>ЯЗЫК</a:t>
            </a:r>
            <a:endParaRPr lang="ru-RU" sz="4400" dirty="0">
              <a:solidFill>
                <a:srgbClr val="FF0000"/>
              </a:solidFill>
              <a:latin typeface="Monotype Corsiva" pitchFamily="66" charset="0"/>
            </a:endParaRPr>
          </a:p>
        </p:txBody>
      </p:sp>
      <p:pic>
        <p:nvPicPr>
          <p:cNvPr id="5123" name="Picture 3" descr="C:\Documents and Settings\Учитель\Рабочий стол\images (2)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500562" y="3929066"/>
            <a:ext cx="2619375" cy="174307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1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1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0" y="1600200"/>
            <a:ext cx="9144000" cy="4525963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ru-RU" sz="5400" dirty="0" smtClean="0"/>
              <a:t>  </a:t>
            </a:r>
            <a:r>
              <a:rPr lang="ru-RU" sz="4400" dirty="0" smtClean="0">
                <a:latin typeface="Monotype Corsiva" pitchFamily="66" charset="0"/>
              </a:rPr>
              <a:t>Красные двери в пещере моей,</a:t>
            </a:r>
          </a:p>
          <a:p>
            <a:pPr>
              <a:buNone/>
            </a:pPr>
            <a:r>
              <a:rPr lang="ru-RU" sz="4400" dirty="0">
                <a:latin typeface="Monotype Corsiva" pitchFamily="66" charset="0"/>
              </a:rPr>
              <a:t> </a:t>
            </a:r>
            <a:r>
              <a:rPr lang="ru-RU" sz="4400" dirty="0" smtClean="0">
                <a:latin typeface="Monotype Corsiva" pitchFamily="66" charset="0"/>
              </a:rPr>
              <a:t>  Белые звери сидят у дверей.</a:t>
            </a:r>
          </a:p>
          <a:p>
            <a:pPr>
              <a:buNone/>
            </a:pPr>
            <a:r>
              <a:rPr lang="ru-RU" sz="4400" dirty="0">
                <a:latin typeface="Monotype Corsiva" pitchFamily="66" charset="0"/>
              </a:rPr>
              <a:t> </a:t>
            </a:r>
            <a:r>
              <a:rPr lang="ru-RU" sz="4400" dirty="0" smtClean="0">
                <a:latin typeface="Monotype Corsiva" pitchFamily="66" charset="0"/>
              </a:rPr>
              <a:t>  И мясо, и хлеб – всю добычу мою</a:t>
            </a:r>
          </a:p>
          <a:p>
            <a:pPr>
              <a:buNone/>
            </a:pPr>
            <a:r>
              <a:rPr lang="ru-RU" sz="4400" dirty="0">
                <a:latin typeface="Monotype Corsiva" pitchFamily="66" charset="0"/>
              </a:rPr>
              <a:t> </a:t>
            </a:r>
            <a:r>
              <a:rPr lang="ru-RU" sz="4400" dirty="0" smtClean="0">
                <a:latin typeface="Monotype Corsiva" pitchFamily="66" charset="0"/>
              </a:rPr>
              <a:t>  Я с радостью белым зверям отдаю!</a:t>
            </a:r>
            <a:endParaRPr lang="ru-RU" sz="5400" dirty="0">
              <a:latin typeface="Monotype Corsiva" pitchFamily="66" charset="0"/>
            </a:endParaRP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7544" y="5157192"/>
            <a:ext cx="6048672" cy="1473027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ru-RU" sz="4400" dirty="0" smtClean="0">
                <a:solidFill>
                  <a:srgbClr val="FF0000"/>
                </a:solidFill>
                <a:latin typeface="Monotype Corsiva" pitchFamily="66" charset="0"/>
              </a:rPr>
              <a:t>РОТ  и  ЗУБЫ</a:t>
            </a:r>
            <a:endParaRPr lang="ru-RU" sz="4400" dirty="0">
              <a:solidFill>
                <a:srgbClr val="FF0000"/>
              </a:solidFill>
              <a:latin typeface="Monotype Corsiva" pitchFamily="66" charset="0"/>
            </a:endParaRPr>
          </a:p>
        </p:txBody>
      </p:sp>
      <p:pic>
        <p:nvPicPr>
          <p:cNvPr id="9218" name="Picture 2" descr="C:\Users\771\Desktop\Рот и зубы.jpg"/>
          <p:cNvPicPr>
            <a:picLocks noChangeAspect="1" noChangeArrowheads="1"/>
          </p:cNvPicPr>
          <p:nvPr/>
        </p:nvPicPr>
        <p:blipFill>
          <a:blip r:embed="rId3" cstate="screen"/>
          <a:srcRect/>
          <a:stretch>
            <a:fillRect/>
          </a:stretch>
        </p:blipFill>
        <p:spPr bwMode="auto">
          <a:xfrm>
            <a:off x="6372200" y="5085184"/>
            <a:ext cx="2152650" cy="142875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92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92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539552" y="1916832"/>
            <a:ext cx="8219256" cy="4525963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ru-RU" sz="5400" dirty="0" smtClean="0">
                <a:latin typeface="Monotype Corsiva" pitchFamily="66" charset="0"/>
              </a:rPr>
              <a:t>Два соседа-непоседы день</a:t>
            </a:r>
          </a:p>
          <a:p>
            <a:pPr>
              <a:buNone/>
            </a:pPr>
            <a:r>
              <a:rPr lang="ru-RU" sz="5400" dirty="0">
                <a:latin typeface="Monotype Corsiva" pitchFamily="66" charset="0"/>
              </a:rPr>
              <a:t>н</a:t>
            </a:r>
            <a:r>
              <a:rPr lang="ru-RU" sz="5400" dirty="0" smtClean="0">
                <a:latin typeface="Monotype Corsiva" pitchFamily="66" charset="0"/>
              </a:rPr>
              <a:t>а работе, ночь на отдыхе</a:t>
            </a:r>
            <a:endParaRPr lang="ru-RU" sz="5400" dirty="0">
              <a:latin typeface="Monotype Corsiva" pitchFamily="66" charset="0"/>
            </a:endParaRP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683568" y="4869160"/>
            <a:ext cx="5472608" cy="1473027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ru-RU" sz="4400" dirty="0" smtClean="0">
                <a:solidFill>
                  <a:srgbClr val="FF0000"/>
                </a:solidFill>
                <a:latin typeface="Monotype Corsiva" pitchFamily="66" charset="0"/>
              </a:rPr>
              <a:t>ГЛАЗА</a:t>
            </a:r>
            <a:endParaRPr lang="ru-RU" sz="4400" dirty="0">
              <a:solidFill>
                <a:srgbClr val="FF0000"/>
              </a:solidFill>
              <a:latin typeface="Monotype Corsiva" pitchFamily="66" charset="0"/>
            </a:endParaRPr>
          </a:p>
        </p:txBody>
      </p:sp>
      <p:pic>
        <p:nvPicPr>
          <p:cNvPr id="10242" name="Picture 2" descr="C:\Users\771\Desktop\Глаза.jpg"/>
          <p:cNvPicPr>
            <a:picLocks noChangeAspect="1" noChangeArrowheads="1"/>
          </p:cNvPicPr>
          <p:nvPr/>
        </p:nvPicPr>
        <p:blipFill>
          <a:blip r:embed="rId3" cstate="screen"/>
          <a:srcRect/>
          <a:stretch>
            <a:fillRect/>
          </a:stretch>
        </p:blipFill>
        <p:spPr bwMode="auto">
          <a:xfrm>
            <a:off x="5364088" y="4149080"/>
            <a:ext cx="2678038" cy="2028817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024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024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8219256" cy="4525963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ru-RU" sz="5400" dirty="0" smtClean="0"/>
              <a:t>  </a:t>
            </a:r>
            <a:r>
              <a:rPr lang="ru-RU" sz="5400" dirty="0" smtClean="0">
                <a:latin typeface="Monotype Corsiva" pitchFamily="66" charset="0"/>
              </a:rPr>
              <a:t>Не сеют, не сажают, </a:t>
            </a:r>
          </a:p>
          <a:p>
            <a:pPr>
              <a:buNone/>
            </a:pPr>
            <a:r>
              <a:rPr lang="ru-RU" sz="5400" dirty="0">
                <a:latin typeface="Monotype Corsiva" pitchFamily="66" charset="0"/>
              </a:rPr>
              <a:t> </a:t>
            </a:r>
            <a:r>
              <a:rPr lang="ru-RU" sz="5400" dirty="0" smtClean="0">
                <a:latin typeface="Monotype Corsiva" pitchFamily="66" charset="0"/>
              </a:rPr>
              <a:t>  сами вырастают</a:t>
            </a:r>
            <a:endParaRPr lang="ru-RU" sz="5400" dirty="0">
              <a:latin typeface="Monotype Corsiva" pitchFamily="66" charset="0"/>
            </a:endParaRP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1000100" y="4725144"/>
            <a:ext cx="5156076" cy="1473027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ru-RU" sz="4400" dirty="0" smtClean="0">
                <a:solidFill>
                  <a:srgbClr val="FF0000"/>
                </a:solidFill>
                <a:latin typeface="Monotype Corsiva" pitchFamily="66" charset="0"/>
              </a:rPr>
              <a:t>ВОЛОСЫ</a:t>
            </a:r>
            <a:endParaRPr lang="ru-RU" sz="4400" dirty="0">
              <a:solidFill>
                <a:srgbClr val="FF0000"/>
              </a:solidFill>
              <a:latin typeface="Monotype Corsiva" pitchFamily="66" charset="0"/>
            </a:endParaRPr>
          </a:p>
        </p:txBody>
      </p:sp>
      <p:pic>
        <p:nvPicPr>
          <p:cNvPr id="6147" name="Picture 3" descr="C:\Documents and Settings\Учитель\Рабочий стол\rebenok-3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857752" y="3357562"/>
            <a:ext cx="3500462" cy="2672177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61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614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build="p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8219256" cy="4525963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ru-RU" sz="5400" dirty="0" smtClean="0">
                <a:latin typeface="Monotype Corsiva" pitchFamily="66" charset="0"/>
              </a:rPr>
              <a:t>Есть всегда он у людей, </a:t>
            </a:r>
          </a:p>
          <a:p>
            <a:pPr>
              <a:buNone/>
            </a:pPr>
            <a:r>
              <a:rPr lang="ru-RU" sz="5400" dirty="0" smtClean="0">
                <a:latin typeface="Monotype Corsiva" pitchFamily="66" charset="0"/>
              </a:rPr>
              <a:t>Есть всегда у кораблей</a:t>
            </a:r>
            <a:endParaRPr lang="ru-RU" sz="5400" dirty="0">
              <a:latin typeface="Monotype Corsiva" pitchFamily="66" charset="0"/>
            </a:endParaRP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7544" y="4653136"/>
            <a:ext cx="2961448" cy="1473027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ru-RU" sz="4400" dirty="0" smtClean="0">
                <a:solidFill>
                  <a:srgbClr val="FF0000"/>
                </a:solidFill>
                <a:latin typeface="Monotype Corsiva" pitchFamily="66" charset="0"/>
              </a:rPr>
              <a:t>НОС</a:t>
            </a:r>
            <a:endParaRPr lang="ru-RU" sz="4400" dirty="0">
              <a:solidFill>
                <a:srgbClr val="FF0000"/>
              </a:solidFill>
              <a:latin typeface="Monotype Corsiva" pitchFamily="66" charset="0"/>
            </a:endParaRPr>
          </a:p>
        </p:txBody>
      </p:sp>
      <p:pic>
        <p:nvPicPr>
          <p:cNvPr id="7170" name="Picture 2" descr="C:\Documents and Settings\Учитель\Рабочий стол\images (3)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643174" y="4000504"/>
            <a:ext cx="2571768" cy="1895478"/>
          </a:xfrm>
          <a:prstGeom prst="rect">
            <a:avLst/>
          </a:prstGeom>
          <a:noFill/>
        </p:spPr>
      </p:pic>
      <p:pic>
        <p:nvPicPr>
          <p:cNvPr id="7171" name="Picture 3" descr="C:\Documents and Settings\Учитель\Рабочий стол\скачанные файлы.jp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500694" y="4071942"/>
            <a:ext cx="2676525" cy="1857388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717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717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717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717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8219256" cy="4525963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ru-RU" sz="5400" dirty="0" smtClean="0"/>
              <a:t>  </a:t>
            </a:r>
            <a:r>
              <a:rPr lang="ru-RU" sz="5400" dirty="0" smtClean="0">
                <a:latin typeface="Monotype Corsiva" pitchFamily="66" charset="0"/>
              </a:rPr>
              <a:t>Всю жизнь ходят в </a:t>
            </a:r>
            <a:r>
              <a:rPr lang="ru-RU" sz="5400" dirty="0" err="1" smtClean="0">
                <a:latin typeface="Monotype Corsiva" pitchFamily="66" charset="0"/>
              </a:rPr>
              <a:t>обгонку</a:t>
            </a:r>
            <a:r>
              <a:rPr lang="ru-RU" sz="5400" dirty="0" smtClean="0">
                <a:latin typeface="Monotype Corsiva" pitchFamily="66" charset="0"/>
              </a:rPr>
              <a:t>, а обогнать друг друга не могут</a:t>
            </a:r>
            <a:endParaRPr lang="ru-RU" sz="5400" dirty="0">
              <a:latin typeface="Monotype Corsiva" pitchFamily="66" charset="0"/>
            </a:endParaRP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323528" y="4869160"/>
            <a:ext cx="6408712" cy="1473027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ru-RU" sz="4400" dirty="0" smtClean="0">
                <a:solidFill>
                  <a:srgbClr val="FF0000"/>
                </a:solidFill>
                <a:latin typeface="Monotype Corsiva" pitchFamily="66" charset="0"/>
              </a:rPr>
              <a:t>НОГИ</a:t>
            </a:r>
            <a:endParaRPr lang="ru-RU" sz="4400" dirty="0">
              <a:solidFill>
                <a:srgbClr val="FF0000"/>
              </a:solidFill>
              <a:latin typeface="Monotype Corsiva" pitchFamily="66" charset="0"/>
            </a:endParaRPr>
          </a:p>
        </p:txBody>
      </p:sp>
      <p:pic>
        <p:nvPicPr>
          <p:cNvPr id="13314" name="Picture 2" descr="C:\Users\771\Desktop\Ноги.jpg"/>
          <p:cNvPicPr>
            <a:picLocks noChangeAspect="1" noChangeArrowheads="1"/>
          </p:cNvPicPr>
          <p:nvPr/>
        </p:nvPicPr>
        <p:blipFill>
          <a:blip r:embed="rId3" cstate="screen"/>
          <a:srcRect/>
          <a:stretch>
            <a:fillRect/>
          </a:stretch>
        </p:blipFill>
        <p:spPr bwMode="auto">
          <a:xfrm>
            <a:off x="5724128" y="4077072"/>
            <a:ext cx="2232248" cy="2232248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33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33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8219256" cy="4525963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ru-RU" sz="5400" dirty="0" smtClean="0"/>
              <a:t>  </a:t>
            </a:r>
            <a:r>
              <a:rPr lang="ru-RU" sz="5400" dirty="0" smtClean="0">
                <a:latin typeface="Monotype Corsiva" pitchFamily="66" charset="0"/>
              </a:rPr>
              <a:t>У двух матерей по пяти сыновей, одно имя всем</a:t>
            </a:r>
            <a:endParaRPr lang="ru-RU" sz="5400" dirty="0">
              <a:latin typeface="Monotype Corsiva" pitchFamily="66" charset="0"/>
            </a:endParaRP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611560" y="4653136"/>
            <a:ext cx="4248472" cy="1473027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ru-RU" sz="4400" dirty="0" smtClean="0">
                <a:solidFill>
                  <a:srgbClr val="FF0000"/>
                </a:solidFill>
                <a:latin typeface="Monotype Corsiva" pitchFamily="66" charset="0"/>
              </a:rPr>
              <a:t>РУКИ, ПАЛЬЦЫ</a:t>
            </a:r>
            <a:endParaRPr lang="ru-RU" sz="4400" dirty="0">
              <a:solidFill>
                <a:srgbClr val="FF0000"/>
              </a:solidFill>
              <a:latin typeface="Monotype Corsiva" pitchFamily="66" charset="0"/>
            </a:endParaRPr>
          </a:p>
        </p:txBody>
      </p:sp>
      <p:pic>
        <p:nvPicPr>
          <p:cNvPr id="14338" name="Picture 2" descr="C:\Users\771\Desktop\Руки.jpg"/>
          <p:cNvPicPr>
            <a:picLocks noChangeAspect="1" noChangeArrowheads="1"/>
          </p:cNvPicPr>
          <p:nvPr/>
        </p:nvPicPr>
        <p:blipFill>
          <a:blip r:embed="rId3" cstate="screen"/>
          <a:srcRect/>
          <a:stretch>
            <a:fillRect/>
          </a:stretch>
        </p:blipFill>
        <p:spPr bwMode="auto">
          <a:xfrm>
            <a:off x="4644008" y="3573016"/>
            <a:ext cx="3937620" cy="2841649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433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43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323528" y="1340768"/>
            <a:ext cx="8219256" cy="4525963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ru-RU" sz="5400" dirty="0" smtClean="0"/>
              <a:t>  </a:t>
            </a:r>
            <a:r>
              <a:rPr lang="ru-RU" sz="5400" dirty="0" smtClean="0">
                <a:latin typeface="Monotype Corsiva" pitchFamily="66" charset="0"/>
              </a:rPr>
              <a:t>Тебе дано, </a:t>
            </a:r>
          </a:p>
          <a:p>
            <a:pPr algn="ctr">
              <a:buNone/>
            </a:pPr>
            <a:r>
              <a:rPr lang="ru-RU" sz="5400" dirty="0">
                <a:latin typeface="Monotype Corsiva" pitchFamily="66" charset="0"/>
              </a:rPr>
              <a:t> </a:t>
            </a:r>
            <a:r>
              <a:rPr lang="ru-RU" sz="5400" dirty="0" smtClean="0">
                <a:latin typeface="Monotype Corsiva" pitchFamily="66" charset="0"/>
              </a:rPr>
              <a:t> а люди пользуются</a:t>
            </a:r>
            <a:endParaRPr lang="ru-RU" sz="5400" dirty="0">
              <a:latin typeface="Monotype Corsiva" pitchFamily="66" charset="0"/>
            </a:endParaRP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395536" y="4653136"/>
            <a:ext cx="2390514" cy="1473027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ru-RU" sz="4400" dirty="0" smtClean="0">
                <a:solidFill>
                  <a:srgbClr val="FF0000"/>
                </a:solidFill>
                <a:latin typeface="Monotype Corsiva" pitchFamily="66" charset="0"/>
              </a:rPr>
              <a:t>ИМЯ</a:t>
            </a:r>
            <a:endParaRPr lang="ru-RU" sz="4400" dirty="0">
              <a:solidFill>
                <a:srgbClr val="FF0000"/>
              </a:solidFill>
              <a:latin typeface="Monotype Corsiva" pitchFamily="66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1907704" y="332656"/>
            <a:ext cx="4104456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endParaRPr lang="ru-RU" sz="4400" dirty="0">
              <a:solidFill>
                <a:schemeClr val="tx2"/>
              </a:solidFill>
              <a:latin typeface="Georgia" pitchFamily="18" charset="0"/>
            </a:endParaRPr>
          </a:p>
        </p:txBody>
      </p:sp>
      <p:pic>
        <p:nvPicPr>
          <p:cNvPr id="8194" name="Picture 2" descr="C:\Documents and Settings\Учитель\Рабочий стол\Board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857620" y="3429000"/>
            <a:ext cx="5167302" cy="26289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819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819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8219256" cy="4525963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ru-RU" sz="5400" dirty="0" smtClean="0"/>
              <a:t>  </a:t>
            </a:r>
            <a:r>
              <a:rPr lang="ru-RU" sz="5400" dirty="0" smtClean="0">
                <a:latin typeface="Monotype Corsiva" pitchFamily="66" charset="0"/>
              </a:rPr>
              <a:t>Ты за ней, а она от тебя,</a:t>
            </a:r>
          </a:p>
          <a:p>
            <a:pPr>
              <a:buNone/>
            </a:pPr>
            <a:r>
              <a:rPr lang="ru-RU" sz="5400" dirty="0" smtClean="0">
                <a:latin typeface="Monotype Corsiva" pitchFamily="66" charset="0"/>
              </a:rPr>
              <a:t>  Ты от нее, а она за тобой</a:t>
            </a:r>
            <a:endParaRPr lang="ru-RU" sz="5400" dirty="0">
              <a:latin typeface="Monotype Corsiva" pitchFamily="66" charset="0"/>
            </a:endParaRP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395536" y="4653136"/>
            <a:ext cx="4752528" cy="1473027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ru-RU" sz="4400" dirty="0" smtClean="0">
                <a:solidFill>
                  <a:srgbClr val="FF0000"/>
                </a:solidFill>
                <a:latin typeface="Monotype Corsiva" pitchFamily="66" charset="0"/>
              </a:rPr>
              <a:t>ТЕНЬ</a:t>
            </a:r>
            <a:endParaRPr lang="ru-RU" sz="4400" dirty="0">
              <a:solidFill>
                <a:srgbClr val="FF0000"/>
              </a:solidFill>
              <a:latin typeface="Monotype Corsiva" pitchFamily="66" charset="0"/>
            </a:endParaRPr>
          </a:p>
        </p:txBody>
      </p:sp>
      <p:pic>
        <p:nvPicPr>
          <p:cNvPr id="9218" name="Picture 2" descr="C:\Documents and Settings\Учитель\Рабочий стол\normal_peuter_schaduw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572000" y="3643314"/>
            <a:ext cx="2928958" cy="2214566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92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92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8219256" cy="4525963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ru-RU" sz="5400" dirty="0" smtClean="0"/>
              <a:t>  </a:t>
            </a:r>
            <a:r>
              <a:rPr lang="ru-RU" sz="5400" dirty="0" smtClean="0">
                <a:latin typeface="Monotype Corsiva" pitchFamily="66" charset="0"/>
              </a:rPr>
              <a:t>Ты, да я, да мы с тобой.</a:t>
            </a:r>
          </a:p>
          <a:p>
            <a:pPr>
              <a:buNone/>
            </a:pPr>
            <a:r>
              <a:rPr lang="ru-RU" sz="5400" dirty="0">
                <a:latin typeface="Monotype Corsiva" pitchFamily="66" charset="0"/>
              </a:rPr>
              <a:t> </a:t>
            </a:r>
            <a:r>
              <a:rPr lang="ru-RU" sz="5400" dirty="0" smtClean="0">
                <a:latin typeface="Monotype Corsiva" pitchFamily="66" charset="0"/>
              </a:rPr>
              <a:t>  Сколько нас?</a:t>
            </a:r>
            <a:endParaRPr lang="ru-RU" sz="5400" dirty="0">
              <a:latin typeface="Monotype Corsiva" pitchFamily="66" charset="0"/>
            </a:endParaRP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755576" y="4509120"/>
            <a:ext cx="5976664" cy="1473027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ru-RU" sz="4400" dirty="0" smtClean="0">
                <a:solidFill>
                  <a:srgbClr val="FF0000"/>
                </a:solidFill>
                <a:latin typeface="Monotype Corsiva" pitchFamily="66" charset="0"/>
              </a:rPr>
              <a:t>ДВОЕ</a:t>
            </a:r>
            <a:endParaRPr lang="ru-RU" sz="4400" dirty="0">
              <a:solidFill>
                <a:srgbClr val="FF0000"/>
              </a:solidFill>
              <a:latin typeface="Monotype Corsiva" pitchFamily="66" charset="0"/>
            </a:endParaRPr>
          </a:p>
        </p:txBody>
      </p:sp>
      <p:pic>
        <p:nvPicPr>
          <p:cNvPr id="17410" name="Picture 2" descr="C:\Users\771\Desktop\Двое.jpg"/>
          <p:cNvPicPr>
            <a:picLocks noChangeAspect="1" noChangeArrowheads="1"/>
          </p:cNvPicPr>
          <p:nvPr/>
        </p:nvPicPr>
        <p:blipFill>
          <a:blip r:embed="rId3" cstate="screen"/>
          <a:srcRect/>
          <a:stretch>
            <a:fillRect/>
          </a:stretch>
        </p:blipFill>
        <p:spPr bwMode="auto">
          <a:xfrm>
            <a:off x="5148064" y="3645024"/>
            <a:ext cx="3136994" cy="250959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74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74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8219256" cy="4525963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ru-RU" sz="5400" dirty="0" smtClean="0"/>
              <a:t>  </a:t>
            </a:r>
            <a:r>
              <a:rPr lang="ru-RU" sz="5400" dirty="0" smtClean="0">
                <a:latin typeface="Monotype Corsiva" pitchFamily="66" charset="0"/>
              </a:rPr>
              <a:t>Я увидел свой </a:t>
            </a:r>
            <a:r>
              <a:rPr lang="ru-RU" sz="5400" dirty="0" smtClean="0">
                <a:latin typeface="Monotype Corsiva" pitchFamily="66" charset="0"/>
              </a:rPr>
              <a:t>портрет,</a:t>
            </a:r>
            <a:endParaRPr lang="ru-RU" sz="5400" dirty="0" smtClean="0">
              <a:latin typeface="Monotype Corsiva" pitchFamily="66" charset="0"/>
            </a:endParaRPr>
          </a:p>
          <a:p>
            <a:pPr>
              <a:buNone/>
            </a:pPr>
            <a:r>
              <a:rPr lang="ru-RU" sz="5400" dirty="0">
                <a:latin typeface="Monotype Corsiva" pitchFamily="66" charset="0"/>
              </a:rPr>
              <a:t> </a:t>
            </a:r>
            <a:r>
              <a:rPr lang="ru-RU" sz="5400" dirty="0" smtClean="0">
                <a:latin typeface="Monotype Corsiva" pitchFamily="66" charset="0"/>
              </a:rPr>
              <a:t>  Отошел, портрета нет.</a:t>
            </a:r>
            <a:endParaRPr lang="ru-RU" sz="5400" dirty="0">
              <a:latin typeface="Monotype Corsiva" pitchFamily="66" charset="0"/>
            </a:endParaRP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755576" y="4653136"/>
            <a:ext cx="4245052" cy="1473027"/>
          </a:xfrm>
        </p:spPr>
        <p:txBody>
          <a:bodyPr>
            <a:normAutofit/>
          </a:bodyPr>
          <a:lstStyle/>
          <a:p>
            <a:pPr algn="ctr">
              <a:buNone/>
            </a:pPr>
            <a:r>
              <a:rPr lang="ru-RU" sz="4400" dirty="0" smtClean="0">
                <a:solidFill>
                  <a:srgbClr val="FF0000"/>
                </a:solidFill>
                <a:latin typeface="Monotype Corsiva" pitchFamily="66" charset="0"/>
              </a:rPr>
              <a:t>ЗЕРКАЛО</a:t>
            </a:r>
            <a:endParaRPr lang="ru-RU" sz="4400" dirty="0">
              <a:solidFill>
                <a:srgbClr val="FF0000"/>
              </a:solidFill>
              <a:latin typeface="Monotype Corsiva" pitchFamily="66" charset="0"/>
            </a:endParaRPr>
          </a:p>
        </p:txBody>
      </p:sp>
      <p:pic>
        <p:nvPicPr>
          <p:cNvPr id="10242" name="Picture 2" descr="C:\Documents and Settings\Учитель\Рабочий стол\1134356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714876" y="3643314"/>
            <a:ext cx="3136903" cy="250033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024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024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6851104" cy="1143000"/>
          </a:xfrm>
        </p:spPr>
        <p:txBody>
          <a:bodyPr>
            <a:normAutofit/>
          </a:bodyPr>
          <a:lstStyle/>
          <a:p>
            <a:r>
              <a:rPr lang="ru-RU" sz="5400" b="1" spc="600" dirty="0" smtClean="0">
                <a:solidFill>
                  <a:schemeClr val="tx2">
                    <a:lumMod val="75000"/>
                  </a:schemeClr>
                </a:solidFill>
                <a:latin typeface="Monotype Corsiva" pitchFamily="66" charset="0"/>
              </a:rPr>
              <a:t>ВОСПРИЯТИЕ</a:t>
            </a:r>
            <a:endParaRPr lang="ru-RU" sz="5400" b="1" spc="600" dirty="0">
              <a:solidFill>
                <a:schemeClr val="tx2">
                  <a:lumMod val="75000"/>
                </a:schemeClr>
              </a:solidFill>
              <a:latin typeface="Monotype Corsiva" pitchFamily="66" charset="0"/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>
              <a:buFontTx/>
              <a:buChar char="-"/>
            </a:pPr>
            <a:r>
              <a:rPr lang="ru-RU" dirty="0" smtClean="0">
                <a:latin typeface="Monotype Corsiva" pitchFamily="66" charset="0"/>
              </a:rPr>
              <a:t>это основной познавательный процесс </a:t>
            </a:r>
            <a:r>
              <a:rPr lang="ru-RU" b="1" dirty="0" smtClean="0">
                <a:latin typeface="Monotype Corsiva" pitchFamily="66" charset="0"/>
              </a:rPr>
              <a:t>ЧУВСТВЕННОГО отражения действительности </a:t>
            </a:r>
            <a:r>
              <a:rPr lang="ru-RU" dirty="0" smtClean="0">
                <a:latin typeface="Monotype Corsiva" pitchFamily="66" charset="0"/>
              </a:rPr>
              <a:t>(предметов и явлений) при их непосредственном воздействии на органы чувств.</a:t>
            </a:r>
          </a:p>
          <a:p>
            <a:pPr>
              <a:buFontTx/>
              <a:buChar char="-"/>
            </a:pPr>
            <a:endParaRPr lang="ru-RU" dirty="0" smtClean="0">
              <a:latin typeface="Monotype Corsiva" pitchFamily="66" charset="0"/>
            </a:endParaRPr>
          </a:p>
          <a:p>
            <a:pPr>
              <a:buFontTx/>
              <a:buChar char="-"/>
            </a:pPr>
            <a:r>
              <a:rPr lang="ru-RU" dirty="0" smtClean="0">
                <a:latin typeface="Monotype Corsiva" pitchFamily="66" charset="0"/>
              </a:rPr>
              <a:t>Это интеллектуальный процесс, в основе которого лежит активный поиск признаков, необходимых для формирования образа предмета.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8" name="Содержимое 7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dirty="0" smtClean="0">
                <a:solidFill>
                  <a:srgbClr val="002060"/>
                </a:solidFill>
                <a:latin typeface="Monotype Corsiva" pitchFamily="66" charset="0"/>
              </a:rPr>
              <a:t>Одним из эффективных методов развития восприятия и наблюдательности является </a:t>
            </a:r>
            <a:r>
              <a:rPr lang="ru-RU" b="1" dirty="0" smtClean="0">
                <a:solidFill>
                  <a:srgbClr val="002060"/>
                </a:solidFill>
                <a:latin typeface="Monotype Corsiva" pitchFamily="66" charset="0"/>
              </a:rPr>
              <a:t>СРАВНЕНИЕ.</a:t>
            </a:r>
          </a:p>
          <a:p>
            <a:r>
              <a:rPr lang="ru-RU" dirty="0" smtClean="0">
                <a:solidFill>
                  <a:srgbClr val="002060"/>
                </a:solidFill>
                <a:latin typeface="Monotype Corsiva" pitchFamily="66" charset="0"/>
              </a:rPr>
              <a:t>Учащиеся, которые в полной мере овладевают этим методом  имеют более организованное восприятия и </a:t>
            </a:r>
            <a:r>
              <a:rPr lang="ru-RU" b="1" dirty="0" smtClean="0">
                <a:solidFill>
                  <a:srgbClr val="002060"/>
                </a:solidFill>
                <a:latin typeface="Monotype Corsiva" pitchFamily="66" charset="0"/>
              </a:rPr>
              <a:t>количество ошибок у них значительно уменьшается</a:t>
            </a:r>
            <a:r>
              <a:rPr lang="ru-RU" dirty="0" smtClean="0">
                <a:solidFill>
                  <a:srgbClr val="002060"/>
                </a:solidFill>
              </a:rPr>
              <a:t>.</a:t>
            </a:r>
            <a:endParaRPr lang="ru-RU" dirty="0">
              <a:solidFill>
                <a:srgbClr val="00206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7544" y="404664"/>
            <a:ext cx="6995120" cy="1143000"/>
          </a:xfrm>
        </p:spPr>
        <p:txBody>
          <a:bodyPr>
            <a:normAutofit fontScale="90000"/>
          </a:bodyPr>
          <a:lstStyle/>
          <a:p>
            <a:r>
              <a:rPr lang="ru-RU" b="1" dirty="0" smtClean="0">
                <a:solidFill>
                  <a:srgbClr val="002060"/>
                </a:solidFill>
                <a:latin typeface="Monotype Corsiva" pitchFamily="66" charset="0"/>
              </a:rPr>
              <a:t>Восприятие величины </a:t>
            </a:r>
            <a:br>
              <a:rPr lang="ru-RU" b="1" dirty="0" smtClean="0">
                <a:solidFill>
                  <a:srgbClr val="002060"/>
                </a:solidFill>
                <a:latin typeface="Monotype Corsiva" pitchFamily="66" charset="0"/>
              </a:rPr>
            </a:br>
            <a:r>
              <a:rPr lang="ru-RU" b="1" dirty="0" smtClean="0">
                <a:solidFill>
                  <a:srgbClr val="002060"/>
                </a:solidFill>
                <a:latin typeface="Monotype Corsiva" pitchFamily="66" charset="0"/>
              </a:rPr>
              <a:t>предмета</a:t>
            </a:r>
            <a:endParaRPr lang="ru-RU" b="1" dirty="0">
              <a:solidFill>
                <a:srgbClr val="002060"/>
              </a:solidFill>
              <a:latin typeface="Monotype Corsiva" pitchFamily="66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611560" y="1844824"/>
            <a:ext cx="748883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dirty="0" smtClean="0"/>
              <a:t>Определите на глаз: одинаковые ли эти полоски?</a:t>
            </a:r>
            <a:endParaRPr lang="ru-RU" sz="2400" dirty="0"/>
          </a:p>
        </p:txBody>
      </p:sp>
      <p:pic>
        <p:nvPicPr>
          <p:cNvPr id="5122" name="Picture 2" descr="C:\Users\Oxana\Desktop\2.jpg"/>
          <p:cNvPicPr>
            <a:picLocks noChangeAspect="1" noChangeArrowheads="1"/>
          </p:cNvPicPr>
          <p:nvPr/>
        </p:nvPicPr>
        <p:blipFill>
          <a:blip r:embed="rId3" cstate="screen"/>
          <a:srcRect/>
          <a:stretch>
            <a:fillRect/>
          </a:stretch>
        </p:blipFill>
        <p:spPr bwMode="auto">
          <a:xfrm>
            <a:off x="683568" y="2996952"/>
            <a:ext cx="7812360" cy="2830565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67544" y="404664"/>
            <a:ext cx="6995120" cy="1143000"/>
          </a:xfrm>
        </p:spPr>
        <p:txBody>
          <a:bodyPr>
            <a:normAutofit/>
          </a:bodyPr>
          <a:lstStyle/>
          <a:p>
            <a:r>
              <a:rPr lang="ru-RU" b="1" dirty="0" smtClean="0">
                <a:solidFill>
                  <a:srgbClr val="002060"/>
                </a:solidFill>
                <a:latin typeface="Monotype Corsiva" pitchFamily="66" charset="0"/>
              </a:rPr>
              <a:t>Восприятие времени </a:t>
            </a:r>
            <a:endParaRPr lang="ru-RU" b="1" dirty="0">
              <a:solidFill>
                <a:srgbClr val="002060"/>
              </a:solidFill>
              <a:latin typeface="Monotype Corsiva" pitchFamily="66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611560" y="1844824"/>
            <a:ext cx="748883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dirty="0" smtClean="0"/>
              <a:t>Определите промежуток времени от стука до стука</a:t>
            </a:r>
            <a:endParaRPr lang="ru-RU" sz="2400" dirty="0"/>
          </a:p>
        </p:txBody>
      </p:sp>
      <p:sp>
        <p:nvSpPr>
          <p:cNvPr id="5" name="TextBox 4"/>
          <p:cNvSpPr txBox="1"/>
          <p:nvPr/>
        </p:nvSpPr>
        <p:spPr>
          <a:xfrm>
            <a:off x="2051720" y="2708920"/>
            <a:ext cx="1872208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800" dirty="0" smtClean="0"/>
              <a:t>1 случай</a:t>
            </a:r>
          </a:p>
          <a:p>
            <a:r>
              <a:rPr lang="ru-RU" sz="2800" dirty="0" smtClean="0"/>
              <a:t>2 случай</a:t>
            </a:r>
            <a:endParaRPr lang="ru-RU" sz="2800" dirty="0"/>
          </a:p>
        </p:txBody>
      </p:sp>
      <p:sp>
        <p:nvSpPr>
          <p:cNvPr id="6" name="TextBox 5"/>
          <p:cNvSpPr txBox="1"/>
          <p:nvPr/>
        </p:nvSpPr>
        <p:spPr>
          <a:xfrm>
            <a:off x="3635896" y="2708920"/>
            <a:ext cx="1872208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800" b="1" dirty="0" smtClean="0">
                <a:solidFill>
                  <a:srgbClr val="800080"/>
                </a:solidFill>
              </a:rPr>
              <a:t>- 40 сек.</a:t>
            </a:r>
          </a:p>
          <a:p>
            <a:r>
              <a:rPr lang="ru-RU" sz="2800" b="1" dirty="0" smtClean="0">
                <a:solidFill>
                  <a:srgbClr val="800080"/>
                </a:solidFill>
              </a:rPr>
              <a:t>- 90 сек.</a:t>
            </a:r>
            <a:endParaRPr lang="ru-RU" sz="2800" b="1" dirty="0">
              <a:solidFill>
                <a:srgbClr val="800080"/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1835696" y="4077072"/>
            <a:ext cx="6264696" cy="2554545"/>
          </a:xfrm>
          <a:prstGeom prst="rect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ru-RU" sz="2000" b="1" u="sng" dirty="0" smtClean="0"/>
              <a:t>ИНТЕРЕСНО:</a:t>
            </a:r>
          </a:p>
          <a:p>
            <a:r>
              <a:rPr lang="ru-RU" sz="2000" dirty="0" smtClean="0"/>
              <a:t>По данным исследований 1 минута воспринимается:</a:t>
            </a:r>
          </a:p>
          <a:p>
            <a:endParaRPr lang="ru-RU" sz="2000" dirty="0" smtClean="0"/>
          </a:p>
          <a:p>
            <a:r>
              <a:rPr lang="ru-RU" sz="2000" dirty="0" smtClean="0"/>
              <a:t>В первом классе – как 11 секунд</a:t>
            </a:r>
          </a:p>
          <a:p>
            <a:r>
              <a:rPr lang="ru-RU" sz="2000" dirty="0" smtClean="0"/>
              <a:t>В третьем классе – как 25 секунд</a:t>
            </a:r>
          </a:p>
          <a:p>
            <a:r>
              <a:rPr lang="ru-RU" sz="2000" dirty="0" smtClean="0"/>
              <a:t>В пятом классе – как 31 секунда</a:t>
            </a:r>
          </a:p>
          <a:p>
            <a:r>
              <a:rPr lang="ru-RU" sz="2000" dirty="0" smtClean="0"/>
              <a:t>Взрослые воспринимают 1 минуту как 35 секунд.</a:t>
            </a:r>
          </a:p>
          <a:p>
            <a:r>
              <a:rPr lang="ru-RU" sz="2000" dirty="0" smtClean="0"/>
              <a:t>Более объективно воспринимается 1 час.</a:t>
            </a:r>
            <a:endParaRPr lang="ru-RU" sz="2000" dirty="0"/>
          </a:p>
        </p:txBody>
      </p:sp>
      <p:pic>
        <p:nvPicPr>
          <p:cNvPr id="7170" name="Picture 2" descr="C:\Users\Oxana\Desktop\ceas-mare-de-perete_21108.jpg"/>
          <p:cNvPicPr>
            <a:picLocks noChangeAspect="1" noChangeArrowheads="1"/>
          </p:cNvPicPr>
          <p:nvPr/>
        </p:nvPicPr>
        <p:blipFill>
          <a:blip r:embed="rId3" cstate="screen"/>
          <a:srcRect/>
          <a:stretch>
            <a:fillRect/>
          </a:stretch>
        </p:blipFill>
        <p:spPr bwMode="auto">
          <a:xfrm>
            <a:off x="5796136" y="2420888"/>
            <a:ext cx="1373138" cy="1373138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3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7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67544" y="1700808"/>
            <a:ext cx="8229600" cy="4525963"/>
          </a:xfrm>
        </p:spPr>
        <p:txBody>
          <a:bodyPr/>
          <a:lstStyle/>
          <a:p>
            <a:pPr>
              <a:buNone/>
            </a:pPr>
            <a:r>
              <a:rPr lang="ru-RU" dirty="0" smtClean="0"/>
              <a:t>«ГРАФИЧЕСКИЙ ДИКТАТ»</a:t>
            </a:r>
          </a:p>
          <a:p>
            <a:pPr>
              <a:buNone/>
            </a:pPr>
            <a:endParaRPr lang="ru-RU" dirty="0"/>
          </a:p>
          <a:p>
            <a:pPr>
              <a:buNone/>
            </a:pPr>
            <a:endParaRPr lang="ru-RU" dirty="0"/>
          </a:p>
        </p:txBody>
      </p:sp>
      <p:pic>
        <p:nvPicPr>
          <p:cNvPr id="2050" name="Picture 2" descr="C:\Users\771\Desktop\Снимок.JPG"/>
          <p:cNvPicPr>
            <a:picLocks noChangeAspect="1" noChangeArrowheads="1"/>
          </p:cNvPicPr>
          <p:nvPr/>
        </p:nvPicPr>
        <p:blipFill>
          <a:blip r:embed="rId3" cstate="screen"/>
          <a:srcRect/>
          <a:stretch>
            <a:fillRect/>
          </a:stretch>
        </p:blipFill>
        <p:spPr bwMode="auto">
          <a:xfrm>
            <a:off x="2555776" y="2492896"/>
            <a:ext cx="4104456" cy="347782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7" name="TextBox 6"/>
          <p:cNvSpPr txBox="1"/>
          <p:nvPr/>
        </p:nvSpPr>
        <p:spPr>
          <a:xfrm>
            <a:off x="1907704" y="332656"/>
            <a:ext cx="4104456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dirty="0" smtClean="0">
                <a:solidFill>
                  <a:schemeClr val="tx2"/>
                </a:solidFill>
                <a:latin typeface="Georgia" pitchFamily="18" charset="0"/>
              </a:rPr>
              <a:t>Задание </a:t>
            </a:r>
            <a:r>
              <a:rPr lang="ru-RU" sz="4400" dirty="0" smtClean="0">
                <a:solidFill>
                  <a:schemeClr val="tx2"/>
                </a:solidFill>
                <a:latin typeface="Georgia" pitchFamily="18" charset="0"/>
              </a:rPr>
              <a:t>.</a:t>
            </a:r>
            <a:endParaRPr lang="ru-RU" sz="4400" dirty="0">
              <a:solidFill>
                <a:schemeClr val="tx2"/>
              </a:solidFill>
              <a:latin typeface="Georgia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pic>
        <p:nvPicPr>
          <p:cNvPr id="4098" name="Picture 2" descr="C:\Users\771\Desktop\Человечек из спичек.JPG"/>
          <p:cNvPicPr>
            <a:picLocks noChangeAspect="1" noChangeArrowheads="1"/>
          </p:cNvPicPr>
          <p:nvPr/>
        </p:nvPicPr>
        <p:blipFill>
          <a:blip r:embed="rId3" cstate="screen"/>
          <a:srcRect/>
          <a:stretch>
            <a:fillRect/>
          </a:stretch>
        </p:blipFill>
        <p:spPr bwMode="auto">
          <a:xfrm>
            <a:off x="323528" y="1223422"/>
            <a:ext cx="3816424" cy="5371263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427984" y="1268760"/>
            <a:ext cx="4032448" cy="5112568"/>
          </a:xfrm>
        </p:spPr>
        <p:txBody>
          <a:bodyPr>
            <a:noAutofit/>
          </a:bodyPr>
          <a:lstStyle/>
          <a:p>
            <a:r>
              <a:rPr lang="ru-RU" sz="4000" dirty="0" smtClean="0"/>
              <a:t>Добрый</a:t>
            </a:r>
          </a:p>
          <a:p>
            <a:r>
              <a:rPr lang="ru-RU" sz="4000" dirty="0" smtClean="0"/>
              <a:t>Отзывчивый</a:t>
            </a:r>
          </a:p>
          <a:p>
            <a:r>
              <a:rPr lang="ru-RU" sz="4000" dirty="0" smtClean="0"/>
              <a:t>Трудолюбивый</a:t>
            </a:r>
          </a:p>
          <a:p>
            <a:r>
              <a:rPr lang="ru-RU" sz="4000" dirty="0" smtClean="0"/>
              <a:t>Капризный</a:t>
            </a:r>
          </a:p>
          <a:p>
            <a:r>
              <a:rPr lang="ru-RU" sz="4000" dirty="0" smtClean="0"/>
              <a:t>Веселый</a:t>
            </a:r>
          </a:p>
          <a:p>
            <a:pPr>
              <a:buSzPct val="200000"/>
            </a:pPr>
            <a:r>
              <a:rPr lang="ru-RU" sz="2000" dirty="0" smtClean="0">
                <a:solidFill>
                  <a:schemeClr val="tx2"/>
                </a:solidFill>
              </a:rPr>
              <a:t>НАПИШИ </a:t>
            </a:r>
            <a:r>
              <a:rPr lang="ru-RU" sz="2000" dirty="0" smtClean="0">
                <a:solidFill>
                  <a:schemeClr val="tx2"/>
                </a:solidFill>
              </a:rPr>
              <a:t>РЯДОМ С ЧЕЛОВЕЧКОМ, КАКИЕ ЧЕРТЫ ХАРАКТЕРА ЕСТЬ У ТЕБЯ</a:t>
            </a:r>
          </a:p>
          <a:p>
            <a:pPr>
              <a:buNone/>
            </a:pPr>
            <a:endParaRPr lang="ru-RU" sz="4000" dirty="0"/>
          </a:p>
        </p:txBody>
      </p:sp>
      <p:sp>
        <p:nvSpPr>
          <p:cNvPr id="7" name="TextBox 6"/>
          <p:cNvSpPr txBox="1"/>
          <p:nvPr/>
        </p:nvSpPr>
        <p:spPr>
          <a:xfrm>
            <a:off x="1907704" y="332656"/>
            <a:ext cx="4104456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dirty="0" smtClean="0">
                <a:solidFill>
                  <a:schemeClr val="tx2"/>
                </a:solidFill>
                <a:latin typeface="Georgia" pitchFamily="18" charset="0"/>
              </a:rPr>
              <a:t>Задание.</a:t>
            </a:r>
            <a:endParaRPr lang="ru-RU" sz="4400" dirty="0">
              <a:solidFill>
                <a:schemeClr val="tx2"/>
              </a:solidFill>
              <a:latin typeface="Georgia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:\Documents and Settings\Учитель\Рабочий стол\NezhnyMini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251520" y="3140968"/>
            <a:ext cx="2232248" cy="3301827"/>
          </a:xfrm>
        </p:spPr>
        <p:txBody>
          <a:bodyPr>
            <a:normAutofit lnSpcReduction="10000"/>
          </a:bodyPr>
          <a:lstStyle/>
          <a:p>
            <a:r>
              <a:rPr lang="ru-RU" sz="3200" dirty="0" smtClean="0"/>
              <a:t>КЕЙХОК</a:t>
            </a:r>
          </a:p>
          <a:p>
            <a:r>
              <a:rPr lang="ru-RU" sz="3200" dirty="0" smtClean="0"/>
              <a:t>НИСТЕН</a:t>
            </a:r>
          </a:p>
          <a:p>
            <a:r>
              <a:rPr lang="ru-RU" sz="3200" dirty="0" smtClean="0"/>
              <a:t>ВОТЖИ</a:t>
            </a:r>
          </a:p>
          <a:p>
            <a:r>
              <a:rPr lang="ru-RU" sz="3200" dirty="0" smtClean="0"/>
              <a:t>БОЛФУТ</a:t>
            </a:r>
            <a:endParaRPr lang="ru-RU" sz="3200" dirty="0"/>
          </a:p>
          <a:p>
            <a:pPr>
              <a:buNone/>
            </a:pPr>
            <a:endParaRPr lang="ru-RU" dirty="0"/>
          </a:p>
        </p:txBody>
      </p:sp>
      <p:sp>
        <p:nvSpPr>
          <p:cNvPr id="5" name="Содержимое 4"/>
          <p:cNvSpPr>
            <a:spLocks noGrp="1"/>
          </p:cNvSpPr>
          <p:nvPr>
            <p:ph sz="half" idx="2"/>
          </p:nvPr>
        </p:nvSpPr>
        <p:spPr>
          <a:xfrm>
            <a:off x="2339752" y="3140968"/>
            <a:ext cx="1800200" cy="2304256"/>
          </a:xfr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>
            <a:normAutofit lnSpcReduction="10000"/>
          </a:bodyPr>
          <a:lstStyle/>
          <a:p>
            <a:pPr>
              <a:buNone/>
            </a:pPr>
            <a:r>
              <a:rPr lang="ru-RU" sz="3200" dirty="0" smtClean="0"/>
              <a:t>ХОККЕЙ</a:t>
            </a:r>
          </a:p>
          <a:p>
            <a:pPr>
              <a:buNone/>
            </a:pPr>
            <a:r>
              <a:rPr lang="ru-RU" sz="3200" dirty="0" smtClean="0"/>
              <a:t>ТЕННИС</a:t>
            </a:r>
          </a:p>
          <a:p>
            <a:pPr>
              <a:buNone/>
            </a:pPr>
            <a:r>
              <a:rPr lang="ru-RU" sz="3200" strike="sngStrike" dirty="0" smtClean="0"/>
              <a:t>ЖИВОТ</a:t>
            </a:r>
          </a:p>
          <a:p>
            <a:pPr>
              <a:buNone/>
            </a:pPr>
            <a:r>
              <a:rPr lang="ru-RU" sz="3200" dirty="0" smtClean="0"/>
              <a:t>ФУТБОЛ</a:t>
            </a:r>
            <a:endParaRPr lang="ru-RU" sz="3200" dirty="0"/>
          </a:p>
        </p:txBody>
      </p:sp>
      <p:sp>
        <p:nvSpPr>
          <p:cNvPr id="6" name="TextBox 5"/>
          <p:cNvSpPr txBox="1"/>
          <p:nvPr/>
        </p:nvSpPr>
        <p:spPr>
          <a:xfrm>
            <a:off x="251520" y="1628800"/>
            <a:ext cx="889248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800" dirty="0" smtClean="0"/>
              <a:t>Переставь местами буквы так, чтобы получились слова. Из каждого столбика исключи лишнее слово.</a:t>
            </a:r>
            <a:endParaRPr lang="ru-RU" sz="2800" dirty="0"/>
          </a:p>
        </p:txBody>
      </p:sp>
      <p:sp>
        <p:nvSpPr>
          <p:cNvPr id="7" name="Содержимое 2"/>
          <p:cNvSpPr txBox="1">
            <a:spLocks/>
          </p:cNvSpPr>
          <p:nvPr/>
        </p:nvSpPr>
        <p:spPr>
          <a:xfrm>
            <a:off x="4572000" y="3140968"/>
            <a:ext cx="2304256" cy="2232248"/>
          </a:xfrm>
          <a:prstGeom prst="rect">
            <a:avLst/>
          </a:prstGeom>
        </p:spPr>
        <p:txBody>
          <a:bodyPr vert="horz" lIns="91440" tIns="45720" rIns="91440" bIns="45720" rtlCol="0">
            <a:normAutofit lnSpcReduction="10000"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ru-RU" sz="3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РАСЕСТ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ru-RU" sz="3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РАЗЕБ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ru-RU" sz="3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БАКАБУШ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Char char="•"/>
              <a:tabLst/>
              <a:defRPr/>
            </a:pPr>
            <a:r>
              <a:rPr kumimoji="0" lang="ru-RU" sz="3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ТЕЦО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endParaRPr kumimoji="0" lang="ru-RU" sz="28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8" name="Содержимое 4"/>
          <p:cNvSpPr txBox="1">
            <a:spLocks/>
          </p:cNvSpPr>
          <p:nvPr/>
        </p:nvSpPr>
        <p:spPr>
          <a:xfrm>
            <a:off x="6804248" y="3140968"/>
            <a:ext cx="1944216" cy="2304256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vert="horz" lIns="91440" tIns="45720" rIns="91440" bIns="45720" rtlCol="0">
            <a:normAutofit lnSpcReduction="10000"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kumimoji="0" lang="ru-RU" sz="3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dk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СЕСТРА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kumimoji="0" lang="ru-RU" sz="3200" b="0" i="0" u="none" strike="sngStrike" kern="1200" cap="none" spc="0" normalizeH="0" baseline="0" noProof="0" dirty="0" smtClean="0">
                <a:ln>
                  <a:noFill/>
                </a:ln>
                <a:solidFill>
                  <a:schemeClr val="dk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ЗЕБРА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kumimoji="0" lang="ru-RU" sz="3200" b="0" i="0" u="none" kern="1200" cap="none" spc="0" normalizeH="0" baseline="0" noProof="0" dirty="0" smtClean="0">
                <a:ln>
                  <a:noFill/>
                </a:ln>
                <a:solidFill>
                  <a:schemeClr val="dk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БАБУШКА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kumimoji="0" lang="ru-RU" sz="3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dk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ОТЕЦ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1907704" y="332656"/>
            <a:ext cx="4104456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4400" dirty="0" smtClean="0">
                <a:solidFill>
                  <a:schemeClr val="tx2"/>
                </a:solidFill>
                <a:latin typeface="Georgia" pitchFamily="18" charset="0"/>
              </a:rPr>
              <a:t>Задание.</a:t>
            </a:r>
            <a:endParaRPr lang="ru-RU" sz="4400" dirty="0">
              <a:solidFill>
                <a:schemeClr val="tx2"/>
              </a:solidFill>
              <a:latin typeface="Georgia" pitchFamily="18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36</TotalTime>
  <Words>411</Words>
  <PresentationFormat>Экран (4:3)</PresentationFormat>
  <Paragraphs>90</Paragraphs>
  <Slides>21</Slides>
  <Notes>1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21</vt:i4>
      </vt:variant>
    </vt:vector>
  </HeadingPairs>
  <TitlesOfParts>
    <vt:vector size="22" baseType="lpstr">
      <vt:lpstr>Тема Office</vt:lpstr>
      <vt:lpstr>Презентация к уроку   «Психология»  в 1-ом классе на тему  «Восприятие»</vt:lpstr>
      <vt:lpstr>Слайд 2</vt:lpstr>
      <vt:lpstr>Слайд 3</vt:lpstr>
      <vt:lpstr>Слайд 4</vt:lpstr>
      <vt:lpstr>Слайд 5</vt:lpstr>
      <vt:lpstr>Слайд 6</vt:lpstr>
      <vt:lpstr>Слайд 7</vt:lpstr>
      <vt:lpstr>Слайд 8</vt:lpstr>
      <vt:lpstr>Слайд 9</vt:lpstr>
      <vt:lpstr>Слайд 10</vt:lpstr>
      <vt:lpstr>Слайд 11</vt:lpstr>
      <vt:lpstr>Слайд 12</vt:lpstr>
      <vt:lpstr>Слайд 13</vt:lpstr>
      <vt:lpstr>Слайд 14</vt:lpstr>
      <vt:lpstr>ВОСПРИЯТИЕ</vt:lpstr>
      <vt:lpstr>Слайд 16</vt:lpstr>
      <vt:lpstr>Восприятие величины  предмета</vt:lpstr>
      <vt:lpstr>Восприятие времени </vt:lpstr>
      <vt:lpstr>Слайд 19</vt:lpstr>
      <vt:lpstr>Слайд 20</vt:lpstr>
      <vt:lpstr>Слайд 21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cp:lastModifiedBy>Computer</cp:lastModifiedBy>
  <cp:revision>5</cp:revision>
  <dcterms:modified xsi:type="dcterms:W3CDTF">2015-06-15T11:05:09Z</dcterms:modified>
</cp:coreProperties>
</file>