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743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28656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390382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78335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95101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C48EC7-AF6A-48D3-8284-14BACBEBDD84}"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86922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2662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2167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062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4961B7-6B89-48AB-966F-622E2788EECC}" type="datetimeFigureOut">
              <a:rPr lang="en-US" smtClean="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76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638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506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001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12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F131DD-A141-4471-BCF9-C6073EDD7E20}"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974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334A90-EB03-42F3-8859-2C2B2724C058}"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443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C48EC7-AF6A-48D3-8284-14BACBEBDD84}" type="datetimeFigureOut">
              <a:rPr lang="en-US" smtClean="0"/>
              <a:t>9/14/2016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29237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uchmag.ru/estore/e45139/"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6519" y="965916"/>
            <a:ext cx="8667482" cy="1378039"/>
          </a:xfrm>
        </p:spPr>
        <p:txBody>
          <a:bodyPr/>
          <a:lstStyle/>
          <a:p>
            <a:pPr algn="ctr"/>
            <a:r>
              <a:rPr lang="ru-RU" sz="6000" dirty="0" smtClean="0"/>
              <a:t>Автоматизация звуков: </a:t>
            </a:r>
            <a:r>
              <a:rPr lang="ru-RU" sz="6000" dirty="0" smtClean="0"/>
              <a:t>ошибки и правила</a:t>
            </a:r>
            <a:endParaRPr lang="ru-RU" sz="6000" dirty="0"/>
          </a:p>
        </p:txBody>
      </p:sp>
      <p:sp>
        <p:nvSpPr>
          <p:cNvPr id="3" name="Подзаголовок 2"/>
          <p:cNvSpPr>
            <a:spLocks noGrp="1"/>
          </p:cNvSpPr>
          <p:nvPr>
            <p:ph type="subTitle" idx="1"/>
          </p:nvPr>
        </p:nvSpPr>
        <p:spPr>
          <a:xfrm>
            <a:off x="360608" y="4340180"/>
            <a:ext cx="10431888" cy="2517820"/>
          </a:xfrm>
        </p:spPr>
        <p:txBody>
          <a:bodyPr>
            <a:normAutofit fontScale="47500" lnSpcReduction="20000"/>
          </a:bodyPr>
          <a:lstStyle/>
          <a:p>
            <a:pPr algn="l"/>
            <a:r>
              <a:rPr lang="ru-RU" sz="5900" b="1" i="1" dirty="0" smtClean="0"/>
              <a:t>Приготовил: учитель-логопед МДОАУ «Детский сад № 1 </a:t>
            </a:r>
          </a:p>
          <a:p>
            <a:pPr algn="l"/>
            <a:r>
              <a:rPr lang="ru-RU" sz="5900" b="1" i="1" dirty="0" smtClean="0"/>
              <a:t>комбинированного вида»</a:t>
            </a:r>
          </a:p>
          <a:p>
            <a:pPr algn="l"/>
            <a:r>
              <a:rPr lang="ru-RU" sz="5900" b="1" i="1" dirty="0" smtClean="0"/>
              <a:t>Чебрукова Елена Николаевна</a:t>
            </a:r>
          </a:p>
          <a:p>
            <a:pPr algn="l"/>
            <a:endParaRPr lang="ru-RU" sz="5000" b="1" i="1" dirty="0"/>
          </a:p>
          <a:p>
            <a:pPr algn="l"/>
            <a:r>
              <a:rPr lang="ru-RU" sz="4200" b="1" i="1" dirty="0" err="1"/>
              <a:t>г</a:t>
            </a:r>
            <a:r>
              <a:rPr lang="ru-RU" sz="4200" b="1" i="1" dirty="0" err="1" smtClean="0"/>
              <a:t>.Бузулук</a:t>
            </a:r>
            <a:r>
              <a:rPr lang="ru-RU" sz="4200" b="1" i="1" dirty="0" smtClean="0"/>
              <a:t>, 2016</a:t>
            </a:r>
            <a:endParaRPr lang="ru-RU" sz="4200" b="1" i="1" dirty="0"/>
          </a:p>
        </p:txBody>
      </p:sp>
      <p:pic>
        <p:nvPicPr>
          <p:cNvPr id="4098" name="Picture 2" descr="http://www.dnz106.edu.kh.ua/files2/images/rozdelytel_kvyti_1.gif?size=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38754" y="2665927"/>
            <a:ext cx="8481765" cy="102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9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463640"/>
            <a:ext cx="8596670" cy="1466760"/>
          </a:xfrm>
        </p:spPr>
        <p:txBody>
          <a:bodyPr>
            <a:normAutofit/>
          </a:bodyPr>
          <a:lstStyle/>
          <a:p>
            <a:r>
              <a:rPr lang="ru-RU" dirty="0" smtClean="0"/>
              <a:t>   </a:t>
            </a:r>
            <a:r>
              <a:rPr lang="ru-RU" sz="4000" b="1" dirty="0" smtClean="0"/>
              <a:t>7 ошибка:         7 правило:</a:t>
            </a:r>
            <a:endParaRPr lang="ru-RU" sz="4000" b="1" dirty="0"/>
          </a:p>
        </p:txBody>
      </p:sp>
      <p:sp>
        <p:nvSpPr>
          <p:cNvPr id="10" name="Объект 9"/>
          <p:cNvSpPr>
            <a:spLocks noGrp="1"/>
          </p:cNvSpPr>
          <p:nvPr>
            <p:ph sz="half" idx="1"/>
          </p:nvPr>
        </p:nvSpPr>
        <p:spPr>
          <a:xfrm>
            <a:off x="677334" y="1687133"/>
            <a:ext cx="3521179" cy="4997002"/>
          </a:xfrm>
        </p:spPr>
        <p:txBody>
          <a:bodyPr>
            <a:normAutofit/>
          </a:bodyPr>
          <a:lstStyle/>
          <a:p>
            <a:r>
              <a:rPr lang="ru-RU" sz="2400" dirty="0"/>
              <a:t>Звук автоматизируется при неправильном речевом выдохе.</a:t>
            </a:r>
          </a:p>
        </p:txBody>
      </p:sp>
      <p:sp>
        <p:nvSpPr>
          <p:cNvPr id="11" name="Объект 10"/>
          <p:cNvSpPr>
            <a:spLocks noGrp="1"/>
          </p:cNvSpPr>
          <p:nvPr>
            <p:ph sz="half" idx="2"/>
          </p:nvPr>
        </p:nvSpPr>
        <p:spPr>
          <a:xfrm>
            <a:off x="4198513" y="1687133"/>
            <a:ext cx="5075491" cy="4997002"/>
          </a:xfrm>
        </p:spPr>
        <p:txBody>
          <a:bodyPr>
            <a:normAutofit/>
          </a:bodyPr>
          <a:lstStyle/>
          <a:p>
            <a:r>
              <a:rPr lang="ru-RU" sz="2400" b="1" i="1" dirty="0"/>
              <a:t>Перед тем как автоматизировать звук необходимо поставить правильный речевой выдох.</a:t>
            </a:r>
            <a:r>
              <a:rPr lang="ru-RU" sz="2400" dirty="0"/>
              <a:t> При нарушенном речевом выдохе, </a:t>
            </a:r>
            <a:r>
              <a:rPr lang="ru-RU" sz="2400" dirty="0" smtClean="0"/>
              <a:t>ни </a:t>
            </a:r>
            <a:r>
              <a:rPr lang="ru-RU" sz="2400" dirty="0"/>
              <a:t>какие звуки вы ребенку не автоматизируете. </a:t>
            </a:r>
          </a:p>
        </p:txBody>
      </p:sp>
      <p:pic>
        <p:nvPicPr>
          <p:cNvPr id="2" name="Рисунок 1"/>
          <p:cNvPicPr>
            <a:picLocks noChangeAspect="1"/>
          </p:cNvPicPr>
          <p:nvPr/>
        </p:nvPicPr>
        <p:blipFill>
          <a:blip r:embed="rId2"/>
          <a:stretch>
            <a:fillRect/>
          </a:stretch>
        </p:blipFill>
        <p:spPr>
          <a:xfrm>
            <a:off x="1125560" y="3635129"/>
            <a:ext cx="2857500" cy="2524125"/>
          </a:xfrm>
          <a:prstGeom prst="rect">
            <a:avLst/>
          </a:prstGeom>
        </p:spPr>
      </p:pic>
    </p:spTree>
    <p:extLst>
      <p:ext uri="{BB962C8B-B14F-4D97-AF65-F5344CB8AC3E}">
        <p14:creationId xmlns:p14="http://schemas.microsoft.com/office/powerpoint/2010/main" val="357380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463640"/>
            <a:ext cx="8596670" cy="1466760"/>
          </a:xfrm>
        </p:spPr>
        <p:txBody>
          <a:bodyPr>
            <a:normAutofit/>
          </a:bodyPr>
          <a:lstStyle/>
          <a:p>
            <a:r>
              <a:rPr lang="ru-RU" dirty="0" smtClean="0"/>
              <a:t>   </a:t>
            </a:r>
            <a:r>
              <a:rPr lang="ru-RU" sz="4000" b="1" dirty="0" smtClean="0"/>
              <a:t>8 ошибка:         8 правило:</a:t>
            </a:r>
            <a:endParaRPr lang="ru-RU" sz="4000" b="1" dirty="0"/>
          </a:p>
        </p:txBody>
      </p:sp>
      <p:sp>
        <p:nvSpPr>
          <p:cNvPr id="10" name="Объект 9"/>
          <p:cNvSpPr>
            <a:spLocks noGrp="1"/>
          </p:cNvSpPr>
          <p:nvPr>
            <p:ph sz="half" idx="1"/>
          </p:nvPr>
        </p:nvSpPr>
        <p:spPr>
          <a:xfrm>
            <a:off x="677334" y="1687133"/>
            <a:ext cx="3521179" cy="4997002"/>
          </a:xfrm>
        </p:spPr>
        <p:txBody>
          <a:bodyPr>
            <a:normAutofit/>
          </a:bodyPr>
          <a:lstStyle/>
          <a:p>
            <a:r>
              <a:rPr lang="ru-RU" sz="2400" dirty="0"/>
              <a:t>Звук автоматизируют без показа наглядного материала.</a:t>
            </a:r>
          </a:p>
        </p:txBody>
      </p:sp>
      <p:sp>
        <p:nvSpPr>
          <p:cNvPr id="11" name="Объект 10"/>
          <p:cNvSpPr>
            <a:spLocks noGrp="1"/>
          </p:cNvSpPr>
          <p:nvPr>
            <p:ph sz="half" idx="2"/>
          </p:nvPr>
        </p:nvSpPr>
        <p:spPr>
          <a:xfrm>
            <a:off x="4198513" y="1687133"/>
            <a:ext cx="5075491" cy="4997002"/>
          </a:xfrm>
        </p:spPr>
        <p:txBody>
          <a:bodyPr>
            <a:normAutofit/>
          </a:bodyPr>
          <a:lstStyle/>
          <a:p>
            <a:r>
              <a:rPr lang="ru-RU" sz="2400" b="1" i="1" dirty="0"/>
              <a:t>Для автоматизации звука использовать наглядность</a:t>
            </a:r>
            <a:r>
              <a:rPr lang="ru-RU" sz="2400" b="1" dirty="0"/>
              <a:t>. </a:t>
            </a:r>
            <a:r>
              <a:rPr lang="ru-RU" sz="2400" dirty="0"/>
              <a:t>Чтобы процесс автоматизации звука не был скучной, рутинной работой, показывайте ребенку картинки, используйте разные игровые ситуации, придумывайте сказки, используйте сюжетные картинки, рисуйте и раскрашивайте слова с заданным звуком.</a:t>
            </a:r>
          </a:p>
        </p:txBody>
      </p:sp>
      <p:pic>
        <p:nvPicPr>
          <p:cNvPr id="2050" name="Picture 2" descr="http://1.bp.blogspot.com/-algXc5ENn5I/VggitKwukiI/AAAAAAAAAW8/2UH1W7sbQvU/s1600/851c24aa-165b-49a3-ba8c-efcc7256e8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55" y="3624258"/>
            <a:ext cx="4298335" cy="305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4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463640"/>
            <a:ext cx="8596670" cy="1466760"/>
          </a:xfrm>
        </p:spPr>
        <p:txBody>
          <a:bodyPr>
            <a:normAutofit/>
          </a:bodyPr>
          <a:lstStyle/>
          <a:p>
            <a:r>
              <a:rPr lang="ru-RU" dirty="0" smtClean="0"/>
              <a:t>   </a:t>
            </a:r>
            <a:r>
              <a:rPr lang="ru-RU" sz="4000" b="1" dirty="0"/>
              <a:t>9</a:t>
            </a:r>
            <a:r>
              <a:rPr lang="ru-RU" sz="4000" b="1" dirty="0" smtClean="0"/>
              <a:t> ошибка:         9 правило:</a:t>
            </a:r>
            <a:endParaRPr lang="ru-RU" sz="4000" b="1" dirty="0"/>
          </a:p>
        </p:txBody>
      </p:sp>
      <p:sp>
        <p:nvSpPr>
          <p:cNvPr id="10" name="Объект 9"/>
          <p:cNvSpPr>
            <a:spLocks noGrp="1"/>
          </p:cNvSpPr>
          <p:nvPr>
            <p:ph sz="half" idx="1"/>
          </p:nvPr>
        </p:nvSpPr>
        <p:spPr>
          <a:xfrm>
            <a:off x="677334" y="1687133"/>
            <a:ext cx="3521179" cy="4997002"/>
          </a:xfrm>
        </p:spPr>
        <p:txBody>
          <a:bodyPr>
            <a:normAutofit/>
          </a:bodyPr>
          <a:lstStyle/>
          <a:p>
            <a:r>
              <a:rPr lang="ru-RU" sz="2400" dirty="0"/>
              <a:t>Звук автоматизируется от времени к времени, периодически.</a:t>
            </a:r>
          </a:p>
        </p:txBody>
      </p:sp>
      <p:sp>
        <p:nvSpPr>
          <p:cNvPr id="11" name="Объект 10"/>
          <p:cNvSpPr>
            <a:spLocks noGrp="1"/>
          </p:cNvSpPr>
          <p:nvPr>
            <p:ph sz="half" idx="2"/>
          </p:nvPr>
        </p:nvSpPr>
        <p:spPr>
          <a:xfrm>
            <a:off x="4198513" y="1687133"/>
            <a:ext cx="5075491" cy="4997002"/>
          </a:xfrm>
        </p:spPr>
        <p:txBody>
          <a:bodyPr>
            <a:normAutofit/>
          </a:bodyPr>
          <a:lstStyle/>
          <a:p>
            <a:r>
              <a:rPr lang="ru-RU" sz="2400" dirty="0" smtClean="0"/>
              <a:t>Как </a:t>
            </a:r>
            <a:r>
              <a:rPr lang="ru-RU" sz="2400" dirty="0"/>
              <a:t>и в любых занятиях для того, чтобы добиться положительного результата, необходима систематичность</a:t>
            </a:r>
            <a:r>
              <a:rPr lang="ru-RU" sz="2400" i="1" dirty="0"/>
              <a:t>. </a:t>
            </a:r>
            <a:r>
              <a:rPr lang="ru-RU" sz="2400" b="1" i="1" dirty="0"/>
              <a:t>Занимайтесь систематично по 15-20 мин ежедневно.</a:t>
            </a:r>
            <a:r>
              <a:rPr lang="ru-RU" sz="2400" b="1" dirty="0"/>
              <a:t> </a:t>
            </a:r>
            <a:r>
              <a:rPr lang="ru-RU" sz="2400" dirty="0"/>
              <a:t>Исправляйте произношение ребенка в повседневной жизни и напоминайте ему, что он должен следить за своей речью.</a:t>
            </a:r>
          </a:p>
        </p:txBody>
      </p:sp>
      <p:pic>
        <p:nvPicPr>
          <p:cNvPr id="9218" name="Picture 2" descr="http://teremok.abatskobr.ru/media/cms_page_media/1154/%D0%90%D1%80%D1%82%D0%B8%D0%BA%D1%83%D0%BB%D1%8F%D1%86%D0%B8%D0%BE%D0%BD%D0%BD%D0%B0%D1%8F%20%D0%B3%D0%B8%D0%BC%D0%BD%D0%B0%D1%81%D1%82%D0%B8%D0%BA%D0%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430" y="3445634"/>
            <a:ext cx="23812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8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103031"/>
            <a:ext cx="8596670" cy="990569"/>
          </a:xfrm>
        </p:spPr>
        <p:txBody>
          <a:bodyPr>
            <a:normAutofit/>
          </a:bodyPr>
          <a:lstStyle/>
          <a:p>
            <a:r>
              <a:rPr lang="ru-RU" dirty="0" smtClean="0"/>
              <a:t>   </a:t>
            </a:r>
            <a:r>
              <a:rPr lang="ru-RU" sz="4000" b="1" dirty="0" smtClean="0"/>
              <a:t>10 ошибка:        10 правило:</a:t>
            </a:r>
            <a:endParaRPr lang="ru-RU" sz="4000" b="1" dirty="0"/>
          </a:p>
        </p:txBody>
      </p:sp>
      <p:sp>
        <p:nvSpPr>
          <p:cNvPr id="10" name="Объект 9"/>
          <p:cNvSpPr>
            <a:spLocks noGrp="1"/>
          </p:cNvSpPr>
          <p:nvPr>
            <p:ph sz="half" idx="1"/>
          </p:nvPr>
        </p:nvSpPr>
        <p:spPr>
          <a:xfrm>
            <a:off x="476518" y="1210614"/>
            <a:ext cx="3721996" cy="5473521"/>
          </a:xfrm>
        </p:spPr>
        <p:txBody>
          <a:bodyPr>
            <a:normAutofit/>
          </a:bodyPr>
          <a:lstStyle/>
          <a:p>
            <a:r>
              <a:rPr lang="ru-RU" sz="2400" dirty="0"/>
              <a:t>Звуки в речи автоматизируется, но не проводиться работа над их </a:t>
            </a:r>
            <a:r>
              <a:rPr lang="ru-RU" sz="2400" dirty="0" smtClean="0"/>
              <a:t>дифференциацией*.</a:t>
            </a:r>
            <a:endParaRPr lang="ru-RU" sz="2400" dirty="0"/>
          </a:p>
        </p:txBody>
      </p:sp>
      <p:sp>
        <p:nvSpPr>
          <p:cNvPr id="11" name="Объект 10"/>
          <p:cNvSpPr>
            <a:spLocks noGrp="1"/>
          </p:cNvSpPr>
          <p:nvPr>
            <p:ph sz="half" idx="2"/>
          </p:nvPr>
        </p:nvSpPr>
        <p:spPr>
          <a:xfrm>
            <a:off x="4198513" y="1093600"/>
            <a:ext cx="5075491" cy="5590535"/>
          </a:xfrm>
        </p:spPr>
        <p:txBody>
          <a:bodyPr>
            <a:normAutofit/>
          </a:bodyPr>
          <a:lstStyle/>
          <a:p>
            <a:r>
              <a:rPr lang="ru-RU" sz="2400" dirty="0"/>
              <a:t>У многих детей нарушен фонематический слух, </a:t>
            </a:r>
            <a:r>
              <a:rPr lang="ru-RU" sz="2400" b="1" i="1" dirty="0"/>
              <a:t>поэтому работая над автоматизацией звуков необходимо работать над их различением в речи (</a:t>
            </a:r>
            <a:r>
              <a:rPr lang="ru-RU" sz="2400" b="1" i="1" dirty="0" smtClean="0"/>
              <a:t>дифференциацией*)</a:t>
            </a:r>
            <a:r>
              <a:rPr lang="ru-RU" sz="2400" dirty="0" smtClean="0"/>
              <a:t>. </a:t>
            </a:r>
            <a:r>
              <a:rPr lang="ru-RU" sz="2400" dirty="0"/>
              <a:t>У детей с ФФНР не возможно автоматизировать звук не научив его различать среди других звуков</a:t>
            </a:r>
            <a:r>
              <a:rPr lang="ru-RU" sz="2400"/>
              <a:t>. </a:t>
            </a:r>
            <a:endParaRPr lang="ru-RU" sz="2400" smtClean="0"/>
          </a:p>
          <a:p>
            <a:endParaRPr lang="ru-RU" sz="2400" dirty="0" smtClean="0"/>
          </a:p>
          <a:p>
            <a:r>
              <a:rPr lang="ru-RU" u="sng" dirty="0" smtClean="0">
                <a:hlinkClick r:id="rId2" tooltip="дифференциация звуков"/>
              </a:rPr>
              <a:t>*Дифференциация </a:t>
            </a:r>
            <a:r>
              <a:rPr lang="ru-RU" u="sng" dirty="0">
                <a:hlinkClick r:id="rId2" tooltip="дифференциация звуков"/>
              </a:rPr>
              <a:t>звуков</a:t>
            </a:r>
            <a:r>
              <a:rPr lang="ru-RU" dirty="0"/>
              <a:t> - это способность человека </a:t>
            </a:r>
            <a:r>
              <a:rPr lang="ru-RU" dirty="0" smtClean="0"/>
              <a:t>различать звуки, схожие по каким-то признакам.</a:t>
            </a:r>
            <a:endParaRPr lang="ru-RU" sz="2400" dirty="0"/>
          </a:p>
        </p:txBody>
      </p:sp>
      <p:pic>
        <p:nvPicPr>
          <p:cNvPr id="7170" name="Picture 2" descr="http://www.maam.ru/images/catalog/medium/bbae22d521758924449f86f486c46d49.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17" y="3913429"/>
            <a:ext cx="4070365" cy="217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9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t>Игры для автоматизации звуков:</a:t>
            </a:r>
            <a:r>
              <a:rPr lang="ru-RU" b="1" i="1" dirty="0"/>
              <a:t> </a:t>
            </a:r>
            <a:r>
              <a:rPr lang="ru-RU" dirty="0"/>
              <a:t/>
            </a:r>
            <a:br>
              <a:rPr lang="ru-RU" dirty="0"/>
            </a:br>
            <a:endParaRPr lang="ru-RU" dirty="0"/>
          </a:p>
        </p:txBody>
      </p:sp>
      <p:sp>
        <p:nvSpPr>
          <p:cNvPr id="6" name="Объект 5"/>
          <p:cNvSpPr>
            <a:spLocks noGrp="1"/>
          </p:cNvSpPr>
          <p:nvPr>
            <p:ph idx="1"/>
          </p:nvPr>
        </p:nvSpPr>
        <p:spPr>
          <a:xfrm>
            <a:off x="677334" y="1365161"/>
            <a:ext cx="8596668" cy="5267459"/>
          </a:xfrm>
        </p:spPr>
        <p:txBody>
          <a:bodyPr>
            <a:normAutofit/>
          </a:bodyPr>
          <a:lstStyle/>
          <a:p>
            <a:r>
              <a:rPr lang="ru-RU" sz="2000" b="1" i="1" u="sng" dirty="0"/>
              <a:t>Колокольчик</a:t>
            </a:r>
            <a:r>
              <a:rPr lang="ru-RU" sz="2000" dirty="0"/>
              <a:t> – ребенок называет картинки с автоматизируемым звуком.  Если ребенок произносит слово не правильно – взрослый звенит в колокольчик.</a:t>
            </a:r>
          </a:p>
          <a:p>
            <a:r>
              <a:rPr lang="ru-RU" sz="2000" b="1" i="1" u="sng" dirty="0"/>
              <a:t>Поезд</a:t>
            </a:r>
            <a:r>
              <a:rPr lang="ru-RU" sz="2000" dirty="0"/>
              <a:t> – ребенок читает сам или произносит за взрослым слоги.</a:t>
            </a:r>
          </a:p>
          <a:p>
            <a:r>
              <a:rPr lang="ru-RU" sz="2000" b="1" i="1" u="sng" dirty="0"/>
              <a:t>Эхо</a:t>
            </a:r>
            <a:r>
              <a:rPr lang="ru-RU" sz="2000" u="sng" dirty="0"/>
              <a:t> </a:t>
            </a:r>
            <a:r>
              <a:rPr lang="ru-RU" sz="2000" dirty="0"/>
              <a:t>– ребенок повторяет за взрослым слова, слоги или предложения громко или тихо.</a:t>
            </a:r>
          </a:p>
          <a:p>
            <a:r>
              <a:rPr lang="ru-RU" sz="2000" b="1" i="1" u="sng" dirty="0"/>
              <a:t>Волшебная веревочка</a:t>
            </a:r>
            <a:r>
              <a:rPr lang="ru-RU" sz="2000" u="sng" dirty="0"/>
              <a:t> </a:t>
            </a:r>
            <a:r>
              <a:rPr lang="ru-RU" sz="2000" dirty="0"/>
              <a:t>– ребенок наматывает веревочку на пальчик и одновременно без остановки произносит слоги и слова.</a:t>
            </a:r>
          </a:p>
          <a:p>
            <a:r>
              <a:rPr lang="ru-RU" sz="2000" b="1" i="1" u="sng" dirty="0"/>
              <a:t>Кнопочки</a:t>
            </a:r>
            <a:r>
              <a:rPr lang="ru-RU" sz="2000" dirty="0"/>
              <a:t> – проговаривая слоги или слова с автоматизированным звуком, ребенок одновременно нажимает на нарисованные кнопочки, нарисованные на листе бумаги, сколько нарисовано кнопочек, столько раз нужно повторить</a:t>
            </a:r>
            <a:r>
              <a:rPr lang="ru-RU" sz="2000" dirty="0" smtClean="0"/>
              <a:t>.</a:t>
            </a:r>
            <a:endParaRPr lang="ru-RU" sz="2000" dirty="0"/>
          </a:p>
        </p:txBody>
      </p:sp>
    </p:spTree>
    <p:extLst>
      <p:ext uri="{BB962C8B-B14F-4D97-AF65-F5344CB8AC3E}">
        <p14:creationId xmlns:p14="http://schemas.microsoft.com/office/powerpoint/2010/main" val="265822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t>Игры для автоматизации звуков:</a:t>
            </a:r>
            <a:r>
              <a:rPr lang="ru-RU" b="1" i="1" dirty="0"/>
              <a:t> </a:t>
            </a:r>
            <a:r>
              <a:rPr lang="ru-RU" dirty="0"/>
              <a:t/>
            </a:r>
            <a:br>
              <a:rPr lang="ru-RU" dirty="0"/>
            </a:br>
            <a:endParaRPr lang="ru-RU" dirty="0"/>
          </a:p>
        </p:txBody>
      </p:sp>
      <p:sp>
        <p:nvSpPr>
          <p:cNvPr id="6" name="Объект 5"/>
          <p:cNvSpPr>
            <a:spLocks noGrp="1"/>
          </p:cNvSpPr>
          <p:nvPr>
            <p:ph idx="1"/>
          </p:nvPr>
        </p:nvSpPr>
        <p:spPr>
          <a:xfrm>
            <a:off x="677334" y="1648496"/>
            <a:ext cx="8596668" cy="4906849"/>
          </a:xfrm>
        </p:spPr>
        <p:txBody>
          <a:bodyPr>
            <a:normAutofit/>
          </a:bodyPr>
          <a:lstStyle/>
          <a:p>
            <a:r>
              <a:rPr lang="ru-RU" sz="2000" b="1" i="1" u="sng" dirty="0" smtClean="0"/>
              <a:t>Шарик</a:t>
            </a:r>
            <a:r>
              <a:rPr lang="ru-RU" sz="2000" dirty="0" smtClean="0"/>
              <a:t> </a:t>
            </a:r>
            <a:r>
              <a:rPr lang="ru-RU" sz="2000" dirty="0"/>
              <a:t>– произнося слоги или слова, ребенок перекладывает из одной руки в другую теннисный мячик.</a:t>
            </a:r>
          </a:p>
          <a:p>
            <a:r>
              <a:rPr lang="ru-RU" sz="2000" b="1" i="1" u="sng" dirty="0"/>
              <a:t>Веселый мяч</a:t>
            </a:r>
            <a:r>
              <a:rPr lang="ru-RU" sz="2000" u="sng" dirty="0"/>
              <a:t> </a:t>
            </a:r>
            <a:r>
              <a:rPr lang="ru-RU" sz="2000" dirty="0"/>
              <a:t>– произносить слоги и слова под ритм, отбивая мяч об пол, или бросать его друг другу.</a:t>
            </a:r>
          </a:p>
          <a:p>
            <a:r>
              <a:rPr lang="ru-RU" sz="2000" b="1" i="1" u="sng" dirty="0"/>
              <a:t>Лабиринт</a:t>
            </a:r>
            <a:r>
              <a:rPr lang="ru-RU" sz="2000" dirty="0"/>
              <a:t> – проводя пальчиком по лабиринту, ребенок произносит предложения </a:t>
            </a:r>
            <a:r>
              <a:rPr lang="ru-RU" sz="2000" dirty="0" err="1"/>
              <a:t>чистоговорки</a:t>
            </a:r>
            <a:r>
              <a:rPr lang="ru-RU" sz="2000" dirty="0"/>
              <a:t>, скороговорки.</a:t>
            </a:r>
          </a:p>
          <a:p>
            <a:r>
              <a:rPr lang="ru-RU" sz="2000" b="1" i="1" u="sng" dirty="0"/>
              <a:t>Узоры</a:t>
            </a:r>
            <a:r>
              <a:rPr lang="ru-RU" sz="2000" dirty="0"/>
              <a:t> – ребенок выкладывает или рисует разные фигурки слог или слово. Каждая фигурка обозначает слог или слово.</a:t>
            </a:r>
          </a:p>
          <a:p>
            <a:r>
              <a:rPr lang="ru-RU" sz="2000" b="1" i="1" u="sng" dirty="0"/>
              <a:t>Часы</a:t>
            </a:r>
            <a:r>
              <a:rPr lang="ru-RU" sz="2000" u="sng" dirty="0"/>
              <a:t> </a:t>
            </a:r>
            <a:r>
              <a:rPr lang="ru-RU" sz="2000" dirty="0"/>
              <a:t>– ребенок проговаривает слог или слово столько раз, сколько показывает стрелка на часах.</a:t>
            </a:r>
          </a:p>
          <a:p>
            <a:endParaRPr lang="ru-RU" dirty="0"/>
          </a:p>
        </p:txBody>
      </p:sp>
    </p:spTree>
    <p:extLst>
      <p:ext uri="{BB962C8B-B14F-4D97-AF65-F5344CB8AC3E}">
        <p14:creationId xmlns:p14="http://schemas.microsoft.com/office/powerpoint/2010/main" val="229667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a:t>Игры для автоматизации звуков:</a:t>
            </a:r>
            <a:r>
              <a:rPr lang="ru-RU" b="1" i="1" dirty="0"/>
              <a:t> </a:t>
            </a:r>
            <a:r>
              <a:rPr lang="ru-RU" dirty="0"/>
              <a:t/>
            </a:r>
            <a:br>
              <a:rPr lang="ru-RU" dirty="0"/>
            </a:br>
            <a:endParaRPr lang="ru-RU" dirty="0"/>
          </a:p>
        </p:txBody>
      </p:sp>
      <p:sp>
        <p:nvSpPr>
          <p:cNvPr id="6" name="Объект 5"/>
          <p:cNvSpPr>
            <a:spLocks noGrp="1"/>
          </p:cNvSpPr>
          <p:nvPr>
            <p:ph idx="1"/>
          </p:nvPr>
        </p:nvSpPr>
        <p:spPr>
          <a:xfrm>
            <a:off x="677334" y="1442435"/>
            <a:ext cx="8596668" cy="5151548"/>
          </a:xfrm>
        </p:spPr>
        <p:txBody>
          <a:bodyPr>
            <a:normAutofit/>
          </a:bodyPr>
          <a:lstStyle/>
          <a:p>
            <a:r>
              <a:rPr lang="ru-RU" sz="2000" b="1" i="1" u="sng" dirty="0" smtClean="0"/>
              <a:t>Пирамидка</a:t>
            </a:r>
            <a:r>
              <a:rPr lang="ru-RU" sz="2000" dirty="0" smtClean="0"/>
              <a:t> </a:t>
            </a:r>
            <a:r>
              <a:rPr lang="ru-RU" sz="2000" dirty="0"/>
              <a:t>– нанизывая колечки пирамидки на стержень, ребенок произносит слоговые ряды или слова.</a:t>
            </a:r>
          </a:p>
          <a:p>
            <a:r>
              <a:rPr lang="ru-RU" sz="2000" b="1" i="1" u="sng" dirty="0"/>
              <a:t>Бусы</a:t>
            </a:r>
            <a:r>
              <a:rPr lang="ru-RU" sz="2000" dirty="0"/>
              <a:t> – нанизывая бусы на веревочку, ребенок проговаривает слог, слово или предложение. Каждая бусина обозначает отдельный слог или слово.</a:t>
            </a:r>
          </a:p>
          <a:p>
            <a:r>
              <a:rPr lang="ru-RU" sz="2000" b="1" i="1" u="sng" dirty="0"/>
              <a:t>Палочки или счеты</a:t>
            </a:r>
            <a:r>
              <a:rPr lang="ru-RU" sz="2000" u="sng" dirty="0"/>
              <a:t> </a:t>
            </a:r>
            <a:r>
              <a:rPr lang="ru-RU" sz="2000" dirty="0"/>
              <a:t>– ребенок проговаривает заданный слог или слово столько раз сколько отложено палочек или косточек на счетах.</a:t>
            </a:r>
          </a:p>
          <a:p>
            <a:r>
              <a:rPr lang="ru-RU" sz="2000" b="1" i="1" u="sng" dirty="0" err="1"/>
              <a:t>Улиточка</a:t>
            </a:r>
            <a:r>
              <a:rPr lang="ru-RU" sz="2000" dirty="0"/>
              <a:t> - ребенок проговаривает слоги, слова, предложения проводя пальчиком по домику улитки.</a:t>
            </a:r>
          </a:p>
          <a:p>
            <a:r>
              <a:rPr lang="ru-RU" sz="2000" b="1" i="1" u="sng" dirty="0" smtClean="0"/>
              <a:t>Большой - </a:t>
            </a:r>
            <a:r>
              <a:rPr lang="ru-RU" sz="2000" b="1" i="1" u="sng" dirty="0"/>
              <a:t>маленький</a:t>
            </a:r>
            <a:r>
              <a:rPr lang="ru-RU" sz="2000" u="sng" dirty="0"/>
              <a:t> </a:t>
            </a:r>
            <a:r>
              <a:rPr lang="ru-RU" sz="2000" dirty="0"/>
              <a:t>– ребенок выкладывает поочередно дорожку из больших и маленьких фигурок, одновременно проговаривая слоги или слова. Выкладывая большую фигурку – ребенок говорить громко, выкладывая маленькую – говорит тихо.</a:t>
            </a:r>
          </a:p>
          <a:p>
            <a:endParaRPr lang="ru-RU" dirty="0"/>
          </a:p>
        </p:txBody>
      </p:sp>
    </p:spTree>
    <p:extLst>
      <p:ext uri="{BB962C8B-B14F-4D97-AF65-F5344CB8AC3E}">
        <p14:creationId xmlns:p14="http://schemas.microsoft.com/office/powerpoint/2010/main" val="12260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77335" y="643944"/>
            <a:ext cx="8596668" cy="1352281"/>
          </a:xfrm>
        </p:spPr>
        <p:txBody>
          <a:bodyPr>
            <a:normAutofit/>
          </a:bodyPr>
          <a:lstStyle/>
          <a:p>
            <a:pPr algn="ctr"/>
            <a:r>
              <a:rPr lang="ru-RU" sz="4800" b="1" dirty="0" smtClean="0"/>
              <a:t>Спасибо за внимание!</a:t>
            </a:r>
            <a:endParaRPr lang="ru-RU" sz="4800" b="1" dirty="0"/>
          </a:p>
        </p:txBody>
      </p:sp>
      <p:pic>
        <p:nvPicPr>
          <p:cNvPr id="5122" name="Picture 2" descr="http://miranimacii.ru/_ph/6/907256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471" y="2171476"/>
            <a:ext cx="47625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40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850006"/>
            <a:ext cx="8596668" cy="1080394"/>
          </a:xfrm>
        </p:spPr>
        <p:txBody>
          <a:bodyPr>
            <a:normAutofit/>
          </a:bodyPr>
          <a:lstStyle/>
          <a:p>
            <a:r>
              <a:rPr lang="ru-RU" sz="4000" dirty="0" smtClean="0"/>
              <a:t>Автоматизация звука</a:t>
            </a:r>
            <a:endParaRPr lang="ru-RU" sz="4000" dirty="0"/>
          </a:p>
        </p:txBody>
      </p:sp>
      <p:sp>
        <p:nvSpPr>
          <p:cNvPr id="3" name="Объект 2"/>
          <p:cNvSpPr>
            <a:spLocks noGrp="1"/>
          </p:cNvSpPr>
          <p:nvPr>
            <p:ph idx="1"/>
          </p:nvPr>
        </p:nvSpPr>
        <p:spPr>
          <a:xfrm>
            <a:off x="412124" y="2160589"/>
            <a:ext cx="7920507" cy="4420515"/>
          </a:xfrm>
        </p:spPr>
        <p:txBody>
          <a:bodyPr>
            <a:normAutofit lnSpcReduction="10000"/>
          </a:bodyPr>
          <a:lstStyle/>
          <a:p>
            <a:r>
              <a:rPr lang="ru-RU" sz="2400" dirty="0"/>
              <a:t>это закрепление правильных движений артикуляционного аппарата для произнесения того или иного звука. Для того чтобы звук автоматизировать его прежде необходимо научиться произносить изолировано, то есть отдельно от других звуков. Поставленный изолированный звук очень хрупкий, так как у ребенка или взрослого произносящего тот или иной звук неправильно сложилась привычка дефектного произношения. Автоматизируя звук в речи, вы избавляетесь от негативного стереотипа и закрепляете новый правильный.</a:t>
            </a:r>
          </a:p>
          <a:p>
            <a:endParaRPr lang="ru-RU" dirty="0"/>
          </a:p>
        </p:txBody>
      </p:sp>
      <p:pic>
        <p:nvPicPr>
          <p:cNvPr id="11266" name="Picture 2" descr="http://gifanimation.ru/images/ludi_new/b4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89838" y="2821657"/>
            <a:ext cx="1914185" cy="272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7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73487"/>
            <a:ext cx="8596668" cy="1556913"/>
          </a:xfrm>
        </p:spPr>
        <p:txBody>
          <a:bodyPr>
            <a:noAutofit/>
          </a:bodyPr>
          <a:lstStyle/>
          <a:p>
            <a:pPr algn="ctr"/>
            <a:r>
              <a:rPr lang="ru-RU" sz="4000" b="1" dirty="0"/>
              <a:t>10 ошибок и 10 правил </a:t>
            </a:r>
            <a:r>
              <a:rPr lang="ru-RU" sz="4000" b="1" dirty="0" smtClean="0"/>
              <a:t/>
            </a:r>
            <a:br>
              <a:rPr lang="ru-RU" sz="4000" b="1" dirty="0" smtClean="0"/>
            </a:br>
            <a:r>
              <a:rPr lang="ru-RU" sz="4000" b="1" dirty="0" smtClean="0"/>
              <a:t>автоматизации </a:t>
            </a:r>
            <a:r>
              <a:rPr lang="ru-RU" sz="4000" b="1" dirty="0"/>
              <a:t>звуков:</a:t>
            </a:r>
            <a:r>
              <a:rPr lang="ru-RU" sz="4000" dirty="0"/>
              <a:t/>
            </a:r>
            <a:br>
              <a:rPr lang="ru-RU" sz="4000" dirty="0"/>
            </a:br>
            <a:endParaRPr lang="ru-RU" sz="4000" dirty="0"/>
          </a:p>
        </p:txBody>
      </p:sp>
      <p:sp>
        <p:nvSpPr>
          <p:cNvPr id="3" name="Объект 2"/>
          <p:cNvSpPr>
            <a:spLocks noGrp="1"/>
          </p:cNvSpPr>
          <p:nvPr>
            <p:ph idx="1"/>
          </p:nvPr>
        </p:nvSpPr>
        <p:spPr>
          <a:xfrm>
            <a:off x="677334" y="2021983"/>
            <a:ext cx="4577246" cy="4365938"/>
          </a:xfrm>
        </p:spPr>
        <p:txBody>
          <a:bodyPr>
            <a:normAutofit/>
          </a:bodyPr>
          <a:lstStyle/>
          <a:p>
            <a:r>
              <a:rPr lang="ru-RU" sz="2400" dirty="0"/>
              <a:t>Ошибки при автоматизации звуков часто допускают родители, пытающиеся самостоятельно исправить неправильное произношение у своего ребенка. Если подобные ошибки допускает логопед, то можно говорить о его профессиональной без грамотности.</a:t>
            </a:r>
          </a:p>
          <a:p>
            <a:endParaRPr lang="ru-RU" sz="2400" dirty="0"/>
          </a:p>
        </p:txBody>
      </p:sp>
      <p:pic>
        <p:nvPicPr>
          <p:cNvPr id="3074" name="Picture 2" descr="http://images.vfl.ru/ii/1416145055/fceeea18/69605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371" y="2761477"/>
            <a:ext cx="3963429" cy="269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8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515156"/>
            <a:ext cx="8596670" cy="1236371"/>
          </a:xfrm>
        </p:spPr>
        <p:txBody>
          <a:bodyPr>
            <a:noAutofit/>
          </a:bodyPr>
          <a:lstStyle/>
          <a:p>
            <a:r>
              <a:rPr lang="ru-RU" sz="4000" b="1" dirty="0" smtClean="0"/>
              <a:t>     1 ошибка:           1 правило:</a:t>
            </a:r>
            <a:endParaRPr lang="ru-RU" sz="4000" b="1" dirty="0"/>
          </a:p>
        </p:txBody>
      </p:sp>
      <p:sp>
        <p:nvSpPr>
          <p:cNvPr id="10" name="Объект 9"/>
          <p:cNvSpPr>
            <a:spLocks noGrp="1"/>
          </p:cNvSpPr>
          <p:nvPr>
            <p:ph sz="half" idx="1"/>
          </p:nvPr>
        </p:nvSpPr>
        <p:spPr>
          <a:xfrm>
            <a:off x="677334" y="1854558"/>
            <a:ext cx="4184035" cy="4186803"/>
          </a:xfrm>
        </p:spPr>
        <p:txBody>
          <a:bodyPr>
            <a:normAutofit/>
          </a:bodyPr>
          <a:lstStyle/>
          <a:p>
            <a:r>
              <a:rPr lang="ru-RU" sz="2400" dirty="0"/>
              <a:t>Звук начинают автоматизировать, когда ребенок </a:t>
            </a:r>
            <a:r>
              <a:rPr lang="ru-RU" sz="2400" dirty="0" smtClean="0"/>
              <a:t>его изолировано </a:t>
            </a:r>
            <a:r>
              <a:rPr lang="ru-RU" sz="2400" dirty="0"/>
              <a:t>произносит не четко.</a:t>
            </a:r>
          </a:p>
          <a:p>
            <a:endParaRPr lang="ru-RU" sz="2400" dirty="0"/>
          </a:p>
        </p:txBody>
      </p:sp>
      <p:sp>
        <p:nvSpPr>
          <p:cNvPr id="11" name="Объект 10"/>
          <p:cNvSpPr>
            <a:spLocks noGrp="1"/>
          </p:cNvSpPr>
          <p:nvPr>
            <p:ph sz="half" idx="2"/>
          </p:nvPr>
        </p:nvSpPr>
        <p:spPr>
          <a:xfrm>
            <a:off x="5089970" y="1854559"/>
            <a:ext cx="4184034" cy="4186804"/>
          </a:xfrm>
        </p:spPr>
        <p:txBody>
          <a:bodyPr>
            <a:normAutofit/>
          </a:bodyPr>
          <a:lstStyle/>
          <a:p>
            <a:r>
              <a:rPr lang="ru-RU" sz="2400" b="1" i="1" dirty="0"/>
              <a:t>Звук можно начитать автоматизировать только тогда, когда ребенок может произносить его изолировано четко при много кратном </a:t>
            </a:r>
            <a:r>
              <a:rPr lang="ru-RU" sz="2400" b="1" i="1" dirty="0" smtClean="0"/>
              <a:t>повторении.</a:t>
            </a:r>
            <a:endParaRPr lang="ru-RU" sz="2400" b="1" dirty="0"/>
          </a:p>
        </p:txBody>
      </p:sp>
      <p:pic>
        <p:nvPicPr>
          <p:cNvPr id="6146" name="Picture 2" descr="http://86sch11-nyagan.edusite.ru/images/clip_image005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644" y="4219295"/>
            <a:ext cx="2368684" cy="182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4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450762"/>
            <a:ext cx="8596670" cy="940156"/>
          </a:xfrm>
        </p:spPr>
        <p:txBody>
          <a:bodyPr>
            <a:normAutofit/>
          </a:bodyPr>
          <a:lstStyle/>
          <a:p>
            <a:r>
              <a:rPr lang="ru-RU" sz="4000" b="1" dirty="0" smtClean="0"/>
              <a:t>      2 ошибка:         2 правило:</a:t>
            </a:r>
            <a:endParaRPr lang="ru-RU" sz="4000" b="1" dirty="0"/>
          </a:p>
        </p:txBody>
      </p:sp>
      <p:sp>
        <p:nvSpPr>
          <p:cNvPr id="10" name="Объект 9"/>
          <p:cNvSpPr>
            <a:spLocks noGrp="1"/>
          </p:cNvSpPr>
          <p:nvPr>
            <p:ph sz="half" idx="1"/>
          </p:nvPr>
        </p:nvSpPr>
        <p:spPr>
          <a:xfrm>
            <a:off x="677334" y="1519706"/>
            <a:ext cx="4184035" cy="4881093"/>
          </a:xfrm>
        </p:spPr>
        <p:txBody>
          <a:bodyPr>
            <a:normAutofit lnSpcReduction="10000"/>
          </a:bodyPr>
          <a:lstStyle/>
          <a:p>
            <a:r>
              <a:rPr lang="ru-RU" sz="2400" dirty="0"/>
              <a:t>Звук автоматизируют без подготовительных упражнений.</a:t>
            </a:r>
          </a:p>
        </p:txBody>
      </p:sp>
      <p:sp>
        <p:nvSpPr>
          <p:cNvPr id="11" name="Объект 10"/>
          <p:cNvSpPr>
            <a:spLocks noGrp="1"/>
          </p:cNvSpPr>
          <p:nvPr>
            <p:ph sz="half" idx="2"/>
          </p:nvPr>
        </p:nvSpPr>
        <p:spPr>
          <a:xfrm>
            <a:off x="5074276" y="1519707"/>
            <a:ext cx="4687910" cy="5434886"/>
          </a:xfrm>
        </p:spPr>
        <p:txBody>
          <a:bodyPr>
            <a:normAutofit lnSpcReduction="10000"/>
          </a:bodyPr>
          <a:lstStyle/>
          <a:p>
            <a:r>
              <a:rPr lang="ru-RU" sz="2400" b="1" i="1" dirty="0"/>
              <a:t>Перед выполнением упражнений на автоматизацию звука необходимо выполнить упражнения для правильного артикуляционного уклада или артикуляционную гимнастику. </a:t>
            </a:r>
            <a:endParaRPr lang="ru-RU" sz="2400" b="1" i="1" dirty="0" smtClean="0"/>
          </a:p>
          <a:p>
            <a:pPr marL="0" indent="0">
              <a:buNone/>
            </a:pPr>
            <a:r>
              <a:rPr lang="ru-RU" sz="2400" dirty="0" smtClean="0"/>
              <a:t>Эти </a:t>
            </a:r>
            <a:r>
              <a:rPr lang="ru-RU" sz="2400" dirty="0"/>
              <a:t>упражнения укрепляют и разогревают речевые мышцы, формируют правильный артикуляционный уклад, делают движения мышц языка, щек и губ точными.</a:t>
            </a:r>
          </a:p>
          <a:p>
            <a:endParaRPr lang="ru-RU" dirty="0"/>
          </a:p>
        </p:txBody>
      </p:sp>
      <p:pic>
        <p:nvPicPr>
          <p:cNvPr id="2" name="Рисунок 1"/>
          <p:cNvPicPr>
            <a:picLocks noChangeAspect="1"/>
          </p:cNvPicPr>
          <p:nvPr/>
        </p:nvPicPr>
        <p:blipFill>
          <a:blip r:embed="rId2"/>
          <a:stretch>
            <a:fillRect/>
          </a:stretch>
        </p:blipFill>
        <p:spPr>
          <a:xfrm>
            <a:off x="1056226" y="3960252"/>
            <a:ext cx="3426249" cy="1950889"/>
          </a:xfrm>
          <a:prstGeom prst="rect">
            <a:avLst/>
          </a:prstGeom>
        </p:spPr>
      </p:pic>
    </p:spTree>
    <p:extLst>
      <p:ext uri="{BB962C8B-B14F-4D97-AF65-F5344CB8AC3E}">
        <p14:creationId xmlns:p14="http://schemas.microsoft.com/office/powerpoint/2010/main" val="153055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257578"/>
            <a:ext cx="8596670" cy="837126"/>
          </a:xfrm>
        </p:spPr>
        <p:txBody>
          <a:bodyPr/>
          <a:lstStyle/>
          <a:p>
            <a:r>
              <a:rPr lang="ru-RU" dirty="0" smtClean="0"/>
              <a:t>  </a:t>
            </a:r>
            <a:r>
              <a:rPr lang="ru-RU" sz="4000" b="1" dirty="0" smtClean="0"/>
              <a:t>3 ошибка:           3 правило:</a:t>
            </a:r>
            <a:endParaRPr lang="ru-RU" sz="4000" b="1" dirty="0"/>
          </a:p>
        </p:txBody>
      </p:sp>
      <p:sp>
        <p:nvSpPr>
          <p:cNvPr id="10" name="Объект 9"/>
          <p:cNvSpPr>
            <a:spLocks noGrp="1"/>
          </p:cNvSpPr>
          <p:nvPr>
            <p:ph sz="half" idx="1"/>
          </p:nvPr>
        </p:nvSpPr>
        <p:spPr>
          <a:xfrm>
            <a:off x="677334" y="1094704"/>
            <a:ext cx="3199207" cy="4946657"/>
          </a:xfrm>
        </p:spPr>
        <p:txBody>
          <a:bodyPr>
            <a:normAutofit fontScale="92500" lnSpcReduction="20000"/>
          </a:bodyPr>
          <a:lstStyle/>
          <a:p>
            <a:r>
              <a:rPr lang="ru-RU" sz="2400" dirty="0"/>
              <a:t>Автоматизируют несколько звуков, которые ребенок путает в речи.</a:t>
            </a:r>
          </a:p>
          <a:p>
            <a:endParaRPr lang="ru-RU" dirty="0"/>
          </a:p>
        </p:txBody>
      </p:sp>
      <p:sp>
        <p:nvSpPr>
          <p:cNvPr id="11" name="Объект 10"/>
          <p:cNvSpPr>
            <a:spLocks noGrp="1"/>
          </p:cNvSpPr>
          <p:nvPr>
            <p:ph sz="half" idx="2"/>
          </p:nvPr>
        </p:nvSpPr>
        <p:spPr>
          <a:xfrm>
            <a:off x="3644721" y="1094704"/>
            <a:ext cx="6310648" cy="5872767"/>
          </a:xfrm>
        </p:spPr>
        <p:txBody>
          <a:bodyPr>
            <a:normAutofit fontScale="92500" lnSpcReduction="20000"/>
          </a:bodyPr>
          <a:lstStyle/>
          <a:p>
            <a:r>
              <a:rPr lang="ru-RU" sz="2100" b="1" i="1" dirty="0"/>
              <a:t>Нельзя одновременно автоматизировать звуки, которые ребенок путает в речи, а так же звуки принадлежащие к одной группе.</a:t>
            </a:r>
            <a:r>
              <a:rPr lang="ru-RU" sz="2100" b="1" dirty="0"/>
              <a:t> </a:t>
            </a:r>
            <a:endParaRPr lang="ru-RU" sz="2100" b="1" dirty="0" smtClean="0"/>
          </a:p>
          <a:p>
            <a:pPr marL="0" indent="0">
              <a:buNone/>
            </a:pPr>
            <a:r>
              <a:rPr lang="ru-RU" sz="2100" dirty="0" smtClean="0"/>
              <a:t>Так</a:t>
            </a:r>
            <a:r>
              <a:rPr lang="ru-RU" sz="2100" dirty="0"/>
              <a:t>, как у таких детей нарушен фонематический (речевой) слух. Работу по автоматизации звука у ребенка с нарушенным фонематическим слухом необходимо разделить иначе ребенок постоянно будет пытаться произнести один звук вместо другого.</a:t>
            </a:r>
          </a:p>
          <a:p>
            <a:r>
              <a:rPr lang="ru-RU" b="1" i="1" u="sng" dirty="0" smtClean="0"/>
              <a:t>Нельзя </a:t>
            </a:r>
            <a:r>
              <a:rPr lang="ru-RU" b="1" i="1" u="sng" dirty="0"/>
              <a:t>у ребенка с нарушенным фонематическим слухом автоматизировать одновременно: </a:t>
            </a:r>
            <a:endParaRPr lang="ru-RU" b="1" u="sng" dirty="0"/>
          </a:p>
          <a:p>
            <a:r>
              <a:rPr lang="ru-RU" dirty="0" smtClean="0"/>
              <a:t>звуки </a:t>
            </a:r>
            <a:r>
              <a:rPr lang="ru-RU" dirty="0"/>
              <a:t>из групп шипящих и свистящих (С, З, Ц, Ш, Щ, Ч);</a:t>
            </a:r>
          </a:p>
          <a:p>
            <a:r>
              <a:rPr lang="ru-RU" dirty="0" err="1"/>
              <a:t>г</a:t>
            </a:r>
            <a:r>
              <a:rPr lang="ru-RU" dirty="0" err="1" smtClean="0"/>
              <a:t>убно</a:t>
            </a:r>
            <a:r>
              <a:rPr lang="ru-RU" dirty="0" smtClean="0"/>
              <a:t> </a:t>
            </a:r>
            <a:r>
              <a:rPr lang="en-US" dirty="0" smtClean="0"/>
              <a:t>-</a:t>
            </a:r>
            <a:r>
              <a:rPr lang="ru-RU" dirty="0"/>
              <a:t>зубные звуки</a:t>
            </a:r>
            <a:r>
              <a:rPr lang="en-US" dirty="0"/>
              <a:t> (</a:t>
            </a:r>
            <a:r>
              <a:rPr lang="ru-RU" dirty="0"/>
              <a:t>В</a:t>
            </a:r>
            <a:r>
              <a:rPr lang="en-US" dirty="0"/>
              <a:t>, </a:t>
            </a:r>
            <a:r>
              <a:rPr lang="ru-RU" dirty="0"/>
              <a:t>Ф</a:t>
            </a:r>
            <a:r>
              <a:rPr lang="en-US" dirty="0"/>
              <a:t>);</a:t>
            </a:r>
            <a:endParaRPr lang="ru-RU" dirty="0"/>
          </a:p>
          <a:p>
            <a:r>
              <a:rPr lang="ru-RU" dirty="0" smtClean="0"/>
              <a:t>сонорные </a:t>
            </a:r>
            <a:r>
              <a:rPr lang="ru-RU" dirty="0"/>
              <a:t>звуки</a:t>
            </a:r>
            <a:r>
              <a:rPr lang="en-US" dirty="0"/>
              <a:t> (</a:t>
            </a:r>
            <a:r>
              <a:rPr lang="ru-RU" dirty="0"/>
              <a:t>Р</a:t>
            </a:r>
            <a:r>
              <a:rPr lang="en-US" dirty="0"/>
              <a:t>, </a:t>
            </a:r>
            <a:r>
              <a:rPr lang="ru-RU" dirty="0"/>
              <a:t>Л</a:t>
            </a:r>
            <a:r>
              <a:rPr lang="en-US" dirty="0"/>
              <a:t>);</a:t>
            </a:r>
            <a:endParaRPr lang="ru-RU" dirty="0"/>
          </a:p>
          <a:p>
            <a:r>
              <a:rPr lang="ru-RU" dirty="0" smtClean="0"/>
              <a:t>заднеязычные </a:t>
            </a:r>
            <a:r>
              <a:rPr lang="ru-RU" dirty="0"/>
              <a:t>звуки (К, Г, Х).</a:t>
            </a:r>
          </a:p>
          <a:p>
            <a:r>
              <a:rPr lang="ru-RU" b="1" i="1" u="sng" dirty="0"/>
              <a:t>При нарушенном речевом слухе можно автоматизировать одновременно:</a:t>
            </a:r>
            <a:endParaRPr lang="ru-RU" b="1" u="sng" dirty="0"/>
          </a:p>
          <a:p>
            <a:r>
              <a:rPr lang="ru-RU" dirty="0" smtClean="0"/>
              <a:t>звуки </a:t>
            </a:r>
            <a:r>
              <a:rPr lang="ru-RU" dirty="0"/>
              <a:t>из группы свистящих и звуки из группы заднеязычных;</a:t>
            </a:r>
          </a:p>
          <a:p>
            <a:r>
              <a:rPr lang="ru-RU" dirty="0" smtClean="0"/>
              <a:t>звуки </a:t>
            </a:r>
            <a:r>
              <a:rPr lang="ru-RU" dirty="0"/>
              <a:t>из группы шипящих  и звуки из группы сонорных;</a:t>
            </a:r>
          </a:p>
          <a:p>
            <a:r>
              <a:rPr lang="ru-RU" dirty="0" smtClean="0"/>
              <a:t>звуки </a:t>
            </a:r>
            <a:r>
              <a:rPr lang="ru-RU" dirty="0"/>
              <a:t>Д, Т и сонорные звуки.</a:t>
            </a:r>
          </a:p>
          <a:p>
            <a:endParaRPr lang="ru-RU" dirty="0"/>
          </a:p>
        </p:txBody>
      </p:sp>
      <p:pic>
        <p:nvPicPr>
          <p:cNvPr id="2" name="Рисунок 1"/>
          <p:cNvPicPr>
            <a:picLocks noChangeAspect="1"/>
          </p:cNvPicPr>
          <p:nvPr/>
        </p:nvPicPr>
        <p:blipFill>
          <a:blip r:embed="rId2"/>
          <a:stretch>
            <a:fillRect/>
          </a:stretch>
        </p:blipFill>
        <p:spPr>
          <a:xfrm>
            <a:off x="1059003" y="2962080"/>
            <a:ext cx="1748592" cy="3377182"/>
          </a:xfrm>
          <a:prstGeom prst="rect">
            <a:avLst/>
          </a:prstGeom>
        </p:spPr>
      </p:pic>
    </p:spTree>
    <p:extLst>
      <p:ext uri="{BB962C8B-B14F-4D97-AF65-F5344CB8AC3E}">
        <p14:creationId xmlns:p14="http://schemas.microsoft.com/office/powerpoint/2010/main" val="193723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50515" y="167426"/>
            <a:ext cx="9123489" cy="811368"/>
          </a:xfrm>
        </p:spPr>
        <p:txBody>
          <a:bodyPr>
            <a:normAutofit/>
          </a:bodyPr>
          <a:lstStyle/>
          <a:p>
            <a:r>
              <a:rPr lang="ru-RU" sz="4000" b="1" dirty="0" smtClean="0"/>
              <a:t> 4 ошибка:         4 правило:</a:t>
            </a:r>
            <a:endParaRPr lang="ru-RU" sz="4000" b="1" dirty="0"/>
          </a:p>
        </p:txBody>
      </p:sp>
      <p:sp>
        <p:nvSpPr>
          <p:cNvPr id="10" name="Объект 9"/>
          <p:cNvSpPr>
            <a:spLocks noGrp="1"/>
          </p:cNvSpPr>
          <p:nvPr>
            <p:ph sz="half" idx="1"/>
          </p:nvPr>
        </p:nvSpPr>
        <p:spPr>
          <a:xfrm>
            <a:off x="150515" y="1159099"/>
            <a:ext cx="2799964" cy="5698901"/>
          </a:xfrm>
        </p:spPr>
        <p:txBody>
          <a:bodyPr>
            <a:normAutofit fontScale="92500" lnSpcReduction="20000"/>
          </a:bodyPr>
          <a:lstStyle/>
          <a:p>
            <a:r>
              <a:rPr lang="ru-RU" sz="2400" dirty="0"/>
              <a:t>Звук автоматизируют в словах, скороговорках и предложениях, а так же используются сложные слова (например: трансформатор, эквилибрист).</a:t>
            </a:r>
          </a:p>
        </p:txBody>
      </p:sp>
      <p:sp>
        <p:nvSpPr>
          <p:cNvPr id="11" name="Объект 10"/>
          <p:cNvSpPr>
            <a:spLocks noGrp="1"/>
          </p:cNvSpPr>
          <p:nvPr>
            <p:ph sz="half" idx="2"/>
          </p:nvPr>
        </p:nvSpPr>
        <p:spPr>
          <a:xfrm>
            <a:off x="3129566" y="978795"/>
            <a:ext cx="7096259" cy="6053070"/>
          </a:xfrm>
        </p:spPr>
        <p:txBody>
          <a:bodyPr>
            <a:normAutofit fontScale="92500" lnSpcReduction="20000"/>
          </a:bodyPr>
          <a:lstStyle/>
          <a:p>
            <a:r>
              <a:rPr lang="ru-RU" dirty="0"/>
              <a:t>В работе над автоматизацией звука необходимо придерживаться строгой последовательности, </a:t>
            </a:r>
            <a:r>
              <a:rPr lang="ru-RU" b="1" i="1" dirty="0"/>
              <a:t>сначала звук автоматизируется в более легких артикуляционных позициях, затем в более сложных.</a:t>
            </a:r>
            <a:endParaRPr lang="ru-RU" b="1" dirty="0"/>
          </a:p>
          <a:p>
            <a:r>
              <a:rPr lang="ru-RU" b="1" i="1" dirty="0"/>
              <a:t>Последовательность автоматизации звуков:</a:t>
            </a:r>
            <a:endParaRPr lang="ru-RU" dirty="0"/>
          </a:p>
          <a:p>
            <a:r>
              <a:rPr lang="ru-RU" i="1" dirty="0"/>
              <a:t>Автоматизация звука в слогах: </a:t>
            </a:r>
            <a:endParaRPr lang="ru-RU" dirty="0"/>
          </a:p>
          <a:p>
            <a:r>
              <a:rPr lang="ru-RU" dirty="0" smtClean="0"/>
              <a:t>открытых </a:t>
            </a:r>
            <a:r>
              <a:rPr lang="ru-RU" dirty="0"/>
              <a:t>слогах</a:t>
            </a:r>
            <a:r>
              <a:rPr lang="en-US" dirty="0"/>
              <a:t> (</a:t>
            </a:r>
            <a:r>
              <a:rPr lang="ru-RU" dirty="0"/>
              <a:t>ША</a:t>
            </a:r>
            <a:r>
              <a:rPr lang="en-US" dirty="0"/>
              <a:t>, </a:t>
            </a:r>
            <a:r>
              <a:rPr lang="ru-RU" dirty="0"/>
              <a:t>ШО</a:t>
            </a:r>
            <a:r>
              <a:rPr lang="en-US" dirty="0"/>
              <a:t>, </a:t>
            </a:r>
            <a:r>
              <a:rPr lang="ru-RU" dirty="0"/>
              <a:t>ШУ</a:t>
            </a:r>
            <a:r>
              <a:rPr lang="en-US" dirty="0"/>
              <a:t>);</a:t>
            </a:r>
            <a:endParaRPr lang="ru-RU" dirty="0"/>
          </a:p>
          <a:p>
            <a:r>
              <a:rPr lang="ru-RU" dirty="0" smtClean="0"/>
              <a:t>закрытых </a:t>
            </a:r>
            <a:r>
              <a:rPr lang="ru-RU" dirty="0"/>
              <a:t>слогах</a:t>
            </a:r>
            <a:r>
              <a:rPr lang="en-US" dirty="0"/>
              <a:t> (</a:t>
            </a:r>
            <a:r>
              <a:rPr lang="ru-RU" dirty="0"/>
              <a:t>АШ</a:t>
            </a:r>
            <a:r>
              <a:rPr lang="en-US" dirty="0"/>
              <a:t>, </a:t>
            </a:r>
            <a:r>
              <a:rPr lang="ru-RU" dirty="0"/>
              <a:t>ОШ</a:t>
            </a:r>
            <a:r>
              <a:rPr lang="en-US" dirty="0"/>
              <a:t>, </a:t>
            </a:r>
            <a:r>
              <a:rPr lang="ru-RU" dirty="0"/>
              <a:t>УШ</a:t>
            </a:r>
            <a:r>
              <a:rPr lang="en-US" dirty="0"/>
              <a:t>);</a:t>
            </a:r>
            <a:endParaRPr lang="ru-RU" dirty="0"/>
          </a:p>
          <a:p>
            <a:r>
              <a:rPr lang="ru-RU" dirty="0" smtClean="0"/>
              <a:t>в </a:t>
            </a:r>
            <a:r>
              <a:rPr lang="ru-RU" dirty="0"/>
              <a:t>интервокальной позиции (АША, ОШО, УШУ).</a:t>
            </a:r>
          </a:p>
          <a:p>
            <a:r>
              <a:rPr lang="ru-RU" i="1" u="sng" dirty="0"/>
              <a:t>Автоматизация звука в словах: </a:t>
            </a:r>
            <a:endParaRPr lang="ru-RU" u="sng" dirty="0"/>
          </a:p>
          <a:p>
            <a:r>
              <a:rPr lang="ru-RU" dirty="0" smtClean="0"/>
              <a:t>в </a:t>
            </a:r>
            <a:r>
              <a:rPr lang="ru-RU" dirty="0"/>
              <a:t>начале слова (шапка, шея);</a:t>
            </a:r>
          </a:p>
          <a:p>
            <a:r>
              <a:rPr lang="ru-RU" dirty="0" smtClean="0"/>
              <a:t>в </a:t>
            </a:r>
            <a:r>
              <a:rPr lang="ru-RU" dirty="0"/>
              <a:t>конце слова (камыш, финиш);</a:t>
            </a:r>
          </a:p>
          <a:p>
            <a:r>
              <a:rPr lang="ru-RU" dirty="0" smtClean="0"/>
              <a:t>с </a:t>
            </a:r>
            <a:r>
              <a:rPr lang="ru-RU" dirty="0"/>
              <a:t>средине слова (ошибка, машина);</a:t>
            </a:r>
          </a:p>
          <a:p>
            <a:r>
              <a:rPr lang="ru-RU" dirty="0" smtClean="0"/>
              <a:t>в </a:t>
            </a:r>
            <a:r>
              <a:rPr lang="ru-RU" dirty="0"/>
              <a:t>словах со стечением согласных (бабушка, матрешка).</a:t>
            </a:r>
          </a:p>
          <a:p>
            <a:r>
              <a:rPr lang="ru-RU" i="1" u="sng" dirty="0"/>
              <a:t>Автоматизация звука в предложениях </a:t>
            </a:r>
            <a:r>
              <a:rPr lang="ru-RU" u="sng" dirty="0"/>
              <a:t>(Малыши шагают в школу).</a:t>
            </a:r>
            <a:r>
              <a:rPr lang="ru-RU" i="1" u="sng" dirty="0"/>
              <a:t> </a:t>
            </a:r>
            <a:endParaRPr lang="ru-RU" u="sng" dirty="0"/>
          </a:p>
          <a:p>
            <a:r>
              <a:rPr lang="ru-RU" i="1" u="sng" dirty="0"/>
              <a:t>Автоматизация звука в стихотворениях. </a:t>
            </a:r>
            <a:endParaRPr lang="ru-RU" u="sng" dirty="0"/>
          </a:p>
          <a:p>
            <a:r>
              <a:rPr lang="ru-RU" i="1" u="sng" dirty="0"/>
              <a:t>Автоматизация звука в скороговорках. </a:t>
            </a:r>
            <a:endParaRPr lang="ru-RU" u="sng" dirty="0"/>
          </a:p>
          <a:p>
            <a:r>
              <a:rPr lang="ru-RU" i="1" u="sng" dirty="0"/>
              <a:t>Автоматизация звука в самостоятельной речи.</a:t>
            </a:r>
            <a:endParaRPr lang="ru-RU" u="sng" dirty="0"/>
          </a:p>
          <a:p>
            <a:endParaRPr lang="ru-RU" dirty="0"/>
          </a:p>
        </p:txBody>
      </p:sp>
      <p:pic>
        <p:nvPicPr>
          <p:cNvPr id="8196" name="Picture 4" descr="http://vamotkrytka.ru/_ph/25/2/88081754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3376" y="4718696"/>
            <a:ext cx="2353329" cy="169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9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296214"/>
            <a:ext cx="8596670" cy="875763"/>
          </a:xfrm>
        </p:spPr>
        <p:txBody>
          <a:bodyPr>
            <a:normAutofit/>
          </a:bodyPr>
          <a:lstStyle/>
          <a:p>
            <a:r>
              <a:rPr lang="ru-RU" dirty="0" smtClean="0"/>
              <a:t>   </a:t>
            </a:r>
            <a:r>
              <a:rPr lang="ru-RU" sz="4000" b="1" dirty="0" smtClean="0"/>
              <a:t>5 ошибка:         5 правило:</a:t>
            </a:r>
            <a:endParaRPr lang="ru-RU" sz="4000" b="1" dirty="0"/>
          </a:p>
        </p:txBody>
      </p:sp>
      <p:sp>
        <p:nvSpPr>
          <p:cNvPr id="10" name="Объект 9"/>
          <p:cNvSpPr>
            <a:spLocks noGrp="1"/>
          </p:cNvSpPr>
          <p:nvPr>
            <p:ph sz="half" idx="1"/>
          </p:nvPr>
        </p:nvSpPr>
        <p:spPr>
          <a:xfrm>
            <a:off x="677334" y="1365161"/>
            <a:ext cx="3521179" cy="5318974"/>
          </a:xfrm>
        </p:spPr>
        <p:txBody>
          <a:bodyPr>
            <a:normAutofit lnSpcReduction="10000"/>
          </a:bodyPr>
          <a:lstStyle/>
          <a:p>
            <a:r>
              <a:rPr lang="ru-RU" sz="2400" dirty="0"/>
              <a:t>Ребенка просят повторять слова, слоги и предложения без показа артикуляции.</a:t>
            </a:r>
          </a:p>
          <a:p>
            <a:endParaRPr lang="ru-RU" dirty="0"/>
          </a:p>
        </p:txBody>
      </p:sp>
      <p:sp>
        <p:nvSpPr>
          <p:cNvPr id="11" name="Объект 10"/>
          <p:cNvSpPr>
            <a:spLocks noGrp="1"/>
          </p:cNvSpPr>
          <p:nvPr>
            <p:ph sz="half" idx="2"/>
          </p:nvPr>
        </p:nvSpPr>
        <p:spPr>
          <a:xfrm>
            <a:off x="4198513" y="1365161"/>
            <a:ext cx="5486400" cy="5318974"/>
          </a:xfrm>
        </p:spPr>
        <p:txBody>
          <a:bodyPr>
            <a:normAutofit lnSpcReduction="10000"/>
          </a:bodyPr>
          <a:lstStyle/>
          <a:p>
            <a:r>
              <a:rPr lang="ru-RU" sz="2400" b="1" i="1" dirty="0"/>
              <a:t>Автоматизировать звук по подражанию.</a:t>
            </a:r>
            <a:r>
              <a:rPr lang="ru-RU" sz="2400" b="1" dirty="0"/>
              <a:t> </a:t>
            </a:r>
            <a:endParaRPr lang="ru-RU" sz="2400" b="1" dirty="0" smtClean="0"/>
          </a:p>
          <a:p>
            <a:pPr marL="0" indent="0">
              <a:buNone/>
            </a:pPr>
            <a:r>
              <a:rPr lang="ru-RU" sz="2400" dirty="0" smtClean="0"/>
              <a:t>В </a:t>
            </a:r>
            <a:r>
              <a:rPr lang="ru-RU" sz="2400" dirty="0"/>
              <a:t>работе над автоматизацией звука, а особенно в самом начале необходимо чтобы ребенок повторял следом за взрослым, и смотрел как ему показывают правильную артикуляцию. Для того чтобы ребенок научился сам контролировать свое произношение автоматизируйте звук перед зеркалом.  А так же на начальных порах необходимо, утрированно выделять звук (например: Ш-Ш-Ш-</a:t>
            </a:r>
            <a:r>
              <a:rPr lang="ru-RU" sz="2400" dirty="0" err="1"/>
              <a:t>Ша</a:t>
            </a:r>
            <a:r>
              <a:rPr lang="ru-RU" sz="2400" dirty="0"/>
              <a:t>, Ш-Ш-Ш-Шапка).</a:t>
            </a:r>
          </a:p>
          <a:p>
            <a:endParaRPr lang="ru-RU" dirty="0"/>
          </a:p>
        </p:txBody>
      </p:sp>
      <p:pic>
        <p:nvPicPr>
          <p:cNvPr id="1028" name="Picture 4" descr="http://logoped-lapteva.ucoz.ru/scpeech-therapist_kur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25" y="3503054"/>
            <a:ext cx="3754767" cy="250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4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677334" y="463640"/>
            <a:ext cx="8596670" cy="1466760"/>
          </a:xfrm>
        </p:spPr>
        <p:txBody>
          <a:bodyPr>
            <a:normAutofit/>
          </a:bodyPr>
          <a:lstStyle/>
          <a:p>
            <a:r>
              <a:rPr lang="ru-RU" dirty="0" smtClean="0"/>
              <a:t>   </a:t>
            </a:r>
            <a:r>
              <a:rPr lang="ru-RU" sz="4000" b="1" dirty="0"/>
              <a:t>6</a:t>
            </a:r>
            <a:r>
              <a:rPr lang="ru-RU" sz="4000" b="1" dirty="0" smtClean="0"/>
              <a:t> ошибка:         6 правило:</a:t>
            </a:r>
            <a:endParaRPr lang="ru-RU" sz="4000" b="1" dirty="0"/>
          </a:p>
        </p:txBody>
      </p:sp>
      <p:sp>
        <p:nvSpPr>
          <p:cNvPr id="10" name="Объект 9"/>
          <p:cNvSpPr>
            <a:spLocks noGrp="1"/>
          </p:cNvSpPr>
          <p:nvPr>
            <p:ph sz="half" idx="1"/>
          </p:nvPr>
        </p:nvSpPr>
        <p:spPr>
          <a:xfrm>
            <a:off x="677334" y="1687133"/>
            <a:ext cx="3521179" cy="4997002"/>
          </a:xfrm>
        </p:spPr>
        <p:txBody>
          <a:bodyPr>
            <a:normAutofit/>
          </a:bodyPr>
          <a:lstStyle/>
          <a:p>
            <a:r>
              <a:rPr lang="ru-RU" sz="2400" dirty="0"/>
              <a:t>Звук автоматизируется на одном и том же материале.</a:t>
            </a:r>
          </a:p>
        </p:txBody>
      </p:sp>
      <p:sp>
        <p:nvSpPr>
          <p:cNvPr id="11" name="Объект 10"/>
          <p:cNvSpPr>
            <a:spLocks noGrp="1"/>
          </p:cNvSpPr>
          <p:nvPr>
            <p:ph sz="half" idx="2"/>
          </p:nvPr>
        </p:nvSpPr>
        <p:spPr>
          <a:xfrm>
            <a:off x="4198513" y="1687133"/>
            <a:ext cx="5075491" cy="4997002"/>
          </a:xfrm>
        </p:spPr>
        <p:txBody>
          <a:bodyPr>
            <a:normAutofit/>
          </a:bodyPr>
          <a:lstStyle/>
          <a:p>
            <a:r>
              <a:rPr lang="ru-RU" sz="2400" b="1" i="1" dirty="0"/>
              <a:t>Как только ребенок научился справляться с одним видом заданий, необходимо сразу же переходить к другому более  сложному</a:t>
            </a:r>
            <a:r>
              <a:rPr lang="ru-RU" sz="2400" b="1" dirty="0"/>
              <a:t>. </a:t>
            </a:r>
            <a:endParaRPr lang="ru-RU" sz="2400" b="1" dirty="0" smtClean="0"/>
          </a:p>
          <a:p>
            <a:pPr marL="0" indent="0">
              <a:buNone/>
            </a:pPr>
            <a:r>
              <a:rPr lang="ru-RU" sz="2400" dirty="0" smtClean="0"/>
              <a:t>Особенно </a:t>
            </a:r>
            <a:r>
              <a:rPr lang="ru-RU" sz="2400" dirty="0"/>
              <a:t>никогда не следует долго засиживаться на переходе от изолированного произношения к автоматизации звука. Работа над изолированным произношением не должна превышать 4 занятий.</a:t>
            </a:r>
          </a:p>
          <a:p>
            <a:endParaRPr lang="ru-RU" dirty="0"/>
          </a:p>
        </p:txBody>
      </p:sp>
      <p:pic>
        <p:nvPicPr>
          <p:cNvPr id="10242" name="Picture 2" descr="http://detki-yagodki29.edusite.ru/images/4000_html_1b0b5e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62" y="3475686"/>
            <a:ext cx="2595502" cy="32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26513"/>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101</TotalTime>
  <Words>1071</Words>
  <Application>Microsoft Office PowerPoint</Application>
  <PresentationFormat>Широкоэкранный</PresentationFormat>
  <Paragraphs>88</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Trebuchet MS</vt:lpstr>
      <vt:lpstr>Wingdings 3</vt:lpstr>
      <vt:lpstr>Аспект</vt:lpstr>
      <vt:lpstr>Автоматизация звуков: ошибки и правила</vt:lpstr>
      <vt:lpstr>Автоматизация звука</vt:lpstr>
      <vt:lpstr>10 ошибок и 10 правил  автоматизации звуков: </vt:lpstr>
      <vt:lpstr>     1 ошибка:           1 правило:</vt:lpstr>
      <vt:lpstr>      2 ошибка:         2 правило:</vt:lpstr>
      <vt:lpstr>  3 ошибка:           3 правило:</vt:lpstr>
      <vt:lpstr> 4 ошибка:         4 правило:</vt:lpstr>
      <vt:lpstr>   5 ошибка:         5 правило:</vt:lpstr>
      <vt:lpstr>   6 ошибка:         6 правило:</vt:lpstr>
      <vt:lpstr>   7 ошибка:         7 правило:</vt:lpstr>
      <vt:lpstr>   8 ошибка:         8 правило:</vt:lpstr>
      <vt:lpstr>   9 ошибка:         9 правило:</vt:lpstr>
      <vt:lpstr>   10 ошибка:        10 правило:</vt:lpstr>
      <vt:lpstr>Игры для автоматизации звуков:  </vt:lpstr>
      <vt:lpstr>Игры для автоматизации звуков:  </vt:lpstr>
      <vt:lpstr>Игры для автоматизации звуков:  </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Автоматизация звуков: правила и ошибки</dc:title>
  <dc:creator>Пользователь</dc:creator>
  <cp:lastModifiedBy>Пользователь</cp:lastModifiedBy>
  <cp:revision>17</cp:revision>
  <dcterms:created xsi:type="dcterms:W3CDTF">2016-09-14T09:50:11Z</dcterms:created>
  <dcterms:modified xsi:type="dcterms:W3CDTF">2016-09-14T12:58:44Z</dcterms:modified>
</cp:coreProperties>
</file>