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64" r:id="rId3"/>
    <p:sldId id="262" r:id="rId4"/>
    <p:sldId id="265" r:id="rId5"/>
    <p:sldId id="258" r:id="rId6"/>
    <p:sldId id="266" r:id="rId7"/>
    <p:sldId id="267" r:id="rId8"/>
    <p:sldId id="273" r:id="rId9"/>
    <p:sldId id="268" r:id="rId10"/>
    <p:sldId id="274" r:id="rId11"/>
    <p:sldId id="269" r:id="rId12"/>
    <p:sldId id="270" r:id="rId13"/>
    <p:sldId id="271" r:id="rId14"/>
    <p:sldId id="272" r:id="rId15"/>
    <p:sldId id="259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2301"/>
    <a:srgbClr val="5F230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72;&#1085;&#1076;&#1088;&#1077;&#1081;\Desktop\&#1084;&#1072;&#1089;&#1083;&#1077;&#1085;&#1080;&#1094;&#1072;\&#1044;&#1077;&#1090;&#1089;&#1082;&#1080;&#1077;_&#1087;&#1077;&#1089;&#1085;&#1080;_-_&#1054;&#1081;,_&#1073;&#1083;&#1080;&#1085;&#1099;_(-).mp3" TargetMode="Externa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72;&#1085;&#1076;&#1088;&#1077;&#1081;\Desktop\&#1084;&#1072;&#1089;&#1083;&#1077;&#1085;&#1080;&#1094;&#1072;\&#1053;&#1072;&#1088;&#1086;&#1076;&#1085;&#1099;&#1077;%20-%20&#1040;&#1093;%20&#1074;&#1099;,%20&#1089;&#1077;&#1085;&#1080;%20&#1084;&#1086;&#1080;,%20&#1089;&#1077;&#1085;&#1080;%20Instrumental.mp3" TargetMode="Externa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2;&#1085;&#1076;&#1088;&#1077;&#1081;\Desktop\&#1084;&#1072;&#1089;&#1083;&#1077;&#1085;&#1080;&#1094;&#1072;\&#1053;&#1072;&#1088;&#1086;&#1076;&#1085;&#1099;&#1077;%20-%20&#1040;&#1093;%20&#1074;&#1099;,%20&#1089;&#1077;&#1085;&#1080;%20&#1084;&#1086;&#1080;,%20&#1089;&#1077;&#1085;&#1080;%20Instrumental.mp3" TargetMode="Externa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moikompas.ru/img/compas/2009-01-26/pancakeweek/35453041_orig.jpg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72;&#1085;&#1076;&#1088;&#1077;&#1081;\Desktop\&#1084;&#1072;&#1089;&#1083;&#1077;&#1085;&#1080;&#1094;&#1072;\04%20-%20&#1052;&#1072;&#1089;&#1083;&#1077;&#1085;&#1072;&#1103;%20&#1087;&#1086;&#1075;&#1086;&#1088;&#1077;&#1083;&#1072;.%20.mp3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&#1072;&#1085;&#1076;&#1088;&#1077;&#1081;\Desktop\&#1084;&#1072;&#1089;&#1083;&#1077;&#1085;&#1080;&#1094;&#1072;\&#1044;&#1077;&#1090;&#1089;&#1082;&#1080;&#1077;_&#1087;&#1077;&#1089;&#1085;&#1080;_-_&#1054;&#1081;,_&#1073;&#1083;&#1080;&#1085;&#1099;_(-).mp3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«Средняя общеобразовательная школа №5»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г. о. Саранск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Масленица</a:t>
            </a:r>
          </a:p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Урок музыки во 2 классе</a:t>
            </a:r>
          </a:p>
          <a:p>
            <a:pPr algn="ctr">
              <a:buNone/>
            </a:pP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Автор: Красина Светлана Александровна,</a:t>
            </a:r>
          </a:p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читель музыки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0"/>
            <a:ext cx="8686800" cy="6126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1.Мы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блин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ли, </a:t>
            </a:r>
          </a:p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Мы блин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чк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axo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ли.</a:t>
            </a:r>
          </a:p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2.Н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рш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с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стриц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</a:t>
            </a:r>
          </a:p>
          <a:p>
            <a:pPr>
              <a:buNone/>
            </a:pP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чь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блины-т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риц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</a:p>
          <a:p>
            <a:pPr>
              <a:buNone/>
            </a:pP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3.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o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oe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сть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пять,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o, e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сть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4.Н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дн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 </a:t>
            </a:r>
          </a:p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с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 </a:t>
            </a:r>
          </a:p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5.-Г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сти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будьт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вы, </a:t>
            </a:r>
          </a:p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В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 блины м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г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вы!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андрей\Desktop\22.jpg"/>
          <p:cNvPicPr>
            <a:picLocks noChangeAspect="1" noChangeArrowheads="1"/>
          </p:cNvPicPr>
          <p:nvPr/>
        </p:nvPicPr>
        <p:blipFill>
          <a:blip r:embed="rId3" cstate="print"/>
          <a:srcRect l="14298" r="37089"/>
          <a:stretch>
            <a:fillRect/>
          </a:stretch>
        </p:blipFill>
        <p:spPr bwMode="auto">
          <a:xfrm>
            <a:off x="5724128" y="620688"/>
            <a:ext cx="3672408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Детские_песни_-_Ой,_блины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16416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3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1" y="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Четверг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РАЗГУЛЯЙ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5" name="Прямоугольник 3"/>
          <p:cNvSpPr>
            <a:spLocks noChangeArrowheads="1"/>
          </p:cNvSpPr>
          <p:nvPr/>
        </p:nvSpPr>
        <p:spPr bwMode="auto">
          <a:xfrm>
            <a:off x="0" y="5445224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endParaRPr lang="ru-RU" sz="2000" i="1" dirty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этот день возили чучело зимы, устраивали соревнования в силе и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ловкости, пели и танцевали.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231157916_image01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196752"/>
            <a:ext cx="6533356" cy="47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Народные - Ах вы, сени мои, сени Instrumenta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04448" y="551723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Box 7"/>
          <p:cNvSpPr txBox="1">
            <a:spLocks noChangeArrowheads="1"/>
          </p:cNvSpPr>
          <p:nvPr/>
        </p:nvSpPr>
        <p:spPr bwMode="auto">
          <a:xfrm>
            <a:off x="1428750" y="285750"/>
            <a:ext cx="7000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Пятница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ТЕЩИНЫ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ВЕЧЕРКИ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Прямоугольник 3"/>
          <p:cNvSpPr>
            <a:spLocks noChangeArrowheads="1"/>
          </p:cNvSpPr>
          <p:nvPr/>
        </p:nvSpPr>
        <p:spPr bwMode="auto">
          <a:xfrm>
            <a:off x="5364088" y="1772816"/>
            <a:ext cx="403244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этот день зятья  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угощают своих тёщ блинами.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старину зять обязан был с вечера лично приглашать тёщу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потом утром присылал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нарядных 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зватых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андрей\Desktop\132097_1.jpg"/>
          <p:cNvPicPr>
            <a:picLocks noChangeAspect="1" noChangeArrowheads="1"/>
          </p:cNvPicPr>
          <p:nvPr/>
        </p:nvPicPr>
        <p:blipFill>
          <a:blip r:embed="rId2" cstate="print"/>
          <a:srcRect l="10879"/>
          <a:stretch>
            <a:fillRect/>
          </a:stretch>
        </p:blipFill>
        <p:spPr bwMode="auto">
          <a:xfrm>
            <a:off x="0" y="1700808"/>
            <a:ext cx="5384487" cy="4896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5"/>
          <p:cNvSpPr txBox="1">
            <a:spLocks noChangeArrowheads="1"/>
          </p:cNvSpPr>
          <p:nvPr/>
        </p:nvSpPr>
        <p:spPr bwMode="auto">
          <a:xfrm>
            <a:off x="1" y="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dirty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Суббота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ЗОЛОВКИНЫ  ПОСИДЕЛКИ</a:t>
            </a:r>
          </a:p>
        </p:txBody>
      </p:sp>
      <p:sp>
        <p:nvSpPr>
          <p:cNvPr id="17411" name="Прямоугольник 3"/>
          <p:cNvSpPr>
            <a:spLocks noChangeArrowheads="1"/>
          </p:cNvSpPr>
          <p:nvPr/>
        </p:nvSpPr>
        <p:spPr bwMode="auto">
          <a:xfrm>
            <a:off x="4427984" y="1268760"/>
            <a:ext cx="451440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этот день молодая 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невестка приглашала своих родных к себе. Родственники собирались на чаепитие с блинами, пели песни, озорные частушки, танцевали.</a:t>
            </a:r>
          </a:p>
        </p:txBody>
      </p:sp>
      <p:pic>
        <p:nvPicPr>
          <p:cNvPr id="2050" name="Picture 2" descr="C:\Users\андрей\Desktop\66912-65f4a-53283586-m750x740-u32a81.jpg"/>
          <p:cNvPicPr>
            <a:picLocks noChangeAspect="1" noChangeArrowheads="1"/>
          </p:cNvPicPr>
          <p:nvPr/>
        </p:nvPicPr>
        <p:blipFill>
          <a:blip r:embed="rId2" cstate="print"/>
          <a:srcRect r="18353" b="11981"/>
          <a:stretch>
            <a:fillRect/>
          </a:stretch>
        </p:blipFill>
        <p:spPr bwMode="auto">
          <a:xfrm>
            <a:off x="395536" y="1268760"/>
            <a:ext cx="3888432" cy="558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7"/>
          <p:cNvSpPr txBox="1">
            <a:spLocks noChangeArrowheads="1"/>
          </p:cNvSpPr>
          <p:nvPr/>
        </p:nvSpPr>
        <p:spPr bwMode="auto">
          <a:xfrm>
            <a:off x="179513" y="87313"/>
            <a:ext cx="89644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Воскресенье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ПРОЩЕНОЕ 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ВОСКРЕСЕНЬЕ</a:t>
            </a:r>
          </a:p>
        </p:txBody>
      </p:sp>
      <p:sp>
        <p:nvSpPr>
          <p:cNvPr id="18438" name="Прямоугольник 6"/>
          <p:cNvSpPr>
            <a:spLocks noChangeArrowheads="1"/>
          </p:cNvSpPr>
          <p:nvPr/>
        </p:nvSpPr>
        <p:spPr bwMode="auto">
          <a:xfrm>
            <a:off x="4932040" y="1124744"/>
            <a:ext cx="4464496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Люди просили прощения друг у друга за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обиды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Сожжение чучела Масленицы - главный ритуал масленичной недели, это и  проводы Масленицы, и прощание с зимой, прощание со всеми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несчастьями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</p:txBody>
      </p:sp>
      <p:pic>
        <p:nvPicPr>
          <p:cNvPr id="5122" name="Picture 2" descr="C:\Users\андрей\Desktop\сжигание.jpg"/>
          <p:cNvPicPr>
            <a:picLocks noChangeAspect="1" noChangeArrowheads="1"/>
          </p:cNvPicPr>
          <p:nvPr/>
        </p:nvPicPr>
        <p:blipFill>
          <a:blip r:embed="rId3" cstate="print"/>
          <a:srcRect l="3006" r="26180" b="6004"/>
          <a:stretch>
            <a:fillRect/>
          </a:stretch>
        </p:blipFill>
        <p:spPr bwMode="auto">
          <a:xfrm>
            <a:off x="0" y="1556792"/>
            <a:ext cx="4955012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Народные - Ах вы, сени мои, сени Instrumenta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72400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Итак,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-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каком празднике мы</a:t>
            </a:r>
          </a:p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сегодня говорили?</a:t>
            </a:r>
          </a:p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-Сколько дней его празднуют ?</a:t>
            </a:r>
          </a:p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-Какое главное угощение ?</a:t>
            </a:r>
          </a:p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Что оно символизирует?</a:t>
            </a:r>
          </a:p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-Что больше всего понравилось на уроке?</a:t>
            </a:r>
          </a:p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-Что нового узнали?</a:t>
            </a:r>
          </a:p>
        </p:txBody>
      </p:sp>
      <p:pic>
        <p:nvPicPr>
          <p:cNvPr id="4" name="Picture 2" descr="https://encrypted-tbn2.google.com/images?q=tbn:ANd9GcSHd0EMYnourIsidlHDYeyjdK8ESeFTuadLGmXcIx3SKh0IVLd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-16223"/>
            <a:ext cx="3203849" cy="3076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Список </a:t>
            </a:r>
            <a:r>
              <a:rPr lang="ru-RU" smtClean="0"/>
              <a:t>используемых источников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892480" cy="558924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1. </a:t>
            </a:r>
            <a:r>
              <a:rPr lang="ru-RU" dirty="0" err="1" smtClean="0"/>
              <a:t>Масленица-блиноеда</a:t>
            </a:r>
            <a:r>
              <a:rPr lang="ru-RU" dirty="0" smtClean="0"/>
              <a:t> // Народный праздничный календарь в песнях сказках, играх, обрядах. Ч. 1. Зима. Весна. – М.: ЗАО РИФМЭ («Молодежная эстрада»), 1999. – С. 33-64. – </a:t>
            </a:r>
            <a:r>
              <a:rPr lang="ru-RU" dirty="0" err="1" smtClean="0"/>
              <a:t>Содерж</a:t>
            </a:r>
            <a:r>
              <a:rPr lang="ru-RU" dirty="0" smtClean="0"/>
              <a:t>.: Масленичные песни; Соломенная Масленица: сказки; Без лица в личине: загадки; </a:t>
            </a:r>
            <a:r>
              <a:rPr lang="ru-RU" dirty="0" err="1" smtClean="0"/>
              <a:t>Науменко</a:t>
            </a:r>
            <a:r>
              <a:rPr lang="ru-RU" dirty="0" smtClean="0"/>
              <a:t>, Г. Зимушка-зима: Зимний фольклорный праздник.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2. [Масленица] // Встреча: сб. сценариев / сост. Г.Д. </a:t>
            </a:r>
            <a:r>
              <a:rPr lang="ru-RU" dirty="0" err="1" smtClean="0"/>
              <a:t>Литвинцева</a:t>
            </a:r>
            <a:r>
              <a:rPr lang="ru-RU" dirty="0" smtClean="0"/>
              <a:t>. – М.: Всероссийский Дом народного творчества, 1992. – </a:t>
            </a:r>
            <a:r>
              <a:rPr lang="ru-RU" dirty="0" err="1" smtClean="0"/>
              <a:t>Содерж</a:t>
            </a:r>
            <a:r>
              <a:rPr lang="ru-RU" dirty="0" smtClean="0"/>
              <a:t>.: </a:t>
            </a:r>
            <a:r>
              <a:rPr lang="ru-RU" dirty="0" err="1" smtClean="0"/>
              <a:t>Литвинская</a:t>
            </a:r>
            <a:r>
              <a:rPr lang="ru-RU" dirty="0" smtClean="0"/>
              <a:t>, Н. Конек-оберег: сценарий театрализованного праздника масленицы. – С. 3-15; </a:t>
            </a:r>
            <a:r>
              <a:rPr lang="ru-RU" dirty="0" err="1" smtClean="0"/>
              <a:t>Поваркова</a:t>
            </a:r>
            <a:r>
              <a:rPr lang="ru-RU" dirty="0" smtClean="0"/>
              <a:t>, Т. Русская масленица: сценарий сельского народного праздника. – С. 35-46.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3. Масленица // </a:t>
            </a:r>
            <a:r>
              <a:rPr lang="ru-RU" dirty="0" err="1" smtClean="0"/>
              <a:t>Ищук</a:t>
            </a:r>
            <a:r>
              <a:rPr lang="ru-RU" dirty="0" smtClean="0"/>
              <a:t>, В.В. Народные праздники / В.В. </a:t>
            </a:r>
            <a:r>
              <a:rPr lang="ru-RU" dirty="0" err="1" smtClean="0"/>
              <a:t>Ищук</a:t>
            </a:r>
            <a:r>
              <a:rPr lang="ru-RU" dirty="0" smtClean="0"/>
              <a:t>, М.И. Нагибина. – Ярославль, 2000. – С. 53-60.</a:t>
            </a:r>
            <a:br>
              <a:rPr lang="ru-RU" dirty="0" smtClean="0"/>
            </a:br>
            <a:r>
              <a:rPr lang="ru-RU" dirty="0" smtClean="0"/>
              <a:t>Детям о традициях и истории праздника.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4. Масленица: Народные праздники и обычаи // Сахаров, И. П. Сказания русского народа: Народный календарь / И.П. Сахаров. – М.: Сов. Россия, 1990. - С. 127-132. – (</a:t>
            </a:r>
            <a:r>
              <a:rPr lang="ru-RU" dirty="0" err="1" smtClean="0"/>
              <a:t>Б-чка</a:t>
            </a:r>
            <a:r>
              <a:rPr lang="ru-RU" dirty="0" smtClean="0"/>
              <a:t> «В помощь клубному работнику»; № 8. Русская мифология; </a:t>
            </a:r>
            <a:r>
              <a:rPr lang="ru-RU" dirty="0" err="1" smtClean="0"/>
              <a:t>Вып</a:t>
            </a:r>
            <a:r>
              <a:rPr lang="ru-RU" dirty="0" smtClean="0"/>
              <a:t>. 1).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4664"/>
            <a:ext cx="8686800" cy="612068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4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Этот праздник к нам идет</a:t>
            </a:r>
            <a:b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Раннею весною,</a:t>
            </a:r>
            <a:b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Сколько радостей несет</a:t>
            </a:r>
            <a:b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всегда с собою!</a:t>
            </a:r>
            <a:b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Ледяные горы ждут,</a:t>
            </a:r>
            <a:b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И снежок сверкает,</a:t>
            </a:r>
            <a:b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Санки с горок вниз бегут,</a:t>
            </a:r>
            <a:b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Смех не умолкает.</a:t>
            </a:r>
            <a:b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Дома аромат блинов</a:t>
            </a:r>
            <a:b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Праздничный чудесный,</a:t>
            </a:r>
            <a:b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блины друзей зовем,</a:t>
            </a:r>
            <a:b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Будем есть их вместе.</a:t>
            </a:r>
            <a:endParaRPr lang="ru-RU" sz="5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encrypted-tbn2.google.com/images?q=tbn:ANd9GcSHd0EMYnourIsidlHDYeyjdK8ESeFTuadLGmXcIx3SKh0IVLd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9" y="-16223"/>
            <a:ext cx="2699792" cy="2592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Учитель\Рабочий стол\df312e14c5e8617e059e121110d42b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5090" y="260648"/>
            <a:ext cx="9249090" cy="6265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260648"/>
            <a:ext cx="4283968" cy="6264696"/>
          </a:xfrm>
        </p:spPr>
        <p:txBody>
          <a:bodyPr>
            <a:noAutofit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Масленица-</a:t>
            </a:r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это долгожданное прощание с зимой  и весёлая встреча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весны, солнечного тепла  и  начало пробуждения  природы и полевых работ. </a:t>
            </a:r>
          </a:p>
        </p:txBody>
      </p:sp>
      <p:pic>
        <p:nvPicPr>
          <p:cNvPr id="7" name="Picture 5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3267" t="-1189" r="-1266" b="2497"/>
          <a:stretch>
            <a:fillRect/>
          </a:stretch>
        </p:blipFill>
        <p:spPr bwMode="auto">
          <a:xfrm>
            <a:off x="4358363" y="78347"/>
            <a:ext cx="4785637" cy="6779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-396552" y="5229200"/>
            <a:ext cx="9826336" cy="141451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Масленица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называлась по-разному :  </a:t>
            </a:r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честная,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широкая,  </a:t>
            </a:r>
            <a:r>
              <a:rPr lang="ru-RU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семикова</a:t>
            </a:r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племянница,  </a:t>
            </a:r>
            <a:r>
              <a:rPr lang="ru-RU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объедуха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 чаще просто  </a:t>
            </a:r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масленица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или  </a:t>
            </a:r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сырная неделя</a:t>
            </a:r>
            <a:endParaRPr lang="ru-RU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Учитель\Рабочий стол\pupit_0006_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r="1874"/>
          <a:stretch>
            <a:fillRect/>
          </a:stretch>
        </p:blipFill>
        <p:spPr bwMode="auto">
          <a:xfrm>
            <a:off x="1187624" y="0"/>
            <a:ext cx="6883698" cy="5261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0" y="1268760"/>
            <a:ext cx="90614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88204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defRPr/>
            </a:pPr>
            <a:r>
              <a:rPr lang="ru-RU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Понедельник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ВСТРЕЧА  МАСЛЕНИЦЫ</a:t>
            </a:r>
          </a:p>
        </p:txBody>
      </p:sp>
      <p:sp>
        <p:nvSpPr>
          <p:cNvPr id="10246" name="Прямоугольник 6"/>
          <p:cNvSpPr>
            <a:spLocks noChangeArrowheads="1"/>
          </p:cNvSpPr>
          <p:nvPr/>
        </p:nvSpPr>
        <p:spPr bwMode="auto">
          <a:xfrm>
            <a:off x="5148064" y="1196752"/>
            <a:ext cx="432048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Сооружались общественные горки, качели, столы со сладкими яствами. 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этот день наряжали куклу – чучело.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Люди  ходили  друг 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другу в гости и договаривались, как  будут проводить 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неделю.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1309536"/>
            <a:ext cx="5328592" cy="5354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04 - Масленая погорела.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236296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Box 9"/>
          <p:cNvSpPr txBox="1">
            <a:spLocks noChangeArrowheads="1"/>
          </p:cNvSpPr>
          <p:nvPr/>
        </p:nvSpPr>
        <p:spPr bwMode="auto">
          <a:xfrm>
            <a:off x="0" y="0"/>
            <a:ext cx="88677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Вторник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ЗАИГРЫШ</a:t>
            </a:r>
          </a:p>
        </p:txBody>
      </p:sp>
      <p:sp>
        <p:nvSpPr>
          <p:cNvPr id="17414" name="Прямоугольник 5"/>
          <p:cNvSpPr>
            <a:spLocks noChangeArrowheads="1"/>
          </p:cNvSpPr>
          <p:nvPr/>
        </p:nvSpPr>
        <p:spPr bwMode="auto">
          <a:xfrm>
            <a:off x="0" y="1052736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dirty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второй день Масленицы устраивали различные игры. Люди катались на санях, коньках,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ледянках, 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4" name="Прямоугольник 7"/>
          <p:cNvSpPr>
            <a:spLocks noChangeArrowheads="1"/>
          </p:cNvSpPr>
          <p:nvPr/>
        </p:nvSpPr>
        <p:spPr bwMode="auto">
          <a:xfrm>
            <a:off x="6660232" y="2204864"/>
            <a:ext cx="266429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строились  снежные крепости, пели веселые песни и частушки.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ндрей\Desktop\Maslenitsa-obyichai-1024x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7"/>
            <a:ext cx="6660232" cy="47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0"/>
            <a:ext cx="9649072" cy="6126163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Частушка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4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(от слова «частить», говорить быстро)–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маленькая песенка с веселым содержанием.</a:t>
            </a:r>
            <a:r>
              <a:rPr lang="ru-RU" sz="4000" dirty="0" smtClean="0"/>
              <a:t> </a:t>
            </a:r>
          </a:p>
          <a:p>
            <a:pPr algn="ctr">
              <a:buNone/>
            </a:pPr>
            <a:endParaRPr lang="ru-RU" sz="4000" dirty="0" smtClean="0"/>
          </a:p>
          <a:p>
            <a:pPr algn="ctr">
              <a:buNone/>
            </a:pPr>
            <a:r>
              <a:rPr lang="ru-RU" sz="5400" b="1" i="1" smtClean="0">
                <a:solidFill>
                  <a:srgbClr val="C42301"/>
                </a:solidFill>
                <a:latin typeface="Times New Roman" pitchFamily="18" charset="0"/>
                <a:cs typeface="Times New Roman" pitchFamily="18" charset="0"/>
              </a:rPr>
              <a:t>   Эх,</a:t>
            </a:r>
            <a:r>
              <a:rPr lang="ru-RU" sz="4800" b="1" i="1" smtClean="0">
                <a:solidFill>
                  <a:srgbClr val="C423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smtClean="0">
                <a:solidFill>
                  <a:srgbClr val="C42301"/>
                </a:solidFill>
                <a:latin typeface="Times New Roman" pitchFamily="18" charset="0"/>
                <a:cs typeface="Times New Roman" pitchFamily="18" charset="0"/>
              </a:rPr>
              <a:t>Масленица, </a:t>
            </a:r>
            <a:br>
              <a:rPr lang="ru-RU" sz="4800" b="1" i="1" dirty="0" smtClean="0">
                <a:solidFill>
                  <a:srgbClr val="C4230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C42301"/>
                </a:solidFill>
                <a:latin typeface="Times New Roman" pitchFamily="18" charset="0"/>
                <a:cs typeface="Times New Roman" pitchFamily="18" charset="0"/>
              </a:rPr>
              <a:t>  Мы тобою хвалимся, </a:t>
            </a:r>
            <a:br>
              <a:rPr lang="ru-RU" sz="4800" b="1" i="1" dirty="0" smtClean="0">
                <a:solidFill>
                  <a:srgbClr val="C4230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C42301"/>
                </a:solidFill>
                <a:latin typeface="Times New Roman" pitchFamily="18" charset="0"/>
                <a:cs typeface="Times New Roman" pitchFamily="18" charset="0"/>
              </a:rPr>
              <a:t>На горах катаемся, </a:t>
            </a:r>
            <a:br>
              <a:rPr lang="ru-RU" sz="4800" b="1" i="1" dirty="0" smtClean="0">
                <a:solidFill>
                  <a:srgbClr val="C4230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C42301"/>
                </a:solidFill>
                <a:latin typeface="Times New Roman" pitchFamily="18" charset="0"/>
                <a:cs typeface="Times New Roman" pitchFamily="18" charset="0"/>
              </a:rPr>
              <a:t>  Блинами объедаемся!</a:t>
            </a:r>
          </a:p>
          <a:p>
            <a:pPr algn="ctr">
              <a:buNone/>
            </a:pPr>
            <a:endParaRPr lang="ru-RU" sz="5400" b="1" i="1" dirty="0">
              <a:solidFill>
                <a:srgbClr val="C4230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45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sz="2200" dirty="0" smtClean="0">
                <a:solidFill>
                  <a:srgbClr val="6B2600"/>
                </a:solidFill>
                <a:latin typeface="Arial" charset="0"/>
                <a:cs typeface="Arial" charset="0"/>
              </a:rPr>
              <a:t>    </a:t>
            </a:r>
            <a:endParaRPr lang="ru-RU" sz="2200" dirty="0" smtClean="0">
              <a:solidFill>
                <a:srgbClr val="6B26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283968" y="1700808"/>
            <a:ext cx="4860032" cy="51571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     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Блины – самое главное угощенье на Масленицу. Обычно блины пекли из гречневой и пшеничной муки, большие или маленькие.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TextBox 6"/>
          <p:cNvSpPr txBox="1">
            <a:spLocks noChangeArrowheads="1"/>
          </p:cNvSpPr>
          <p:nvPr/>
        </p:nvSpPr>
        <p:spPr bwMode="auto">
          <a:xfrm>
            <a:off x="1857375" y="0"/>
            <a:ext cx="58578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dirty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Среда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ЛАКОМКА</a:t>
            </a:r>
          </a:p>
        </p:txBody>
      </p:sp>
      <p:pic>
        <p:nvPicPr>
          <p:cNvPr id="3074" name="Picture 2" descr="C:\Users\андрей\Desktop\Pancakes-1-272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4363225" cy="4812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Детские_песни_-_Ой,_блины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956376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32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562</Words>
  <Application>Microsoft Office PowerPoint</Application>
  <PresentationFormat>Экран (4:3)</PresentationFormat>
  <Paragraphs>68</Paragraphs>
  <Slides>16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Муниципальное общеобразовательное учреждение «Средняя общеобразовательная школа №5» г. о. Саранск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Итак,</vt:lpstr>
      <vt:lpstr>Список используемых источников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андрей</cp:lastModifiedBy>
  <cp:revision>70</cp:revision>
  <dcterms:modified xsi:type="dcterms:W3CDTF">2016-09-06T17:51:34Z</dcterms:modified>
</cp:coreProperties>
</file>