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72" r:id="rId5"/>
    <p:sldId id="279" r:id="rId6"/>
    <p:sldId id="260" r:id="rId7"/>
    <p:sldId id="262" r:id="rId8"/>
    <p:sldId id="263" r:id="rId9"/>
    <p:sldId id="275" r:id="rId10"/>
    <p:sldId id="274" r:id="rId11"/>
    <p:sldId id="265" r:id="rId12"/>
    <p:sldId id="280"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22.03.2015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solidFill>
                  <a:schemeClr val="tx2"/>
                </a:solidFill>
              </a:rPr>
              <a:t>Муниципальное бюджетное</a:t>
            </a:r>
            <a:br>
              <a:rPr lang="ru-RU" sz="1800" dirty="0">
                <a:solidFill>
                  <a:schemeClr val="tx2"/>
                </a:solidFill>
              </a:rPr>
            </a:br>
            <a:r>
              <a:rPr lang="ru-RU" sz="1800" dirty="0">
                <a:solidFill>
                  <a:schemeClr val="tx2"/>
                </a:solidFill>
              </a:rPr>
              <a:t> дошкольное образовательное учреждение</a:t>
            </a:r>
            <a:br>
              <a:rPr lang="ru-RU" sz="1800" dirty="0">
                <a:solidFill>
                  <a:schemeClr val="tx2"/>
                </a:solidFill>
              </a:rPr>
            </a:br>
            <a:r>
              <a:rPr lang="ru-RU" sz="1800" dirty="0">
                <a:solidFill>
                  <a:schemeClr val="tx2"/>
                </a:solidFill>
              </a:rPr>
              <a:t>«Детский сад комбинированного вида №2» </a:t>
            </a:r>
            <a:r>
              <a:rPr lang="ru-RU" sz="1400" dirty="0">
                <a:solidFill>
                  <a:schemeClr val="tx2"/>
                </a:solidFill>
              </a:rPr>
              <a:t/>
            </a:r>
            <a:br>
              <a:rPr lang="ru-RU" sz="1400" dirty="0">
                <a:solidFill>
                  <a:schemeClr val="tx2"/>
                </a:solidFill>
              </a:rPr>
            </a:br>
            <a:endParaRPr lang="ru-RU" sz="1400" dirty="0">
              <a:solidFill>
                <a:schemeClr val="tx2"/>
              </a:solidFill>
              <a:latin typeface="Times New Roman" pitchFamily="18" charset="0"/>
              <a:cs typeface="Times New Roman" pitchFamily="18" charset="0"/>
            </a:endParaRPr>
          </a:p>
        </p:txBody>
      </p:sp>
      <p:sp>
        <p:nvSpPr>
          <p:cNvPr id="5" name="Содержимое 4"/>
          <p:cNvSpPr>
            <a:spLocks noGrp="1"/>
          </p:cNvSpPr>
          <p:nvPr>
            <p:ph idx="1"/>
          </p:nvPr>
        </p:nvSpPr>
        <p:spPr>
          <a:xfrm>
            <a:off x="457200" y="1600200"/>
            <a:ext cx="8229600" cy="4997152"/>
          </a:xfrm>
        </p:spPr>
        <p:txBody>
          <a:bodyPr>
            <a:normAutofit fontScale="92500" lnSpcReduction="20000"/>
          </a:bodyPr>
          <a:lstStyle/>
          <a:p>
            <a:pPr algn="ctr">
              <a:buNone/>
            </a:pPr>
            <a:r>
              <a:rPr lang="ru-RU" sz="4200" b="1" i="1" dirty="0" smtClean="0">
                <a:solidFill>
                  <a:schemeClr val="accent1"/>
                </a:solidFill>
              </a:rPr>
              <a:t>Презентация проекта</a:t>
            </a:r>
          </a:p>
          <a:p>
            <a:pPr algn="ctr">
              <a:buNone/>
            </a:pPr>
            <a:r>
              <a:rPr lang="ru-RU" sz="5400" b="1" i="1" dirty="0" smtClean="0"/>
              <a:t> </a:t>
            </a:r>
            <a:r>
              <a:rPr lang="ru-RU" sz="5400" b="1" i="1" dirty="0" smtClean="0">
                <a:solidFill>
                  <a:schemeClr val="accent5"/>
                </a:solidFill>
              </a:rPr>
              <a:t>«Волшебница-вода»</a:t>
            </a:r>
          </a:p>
          <a:p>
            <a:pPr algn="ctr">
              <a:buNone/>
            </a:pPr>
            <a:r>
              <a:rPr lang="ru-RU" sz="1800" b="1" dirty="0" smtClean="0"/>
              <a:t/>
            </a:r>
            <a:br>
              <a:rPr lang="ru-RU" sz="1800" b="1" dirty="0" smtClean="0"/>
            </a:br>
            <a:endParaRPr lang="ru-RU" sz="1800" dirty="0"/>
          </a:p>
          <a:p>
            <a:endParaRPr lang="ru-RU" sz="1800" dirty="0" smtClean="0"/>
          </a:p>
          <a:p>
            <a:endParaRPr lang="ru-RU" sz="1800" dirty="0"/>
          </a:p>
          <a:p>
            <a:endParaRPr lang="ru-RU" sz="1800" dirty="0" smtClean="0"/>
          </a:p>
          <a:p>
            <a:endParaRPr lang="ru-RU" sz="1800" dirty="0"/>
          </a:p>
          <a:p>
            <a:endParaRPr lang="ru-RU" sz="1800" dirty="0" smtClean="0"/>
          </a:p>
          <a:p>
            <a:endParaRPr lang="ru-RU" sz="1800" dirty="0"/>
          </a:p>
          <a:p>
            <a:endParaRPr lang="ru-RU" sz="1800" dirty="0" smtClean="0"/>
          </a:p>
          <a:p>
            <a:endParaRPr lang="ru-RU" sz="1800" dirty="0"/>
          </a:p>
          <a:p>
            <a:endParaRPr lang="ru-RU" sz="1800" dirty="0" smtClean="0"/>
          </a:p>
          <a:p>
            <a:pPr algn="ctr">
              <a:buNone/>
            </a:pPr>
            <a:r>
              <a:rPr lang="ru-RU" sz="1900" b="1" dirty="0" smtClean="0">
                <a:solidFill>
                  <a:schemeClr val="tx2"/>
                </a:solidFill>
                <a:latin typeface="Times New Roman" pitchFamily="18" charset="0"/>
                <a:cs typeface="Times New Roman" pitchFamily="18" charset="0"/>
              </a:rPr>
              <a:t>                                                                                                   Низовская В.Н. , </a:t>
            </a:r>
          </a:p>
          <a:p>
            <a:pPr algn="ctr">
              <a:buNone/>
            </a:pPr>
            <a:r>
              <a:rPr lang="ru-RU" sz="1900" b="1" dirty="0" smtClean="0">
                <a:solidFill>
                  <a:schemeClr val="tx2"/>
                </a:solidFill>
                <a:latin typeface="Times New Roman" pitchFamily="18" charset="0"/>
                <a:cs typeface="Times New Roman" pitchFamily="18" charset="0"/>
              </a:rPr>
              <a:t>                                                                                               Филатова Т.В.</a:t>
            </a:r>
          </a:p>
          <a:p>
            <a:pPr algn="ctr">
              <a:buNone/>
            </a:pPr>
            <a:r>
              <a:rPr lang="ru-RU" sz="1900" b="1" dirty="0" smtClean="0">
                <a:solidFill>
                  <a:schemeClr val="tx2"/>
                </a:solidFill>
                <a:latin typeface="Times New Roman" pitchFamily="18" charset="0"/>
                <a:cs typeface="Times New Roman" pitchFamily="18" charset="0"/>
              </a:rPr>
              <a:t> г</a:t>
            </a:r>
            <a:r>
              <a:rPr lang="ru-RU" sz="1900" b="1" dirty="0">
                <a:solidFill>
                  <a:schemeClr val="tx2"/>
                </a:solidFill>
                <a:latin typeface="Times New Roman" pitchFamily="18" charset="0"/>
                <a:cs typeface="Times New Roman" pitchFamily="18" charset="0"/>
              </a:rPr>
              <a:t>. Алексин, </a:t>
            </a:r>
            <a:r>
              <a:rPr lang="ru-RU" sz="1900" b="1" dirty="0" smtClean="0">
                <a:solidFill>
                  <a:schemeClr val="tx2"/>
                </a:solidFill>
                <a:latin typeface="Times New Roman" pitchFamily="18" charset="0"/>
                <a:cs typeface="Times New Roman" pitchFamily="18" charset="0"/>
              </a:rPr>
              <a:t>2015г</a:t>
            </a:r>
            <a:r>
              <a:rPr lang="ru-RU" sz="1900" b="1" dirty="0">
                <a:solidFill>
                  <a:schemeClr val="tx2"/>
                </a:solidFill>
                <a:latin typeface="Times New Roman" pitchFamily="18" charset="0"/>
                <a:cs typeface="Times New Roman" pitchFamily="18" charset="0"/>
              </a:rPr>
              <a:t>.</a:t>
            </a:r>
          </a:p>
          <a:p>
            <a:endParaRPr lang="ru-RU" sz="1800" dirty="0"/>
          </a:p>
        </p:txBody>
      </p:sp>
      <p:pic>
        <p:nvPicPr>
          <p:cNvPr id="4" name="Рисунок 3" descr="=.jpg"/>
          <p:cNvPicPr>
            <a:picLocks noChangeAspect="1"/>
          </p:cNvPicPr>
          <p:nvPr/>
        </p:nvPicPr>
        <p:blipFill>
          <a:blip r:embed="rId2" cstate="print"/>
          <a:stretch>
            <a:fillRect/>
          </a:stretch>
        </p:blipFill>
        <p:spPr>
          <a:xfrm>
            <a:off x="1115616" y="2996952"/>
            <a:ext cx="6906716" cy="244373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solidFill>
            <a:schemeClr val="accent1">
              <a:lumMod val="20000"/>
              <a:lumOff val="80000"/>
            </a:schemeClr>
          </a:solidFill>
        </p:spPr>
        <p:txBody>
          <a:bodyPr>
            <a:normAutofit fontScale="90000"/>
          </a:bodyPr>
          <a:lstStyle/>
          <a:p>
            <a:r>
              <a:rPr lang="ru-RU" sz="3600" b="1" i="1" dirty="0" smtClean="0">
                <a:solidFill>
                  <a:srgbClr val="00B0F0"/>
                </a:solidFill>
              </a:rPr>
              <a:t/>
            </a:r>
            <a:br>
              <a:rPr lang="ru-RU" sz="3600" b="1" i="1" dirty="0" smtClean="0">
                <a:solidFill>
                  <a:srgbClr val="00B0F0"/>
                </a:solidFill>
              </a:rPr>
            </a:br>
            <a:r>
              <a:rPr lang="ru-RU" sz="3600" b="1" i="1" dirty="0" smtClean="0">
                <a:solidFill>
                  <a:srgbClr val="00B0F0"/>
                </a:solidFill>
              </a:rPr>
              <a:t>«Как лёд и снег превращаются в воду»</a:t>
            </a:r>
            <a:br>
              <a:rPr lang="ru-RU" sz="3600" b="1" i="1" dirty="0" smtClean="0">
                <a:solidFill>
                  <a:srgbClr val="00B0F0"/>
                </a:solidFill>
              </a:rPr>
            </a:br>
            <a:endParaRPr lang="ru-RU" sz="3600" b="1" i="1" dirty="0">
              <a:solidFill>
                <a:srgbClr val="00B0F0"/>
              </a:solidFill>
            </a:endParaRPr>
          </a:p>
        </p:txBody>
      </p:sp>
      <p:sp>
        <p:nvSpPr>
          <p:cNvPr id="3" name="Содержимое 2"/>
          <p:cNvSpPr>
            <a:spLocks noGrp="1"/>
          </p:cNvSpPr>
          <p:nvPr>
            <p:ph idx="1"/>
          </p:nvPr>
        </p:nvSpPr>
        <p:spPr/>
        <p:txBody>
          <a:bodyPr/>
          <a:lstStyle/>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r>
              <a:rPr lang="ru-RU" sz="2000" dirty="0" smtClean="0">
                <a:solidFill>
                  <a:schemeClr val="tx2"/>
                </a:solidFill>
                <a:latin typeface="Times New Roman" pitchFamily="18" charset="0"/>
                <a:cs typeface="Times New Roman" pitchFamily="18" charset="0"/>
              </a:rPr>
              <a:t>. </a:t>
            </a:r>
            <a:endParaRPr lang="ru-RU" dirty="0"/>
          </a:p>
        </p:txBody>
      </p:sp>
      <p:pic>
        <p:nvPicPr>
          <p:cNvPr id="4" name="Рисунок 3" descr="21.jpg"/>
          <p:cNvPicPr>
            <a:picLocks noChangeAspect="1"/>
          </p:cNvPicPr>
          <p:nvPr/>
        </p:nvPicPr>
        <p:blipFill>
          <a:blip r:embed="rId2" cstate="print"/>
          <a:stretch>
            <a:fillRect/>
          </a:stretch>
        </p:blipFill>
        <p:spPr>
          <a:xfrm>
            <a:off x="0" y="1052736"/>
            <a:ext cx="2339753" cy="2813868"/>
          </a:xfrm>
          <a:prstGeom prst="rect">
            <a:avLst/>
          </a:prstGeom>
          <a:ln>
            <a:noFill/>
          </a:ln>
          <a:effectLst>
            <a:outerShdw blurRad="190500" algn="tl" rotWithShape="0">
              <a:srgbClr val="000000">
                <a:alpha val="70000"/>
              </a:srgbClr>
            </a:outerShdw>
          </a:effectLst>
        </p:spPr>
      </p:pic>
      <p:pic>
        <p:nvPicPr>
          <p:cNvPr id="5" name="Рисунок 4" descr="ж.jpg"/>
          <p:cNvPicPr>
            <a:picLocks noChangeAspect="1"/>
          </p:cNvPicPr>
          <p:nvPr/>
        </p:nvPicPr>
        <p:blipFill>
          <a:blip r:embed="rId3" cstate="print"/>
          <a:stretch>
            <a:fillRect/>
          </a:stretch>
        </p:blipFill>
        <p:spPr>
          <a:xfrm>
            <a:off x="1979712" y="1268760"/>
            <a:ext cx="2160240" cy="2808312"/>
          </a:xfrm>
          <a:prstGeom prst="rect">
            <a:avLst/>
          </a:prstGeom>
          <a:ln>
            <a:noFill/>
          </a:ln>
          <a:effectLst>
            <a:outerShdw blurRad="190500" algn="tl" rotWithShape="0">
              <a:srgbClr val="000000">
                <a:alpha val="70000"/>
              </a:srgbClr>
            </a:outerShdw>
          </a:effectLst>
        </p:spPr>
      </p:pic>
      <p:pic>
        <p:nvPicPr>
          <p:cNvPr id="6" name="Рисунок 5" descr="20150313_164723.jpg"/>
          <p:cNvPicPr>
            <a:picLocks noChangeAspect="1"/>
          </p:cNvPicPr>
          <p:nvPr/>
        </p:nvPicPr>
        <p:blipFill>
          <a:blip r:embed="rId4" cstate="print"/>
          <a:stretch>
            <a:fillRect/>
          </a:stretch>
        </p:blipFill>
        <p:spPr>
          <a:xfrm>
            <a:off x="4211960" y="1268760"/>
            <a:ext cx="4608512" cy="5112568"/>
          </a:xfrm>
          <a:prstGeom prst="rect">
            <a:avLst/>
          </a:prstGeom>
          <a:ln>
            <a:noFill/>
          </a:ln>
          <a:effectLst>
            <a:softEdge rad="112500"/>
          </a:effectLst>
        </p:spPr>
      </p:pic>
      <p:pic>
        <p:nvPicPr>
          <p:cNvPr id="7" name="Рисунок 6" descr="20150313_180027.jpg"/>
          <p:cNvPicPr>
            <a:picLocks noChangeAspect="1"/>
          </p:cNvPicPr>
          <p:nvPr/>
        </p:nvPicPr>
        <p:blipFill>
          <a:blip r:embed="rId5" cstate="print"/>
          <a:stretch>
            <a:fillRect/>
          </a:stretch>
        </p:blipFill>
        <p:spPr>
          <a:xfrm>
            <a:off x="0" y="4172256"/>
            <a:ext cx="3960440" cy="268574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chemeClr val="accent1">
              <a:lumMod val="20000"/>
              <a:lumOff val="80000"/>
            </a:schemeClr>
          </a:solidFill>
        </p:spPr>
        <p:txBody>
          <a:bodyPr/>
          <a:lstStyle/>
          <a:p>
            <a:r>
              <a:rPr lang="ru-RU" b="1" i="1" dirty="0" smtClean="0">
                <a:solidFill>
                  <a:srgbClr val="00B0F0"/>
                </a:solidFill>
              </a:rPr>
              <a:t>«Мыльные пузыри»</a:t>
            </a:r>
            <a:endParaRPr lang="ru-RU" b="1" i="1" dirty="0">
              <a:solidFill>
                <a:srgbClr val="00B0F0"/>
              </a:solidFill>
            </a:endParaRPr>
          </a:p>
        </p:txBody>
      </p:sp>
      <p:sp>
        <p:nvSpPr>
          <p:cNvPr id="3" name="Содержимое 2"/>
          <p:cNvSpPr>
            <a:spLocks noGrp="1"/>
          </p:cNvSpPr>
          <p:nvPr>
            <p:ph idx="1"/>
          </p:nvPr>
        </p:nvSpPr>
        <p:spPr>
          <a:xfrm>
            <a:off x="457200" y="1196752"/>
            <a:ext cx="8229600" cy="5472608"/>
          </a:xfrm>
        </p:spPr>
        <p:txBody>
          <a:bodyPr>
            <a:normAutofit/>
          </a:bodyPr>
          <a:lstStyle/>
          <a:p>
            <a:pPr>
              <a:buNone/>
            </a:pPr>
            <a:r>
              <a:rPr lang="ru-RU" sz="2000" b="1" i="1" dirty="0" smtClean="0">
                <a:solidFill>
                  <a:schemeClr val="tx2"/>
                </a:solidFill>
                <a:latin typeface="Times New Roman" pitchFamily="18" charset="0"/>
                <a:cs typeface="Times New Roman" pitchFamily="18" charset="0"/>
              </a:rPr>
              <a:t>Цель: </a:t>
            </a:r>
            <a:r>
              <a:rPr lang="ru-RU" sz="2000" dirty="0" smtClean="0">
                <a:solidFill>
                  <a:schemeClr val="tx2"/>
                </a:solidFill>
                <a:latin typeface="Times New Roman" pitchFamily="18" charset="0"/>
                <a:cs typeface="Times New Roman" pitchFamily="18" charset="0"/>
              </a:rPr>
              <a:t>Показать детям, что в любой воде мыло и порошок мылится.  С помощью мыла можно надувать пузыри.</a:t>
            </a: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r>
              <a:rPr lang="ru-RU" sz="2000" b="1" i="1" dirty="0" smtClean="0">
                <a:solidFill>
                  <a:schemeClr val="tx2"/>
                </a:solidFill>
                <a:latin typeface="Times New Roman" pitchFamily="18" charset="0"/>
                <a:cs typeface="Times New Roman" pitchFamily="18" charset="0"/>
              </a:rPr>
              <a:t>Вывод: </a:t>
            </a:r>
            <a:r>
              <a:rPr lang="ru-RU" sz="2000" dirty="0" smtClean="0">
                <a:solidFill>
                  <a:schemeClr val="tx2"/>
                </a:solidFill>
                <a:latin typeface="Times New Roman" pitchFamily="18" charset="0"/>
                <a:cs typeface="Times New Roman" pitchFamily="18" charset="0"/>
              </a:rPr>
              <a:t>При добавлении в воду моющего средства или стирального порошка можно надуть много  мыльных пузырей.</a:t>
            </a:r>
          </a:p>
          <a:p>
            <a:endParaRPr lang="ru-RU" dirty="0" smtClean="0"/>
          </a:p>
          <a:p>
            <a:endParaRPr lang="ru-RU" dirty="0" smtClean="0"/>
          </a:p>
          <a:p>
            <a:endParaRPr lang="ru-RU" dirty="0"/>
          </a:p>
        </p:txBody>
      </p:sp>
      <p:pic>
        <p:nvPicPr>
          <p:cNvPr id="1026" name="Picture 2" descr="C:\Users\samsung\Desktop\Новая папка (4)\20150318_154812.jpg"/>
          <p:cNvPicPr>
            <a:picLocks noChangeAspect="1" noChangeArrowheads="1"/>
          </p:cNvPicPr>
          <p:nvPr/>
        </p:nvPicPr>
        <p:blipFill>
          <a:blip r:embed="rId2" cstate="print"/>
          <a:srcRect/>
          <a:stretch>
            <a:fillRect/>
          </a:stretch>
        </p:blipFill>
        <p:spPr bwMode="auto">
          <a:xfrm>
            <a:off x="4860032" y="1844824"/>
            <a:ext cx="3923928" cy="4104456"/>
          </a:xfrm>
          <a:prstGeom prst="rect">
            <a:avLst/>
          </a:prstGeom>
          <a:noFill/>
        </p:spPr>
      </p:pic>
      <p:pic>
        <p:nvPicPr>
          <p:cNvPr id="4099" name="Picture 3" descr="C:\Users\samsung\Desktop\Новая папка (4)\20150318_154758.jpg"/>
          <p:cNvPicPr>
            <a:picLocks noChangeAspect="1" noChangeArrowheads="1"/>
          </p:cNvPicPr>
          <p:nvPr/>
        </p:nvPicPr>
        <p:blipFill>
          <a:blip r:embed="rId3" cstate="print"/>
          <a:srcRect/>
          <a:stretch>
            <a:fillRect/>
          </a:stretch>
        </p:blipFill>
        <p:spPr bwMode="auto">
          <a:xfrm>
            <a:off x="467544" y="1916832"/>
            <a:ext cx="3600400" cy="396044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samsung\Desktop\Новая папка (4)\20150318_153017.jpg"/>
          <p:cNvPicPr>
            <a:picLocks noGrp="1" noChangeAspect="1" noChangeArrowheads="1"/>
          </p:cNvPicPr>
          <p:nvPr>
            <p:ph idx="1"/>
          </p:nvPr>
        </p:nvPicPr>
        <p:blipFill>
          <a:blip r:embed="rId2" cstate="print"/>
          <a:srcRect/>
          <a:stretch>
            <a:fillRect/>
          </a:stretch>
        </p:blipFill>
        <p:spPr bwMode="auto">
          <a:xfrm>
            <a:off x="395536" y="260648"/>
            <a:ext cx="3384376" cy="5750099"/>
          </a:xfrm>
          <a:prstGeom prst="rect">
            <a:avLst/>
          </a:prstGeom>
          <a:ln>
            <a:noFill/>
          </a:ln>
          <a:effectLst>
            <a:softEdge rad="112500"/>
          </a:effectLst>
        </p:spPr>
      </p:pic>
      <p:pic>
        <p:nvPicPr>
          <p:cNvPr id="1027" name="Picture 3" descr="C:\Users\samsung\Desktop\Новая папка (4)\20150318_155159.jpg"/>
          <p:cNvPicPr>
            <a:picLocks noChangeAspect="1" noChangeArrowheads="1"/>
          </p:cNvPicPr>
          <p:nvPr/>
        </p:nvPicPr>
        <p:blipFill>
          <a:blip r:embed="rId3" cstate="print"/>
          <a:srcRect/>
          <a:stretch>
            <a:fillRect/>
          </a:stretch>
        </p:blipFill>
        <p:spPr bwMode="auto">
          <a:xfrm>
            <a:off x="4211960" y="332656"/>
            <a:ext cx="4125516" cy="5733256"/>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a:bodyPr>
          <a:lstStyle/>
          <a:p>
            <a:r>
              <a:rPr lang="ru-RU" sz="3200" b="1" i="1" dirty="0" smtClean="0">
                <a:solidFill>
                  <a:srgbClr val="00B0F0"/>
                </a:solidFill>
              </a:rPr>
              <a:t>Результат исследовательской деятельности</a:t>
            </a:r>
            <a:endParaRPr lang="ru-RU" sz="3200" b="1" i="1" dirty="0">
              <a:solidFill>
                <a:srgbClr val="00B0F0"/>
              </a:solidFill>
            </a:endParaRPr>
          </a:p>
        </p:txBody>
      </p:sp>
      <p:sp>
        <p:nvSpPr>
          <p:cNvPr id="3" name="Содержимое 2"/>
          <p:cNvSpPr>
            <a:spLocks noGrp="1"/>
          </p:cNvSpPr>
          <p:nvPr>
            <p:ph idx="1"/>
          </p:nvPr>
        </p:nvSpPr>
        <p:spPr/>
        <p:txBody>
          <a:bodyPr>
            <a:normAutofit/>
          </a:bodyPr>
          <a:lstStyle/>
          <a:p>
            <a:pPr>
              <a:buNone/>
            </a:pPr>
            <a:r>
              <a:rPr lang="ru-RU" sz="2200" dirty="0" smtClean="0"/>
              <a:t>     </a:t>
            </a:r>
            <a:r>
              <a:rPr lang="ru-RU" sz="2200" dirty="0" smtClean="0">
                <a:solidFill>
                  <a:schemeClr val="tx2"/>
                </a:solidFill>
              </a:rPr>
              <a:t>Дети узнали, что вода одна из самых главных жидкостей на земле. Без воды нет жизни, все живое гибнет.                                           Вода не имеет формы, цвета, запаха, вкуса, но при определенных условиях это можно изменить.                                                                             Воду можно заморозить, разморозить, окрасить, придать вкус. Водой можно смыть грязь.                                                                                 Дети увидели, что вода удерживает не все предметы на плаву.                                                                                           Мы достигли поставленных целей и задач – узнали многое о воде и ее свойствах. </a:t>
            </a:r>
          </a:p>
          <a:p>
            <a:pPr>
              <a:buNone/>
            </a:pPr>
            <a:endParaRPr lang="ru-RU" sz="2200" dirty="0" smtClean="0">
              <a:solidFill>
                <a:schemeClr val="tx2"/>
              </a:solidFill>
            </a:endParaRPr>
          </a:p>
          <a:p>
            <a:pPr>
              <a:buNone/>
            </a:pPr>
            <a:r>
              <a:rPr lang="ru-RU" i="1" dirty="0" smtClean="0">
                <a:solidFill>
                  <a:schemeClr val="tx2"/>
                </a:solidFill>
              </a:rPr>
              <a:t>      Вода – это добрый помощник человека!</a:t>
            </a:r>
            <a:endParaRPr lang="ru-RU" i="1"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00B0F0"/>
                </a:solidFill>
              </a:rPr>
              <a:t/>
            </a:r>
            <a:br>
              <a:rPr lang="ru-RU" b="1" i="1" dirty="0" smtClean="0">
                <a:solidFill>
                  <a:srgbClr val="00B0F0"/>
                </a:solidFill>
              </a:rPr>
            </a:br>
            <a:r>
              <a:rPr lang="ru-RU" b="1" i="1" dirty="0" smtClean="0">
                <a:solidFill>
                  <a:srgbClr val="00B0F0"/>
                </a:solidFill>
              </a:rPr>
              <a:t>Спасибо за внимание!</a:t>
            </a:r>
            <a:br>
              <a:rPr lang="ru-RU" b="1" i="1" dirty="0" smtClean="0">
                <a:solidFill>
                  <a:srgbClr val="00B0F0"/>
                </a:solidFill>
              </a:rPr>
            </a:br>
            <a:endParaRPr lang="ru-RU" dirty="0"/>
          </a:p>
        </p:txBody>
      </p:sp>
      <p:pic>
        <p:nvPicPr>
          <p:cNvPr id="8" name="Содержимое 7" descr="Простые опыты с водой для дошкольников"/>
          <p:cNvPicPr>
            <a:picLocks noGrp="1"/>
          </p:cNvPicPr>
          <p:nvPr>
            <p:ph idx="1"/>
          </p:nvPr>
        </p:nvPicPr>
        <p:blipFill>
          <a:blip r:embed="rId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323528" y="1484784"/>
            <a:ext cx="8352928" cy="4752527"/>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зы.jpg"/>
          <p:cNvPicPr>
            <a:picLocks noGrp="1" noChangeAspect="1"/>
          </p:cNvPicPr>
          <p:nvPr>
            <p:ph idx="1"/>
          </p:nvPr>
        </p:nvPicPr>
        <p:blipFill>
          <a:blip r:embed="rId2" cstate="print"/>
          <a:stretch>
            <a:fillRect/>
          </a:stretch>
        </p:blipFill>
        <p:spPr>
          <a:xfrm>
            <a:off x="611559" y="2780928"/>
            <a:ext cx="8208913" cy="3345235"/>
          </a:xfrm>
        </p:spPr>
      </p:pic>
      <p:sp>
        <p:nvSpPr>
          <p:cNvPr id="4" name="Прямоугольник 3"/>
          <p:cNvSpPr/>
          <p:nvPr/>
        </p:nvSpPr>
        <p:spPr>
          <a:xfrm>
            <a:off x="611560" y="260648"/>
            <a:ext cx="8208912" cy="2492990"/>
          </a:xfrm>
          <a:prstGeom prst="rect">
            <a:avLst/>
          </a:prstGeom>
          <a:solidFill>
            <a:schemeClr val="accent1">
              <a:lumMod val="20000"/>
              <a:lumOff val="80000"/>
            </a:schemeClr>
          </a:solidFill>
        </p:spPr>
        <p:txBody>
          <a:bodyPr wrap="square">
            <a:spAutoFit/>
          </a:bodyPr>
          <a:lstStyle/>
          <a:p>
            <a:r>
              <a:rPr lang="ru-RU" sz="2600" dirty="0" smtClean="0">
                <a:solidFill>
                  <a:schemeClr val="tx2"/>
                </a:solidFill>
              </a:rPr>
              <a:t>«Люди, научившиеся  наблюдениям и опытам, приобретают способность сами ставить вопросы и получать на них ответы, оказываясь на более высоком умственном и нравственном уровне в сравнении с теми, кто такой школы не прошёл»  </a:t>
            </a:r>
          </a:p>
          <a:p>
            <a:r>
              <a:rPr lang="ru-RU" sz="2600" dirty="0" smtClean="0">
                <a:solidFill>
                  <a:schemeClr val="tx2"/>
                </a:solidFill>
              </a:rPr>
              <a:t>                                                            К.Е.Тимирязев</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45719"/>
          </a:xfrm>
          <a:solidFill>
            <a:schemeClr val="accent5">
              <a:lumMod val="20000"/>
              <a:lumOff val="80000"/>
            </a:schemeClr>
          </a:solidFill>
        </p:spPr>
        <p:txBody>
          <a:bodyPr>
            <a:normAutofit fontScale="90000"/>
          </a:bodyPr>
          <a:lstStyle/>
          <a:p>
            <a:pPr algn="l"/>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000" i="1" dirty="0" smtClean="0"/>
              <a:t/>
            </a:r>
            <a:br>
              <a:rPr lang="ru-RU" sz="2000" i="1" dirty="0" smtClean="0"/>
            </a:br>
            <a:r>
              <a:rPr lang="ru-RU" sz="2700" b="1" i="1" dirty="0" smtClean="0">
                <a:solidFill>
                  <a:schemeClr val="tx2"/>
                </a:solidFill>
              </a:rPr>
              <a:t>Цель проекта: </a:t>
            </a:r>
            <a:r>
              <a:rPr lang="ru-RU" sz="2200" i="1" dirty="0" smtClean="0">
                <a:solidFill>
                  <a:schemeClr val="tx2"/>
                </a:solidFill>
              </a:rPr>
              <a:t/>
            </a:r>
            <a:br>
              <a:rPr lang="ru-RU" sz="2200" i="1" dirty="0" smtClean="0">
                <a:solidFill>
                  <a:schemeClr val="tx2"/>
                </a:solidFill>
              </a:rPr>
            </a:br>
            <a:r>
              <a:rPr lang="ru-RU" sz="2200" dirty="0" smtClean="0">
                <a:solidFill>
                  <a:schemeClr val="tx2"/>
                </a:solidFill>
              </a:rPr>
              <a:t>Расширить представления детей о воде, её свойствах, состояниях и  значении для всего живого на земле. Вызвать интерес к поисковой деятельности.</a:t>
            </a:r>
            <a:br>
              <a:rPr lang="ru-RU" sz="2200" dirty="0" smtClean="0">
                <a:solidFill>
                  <a:schemeClr val="tx2"/>
                </a:solidFill>
              </a:rPr>
            </a:br>
            <a:r>
              <a:rPr lang="ru-RU" sz="2700" b="1" i="1" dirty="0" smtClean="0">
                <a:solidFill>
                  <a:schemeClr val="tx2"/>
                </a:solidFill>
              </a:rPr>
              <a:t>Задачи: </a:t>
            </a:r>
            <a:r>
              <a:rPr lang="ru-RU" sz="2200" i="1" dirty="0" smtClean="0">
                <a:solidFill>
                  <a:schemeClr val="tx2"/>
                </a:solidFill>
              </a:rPr>
              <a:t/>
            </a:r>
            <a:br>
              <a:rPr lang="ru-RU" sz="2200" i="1" dirty="0" smtClean="0">
                <a:solidFill>
                  <a:schemeClr val="tx2"/>
                </a:solidFill>
              </a:rPr>
            </a:br>
            <a:r>
              <a:rPr lang="ru-RU" sz="2200" dirty="0" smtClean="0">
                <a:solidFill>
                  <a:schemeClr val="tx2"/>
                </a:solidFill>
              </a:rPr>
              <a:t>Подвести детей к пониманию, что вода это жидкость, она может течь.              Не имеет запаха, цвета, формы, вкуса. Но может принимать цвет, запах, форму при определённых условиях.</a:t>
            </a:r>
            <a:br>
              <a:rPr lang="ru-RU" sz="2200" dirty="0" smtClean="0">
                <a:solidFill>
                  <a:schemeClr val="tx2"/>
                </a:solidFill>
              </a:rPr>
            </a:br>
            <a:r>
              <a:rPr lang="ru-RU" sz="2200" dirty="0" smtClean="0">
                <a:solidFill>
                  <a:schemeClr val="tx2"/>
                </a:solidFill>
              </a:rPr>
              <a:t>Выяснить свойства снега, льда и что с ними происходит в тёплом помещении. </a:t>
            </a:r>
            <a:br>
              <a:rPr lang="ru-RU" sz="2200" dirty="0" smtClean="0">
                <a:solidFill>
                  <a:schemeClr val="tx2"/>
                </a:solidFill>
              </a:rPr>
            </a:br>
            <a:r>
              <a:rPr lang="ru-RU" sz="2200" dirty="0" smtClean="0">
                <a:solidFill>
                  <a:schemeClr val="tx2"/>
                </a:solidFill>
              </a:rPr>
              <a:t>Способствовать формированию  познавательного интереса к природе, развивать наблюдательность, мыслительную деятельность. </a:t>
            </a:r>
            <a:br>
              <a:rPr lang="ru-RU" sz="2200" dirty="0" smtClean="0">
                <a:solidFill>
                  <a:schemeClr val="tx2"/>
                </a:solidFill>
              </a:rPr>
            </a:br>
            <a:r>
              <a:rPr lang="ru-RU" sz="2200" dirty="0" smtClean="0">
                <a:solidFill>
                  <a:schemeClr val="tx2"/>
                </a:solidFill>
              </a:rPr>
              <a:t/>
            </a:r>
            <a:br>
              <a:rPr lang="ru-RU" sz="2200" dirty="0" smtClean="0">
                <a:solidFill>
                  <a:schemeClr val="tx2"/>
                </a:solidFill>
              </a:rPr>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200" dirty="0">
              <a:solidFill>
                <a:schemeClr val="tx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samsung\Desktop\хъ.jpg"/>
          <p:cNvPicPr>
            <a:picLocks noGrp="1" noChangeAspect="1" noChangeArrowheads="1"/>
          </p:cNvPicPr>
          <p:nvPr>
            <p:ph idx="1"/>
          </p:nvPr>
        </p:nvPicPr>
        <p:blipFill>
          <a:blip r:embed="rId2" cstate="print"/>
          <a:srcRect/>
          <a:stretch>
            <a:fillRect/>
          </a:stretch>
        </p:blipFill>
        <p:spPr bwMode="auto">
          <a:xfrm>
            <a:off x="323528" y="332656"/>
            <a:ext cx="8424935" cy="5865515"/>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lstStyle/>
          <a:p>
            <a:r>
              <a:rPr lang="ru-RU" b="1" i="1" dirty="0" smtClean="0">
                <a:solidFill>
                  <a:srgbClr val="00B0F0"/>
                </a:solidFill>
              </a:rPr>
              <a:t>«Кому нужна вода?</a:t>
            </a:r>
            <a:endParaRPr lang="ru-RU" b="1" i="1" dirty="0">
              <a:solidFill>
                <a:srgbClr val="00B0F0"/>
              </a:solidFill>
            </a:endParaRPr>
          </a:p>
        </p:txBody>
      </p:sp>
      <p:sp>
        <p:nvSpPr>
          <p:cNvPr id="3" name="Содержимое 2"/>
          <p:cNvSpPr>
            <a:spLocks noGrp="1"/>
          </p:cNvSpPr>
          <p:nvPr>
            <p:ph idx="1"/>
          </p:nvPr>
        </p:nvSpPr>
        <p:spPr>
          <a:xfrm>
            <a:off x="457200" y="1600200"/>
            <a:ext cx="8229600" cy="4997152"/>
          </a:xfrm>
        </p:spPr>
        <p:txBody>
          <a:bodyPr>
            <a:normAutofit lnSpcReduction="10000"/>
          </a:bodyPr>
          <a:lstStyle/>
          <a:p>
            <a:pPr>
              <a:buNone/>
            </a:pPr>
            <a:r>
              <a:rPr lang="ru-RU" sz="2000" b="1" i="1" dirty="0" smtClean="0">
                <a:solidFill>
                  <a:schemeClr val="tx2"/>
                </a:solidFill>
              </a:rPr>
              <a:t>Цель: </a:t>
            </a:r>
            <a:r>
              <a:rPr lang="ru-RU" sz="2000" dirty="0" smtClean="0">
                <a:solidFill>
                  <a:schemeClr val="tx2"/>
                </a:solidFill>
              </a:rPr>
              <a:t>уточнить, что вода очень важна для всех живых существ.</a:t>
            </a: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dirty="0" smtClean="0">
              <a:solidFill>
                <a:schemeClr val="tx2"/>
              </a:solidFill>
            </a:endParaRPr>
          </a:p>
          <a:p>
            <a:pPr>
              <a:buNone/>
            </a:pPr>
            <a:endParaRPr lang="ru-RU" sz="2000" b="1" i="1" dirty="0" smtClean="0">
              <a:solidFill>
                <a:schemeClr val="tx2"/>
              </a:solidFill>
            </a:endParaRPr>
          </a:p>
          <a:p>
            <a:pPr>
              <a:buNone/>
            </a:pPr>
            <a:endParaRPr lang="ru-RU" sz="2000" b="1" i="1" dirty="0" smtClean="0">
              <a:solidFill>
                <a:schemeClr val="tx2"/>
              </a:solidFill>
            </a:endParaRPr>
          </a:p>
          <a:p>
            <a:pPr>
              <a:buNone/>
            </a:pPr>
            <a:r>
              <a:rPr lang="ru-RU" sz="2000" b="1" i="1" dirty="0" smtClean="0">
                <a:solidFill>
                  <a:schemeClr val="tx2"/>
                </a:solidFill>
              </a:rPr>
              <a:t>Вывод: </a:t>
            </a:r>
            <a:r>
              <a:rPr lang="ru-RU" sz="2000" dirty="0" smtClean="0">
                <a:solidFill>
                  <a:schemeClr val="tx2"/>
                </a:solidFill>
              </a:rPr>
              <a:t>без воды не могут жить растения, люди, животные.</a:t>
            </a:r>
          </a:p>
          <a:p>
            <a:endParaRPr lang="ru-RU" dirty="0"/>
          </a:p>
        </p:txBody>
      </p:sp>
      <p:pic>
        <p:nvPicPr>
          <p:cNvPr id="4" name="Picture 2" descr="C:\Users\samsung\Pictures\326.jpg"/>
          <p:cNvPicPr>
            <a:picLocks noChangeAspect="1" noChangeArrowheads="1"/>
          </p:cNvPicPr>
          <p:nvPr/>
        </p:nvPicPr>
        <p:blipFill>
          <a:blip r:embed="rId2" cstate="print"/>
          <a:srcRect/>
          <a:stretch>
            <a:fillRect/>
          </a:stretch>
        </p:blipFill>
        <p:spPr bwMode="auto">
          <a:xfrm>
            <a:off x="323528" y="2132856"/>
            <a:ext cx="8496944" cy="367240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402016" cy="1143000"/>
          </a:xfrm>
          <a:solidFill>
            <a:schemeClr val="accent1">
              <a:lumMod val="20000"/>
              <a:lumOff val="80000"/>
            </a:schemeClr>
          </a:solidFill>
        </p:spPr>
        <p:txBody>
          <a:bodyPr>
            <a:normAutofit/>
          </a:bodyPr>
          <a:lstStyle/>
          <a:p>
            <a:r>
              <a:rPr lang="ru-RU" b="1" i="1" dirty="0" smtClean="0">
                <a:solidFill>
                  <a:srgbClr val="00B0F0"/>
                </a:solidFill>
              </a:rPr>
              <a:t>«Узнаём, какая вода?»</a:t>
            </a:r>
            <a:endParaRPr lang="ru-RU" b="1" i="1" dirty="0">
              <a:solidFill>
                <a:srgbClr val="00B0F0"/>
              </a:solidFill>
            </a:endParaRPr>
          </a:p>
        </p:txBody>
      </p:sp>
      <p:sp>
        <p:nvSpPr>
          <p:cNvPr id="5" name="Содержимое 4"/>
          <p:cNvSpPr>
            <a:spLocks noGrp="1"/>
          </p:cNvSpPr>
          <p:nvPr>
            <p:ph idx="1"/>
          </p:nvPr>
        </p:nvSpPr>
        <p:spPr>
          <a:xfrm>
            <a:off x="457200" y="1600200"/>
            <a:ext cx="8229600" cy="4997152"/>
          </a:xfrm>
        </p:spPr>
        <p:txBody>
          <a:bodyPr>
            <a:normAutofit fontScale="92500"/>
          </a:bodyPr>
          <a:lstStyle/>
          <a:p>
            <a:pPr>
              <a:buNone/>
            </a:pPr>
            <a:r>
              <a:rPr lang="ru-RU" sz="2000" b="1" i="1" dirty="0" smtClean="0">
                <a:solidFill>
                  <a:schemeClr val="tx2"/>
                </a:solidFill>
                <a:latin typeface="Times New Roman" pitchFamily="18" charset="0"/>
                <a:cs typeface="Times New Roman" pitchFamily="18" charset="0"/>
              </a:rPr>
              <a:t>Цель: </a:t>
            </a:r>
            <a:r>
              <a:rPr lang="ru-RU" sz="2000" dirty="0" smtClean="0">
                <a:solidFill>
                  <a:schemeClr val="tx2"/>
                </a:solidFill>
                <a:latin typeface="Times New Roman" pitchFamily="18" charset="0"/>
                <a:cs typeface="Times New Roman" pitchFamily="18" charset="0"/>
              </a:rPr>
              <a:t>показать, что вода легко разливается, течёт, прозрачная, безвкусная.</a:t>
            </a: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r>
              <a:rPr lang="ru-RU" sz="2000" b="1" i="1" dirty="0" smtClean="0">
                <a:solidFill>
                  <a:schemeClr val="tx2"/>
                </a:solidFill>
                <a:latin typeface="Times New Roman" pitchFamily="18" charset="0"/>
                <a:cs typeface="Times New Roman" pitchFamily="18" charset="0"/>
              </a:rPr>
              <a:t>Вывод: </a:t>
            </a:r>
            <a:r>
              <a:rPr lang="ru-RU" sz="2000" dirty="0" smtClean="0">
                <a:solidFill>
                  <a:schemeClr val="tx2"/>
                </a:solidFill>
                <a:latin typeface="Times New Roman" pitchFamily="18" charset="0"/>
                <a:cs typeface="Times New Roman" pitchFamily="18" charset="0"/>
              </a:rPr>
              <a:t>вода течёт, нет цвета, вкуса, запаха, формы.</a:t>
            </a:r>
          </a:p>
          <a:p>
            <a:pPr>
              <a:buNone/>
            </a:pPr>
            <a:endParaRPr lang="ru-RU" sz="1400" dirty="0" smtClean="0"/>
          </a:p>
          <a:p>
            <a:pPr>
              <a:buNone/>
            </a:pPr>
            <a:endParaRPr lang="ru-RU" sz="1400" dirty="0"/>
          </a:p>
        </p:txBody>
      </p:sp>
      <p:pic>
        <p:nvPicPr>
          <p:cNvPr id="1027" name="Picture 3" descr="C:\Users\samsung\Desktop\пр вода\Новая папка\detsad-60440-1394984762.jpg"/>
          <p:cNvPicPr>
            <a:picLocks noChangeAspect="1" noChangeArrowheads="1"/>
          </p:cNvPicPr>
          <p:nvPr/>
        </p:nvPicPr>
        <p:blipFill>
          <a:blip r:embed="rId2" cstate="print"/>
          <a:srcRect/>
          <a:stretch>
            <a:fillRect/>
          </a:stretch>
        </p:blipFill>
        <p:spPr bwMode="auto">
          <a:xfrm>
            <a:off x="5436096" y="2204864"/>
            <a:ext cx="3528392" cy="3888432"/>
          </a:xfrm>
          <a:prstGeom prst="rect">
            <a:avLst/>
          </a:prstGeom>
          <a:ln>
            <a:noFill/>
          </a:ln>
          <a:effectLst>
            <a:softEdge rad="112500"/>
          </a:effectLst>
        </p:spPr>
      </p:pic>
      <p:pic>
        <p:nvPicPr>
          <p:cNvPr id="1026" name="Picture 2" descr="C:\Users\samsung\Desktop\Новая папка (2)\20150313_171751.jpg"/>
          <p:cNvPicPr>
            <a:picLocks noChangeAspect="1" noChangeArrowheads="1"/>
          </p:cNvPicPr>
          <p:nvPr/>
        </p:nvPicPr>
        <p:blipFill>
          <a:blip r:embed="rId3" cstate="print"/>
          <a:srcRect/>
          <a:stretch>
            <a:fillRect/>
          </a:stretch>
        </p:blipFill>
        <p:spPr bwMode="auto">
          <a:xfrm>
            <a:off x="323528" y="2420888"/>
            <a:ext cx="5004048" cy="33843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a:solidFill>
            <a:schemeClr val="accent1">
              <a:lumMod val="20000"/>
              <a:lumOff val="80000"/>
            </a:schemeClr>
          </a:solidFill>
        </p:spPr>
        <p:txBody>
          <a:bodyPr>
            <a:normAutofit fontScale="90000"/>
          </a:bodyPr>
          <a:lstStyle/>
          <a:p>
            <a:r>
              <a:rPr lang="ru-RU" sz="4900" b="1" i="1" dirty="0" smtClean="0">
                <a:solidFill>
                  <a:srgbClr val="00B0F0"/>
                </a:solidFill>
              </a:rPr>
              <a:t/>
            </a:r>
            <a:br>
              <a:rPr lang="ru-RU" sz="4900" b="1" i="1" dirty="0" smtClean="0">
                <a:solidFill>
                  <a:srgbClr val="00B0F0"/>
                </a:solidFill>
              </a:rPr>
            </a:br>
            <a:r>
              <a:rPr lang="ru-RU" sz="4900" b="1" i="1" dirty="0" smtClean="0">
                <a:solidFill>
                  <a:srgbClr val="00B0F0"/>
                </a:solidFill>
              </a:rPr>
              <a:t>«Плавает – тонет» </a:t>
            </a:r>
            <a:r>
              <a:rPr lang="ru-RU" b="1" i="1" dirty="0" smtClean="0">
                <a:solidFill>
                  <a:schemeClr val="tx2"/>
                </a:solidFill>
              </a:rPr>
              <a:t/>
            </a:r>
            <a:br>
              <a:rPr lang="ru-RU" b="1" i="1" dirty="0" smtClean="0">
                <a:solidFill>
                  <a:schemeClr val="tx2"/>
                </a:solidFill>
              </a:rPr>
            </a:br>
            <a:endParaRPr lang="ru-RU" i="1" dirty="0"/>
          </a:p>
        </p:txBody>
      </p:sp>
      <p:sp>
        <p:nvSpPr>
          <p:cNvPr id="3" name="Содержимое 2"/>
          <p:cNvSpPr>
            <a:spLocks noGrp="1"/>
          </p:cNvSpPr>
          <p:nvPr>
            <p:ph idx="1"/>
          </p:nvPr>
        </p:nvSpPr>
        <p:spPr>
          <a:xfrm>
            <a:off x="457200" y="1124744"/>
            <a:ext cx="8229600" cy="5472608"/>
          </a:xfrm>
        </p:spPr>
        <p:txBody>
          <a:bodyPr>
            <a:normAutofit fontScale="85000" lnSpcReduction="20000"/>
          </a:bodyPr>
          <a:lstStyle/>
          <a:p>
            <a:pPr>
              <a:buNone/>
            </a:pPr>
            <a:r>
              <a:rPr lang="ru-RU" sz="2200" b="1" i="1" dirty="0" smtClean="0">
                <a:solidFill>
                  <a:schemeClr val="tx2"/>
                </a:solidFill>
                <a:latin typeface="Times New Roman" pitchFamily="18" charset="0"/>
                <a:cs typeface="Times New Roman" pitchFamily="18" charset="0"/>
              </a:rPr>
              <a:t>Цель:</a:t>
            </a:r>
            <a:r>
              <a:rPr lang="ru-RU" sz="2200" dirty="0" smtClean="0">
                <a:solidFill>
                  <a:schemeClr val="tx2"/>
                </a:solidFill>
                <a:latin typeface="Times New Roman" pitchFamily="18" charset="0"/>
                <a:cs typeface="Times New Roman" pitchFamily="18" charset="0"/>
              </a:rPr>
              <a:t> Показать детям, что в воде некоторые предметы могут плавать, а другие тонут.</a:t>
            </a: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dirty="0" smtClean="0">
              <a:solidFill>
                <a:schemeClr val="tx2"/>
              </a:solidFill>
              <a:latin typeface="Times New Roman" pitchFamily="18" charset="0"/>
              <a:cs typeface="Times New Roman" pitchFamily="18" charset="0"/>
            </a:endParaRPr>
          </a:p>
          <a:p>
            <a:pPr>
              <a:buNone/>
            </a:pPr>
            <a:endParaRPr lang="ru-RU" sz="2200" b="1" i="1" dirty="0" smtClean="0">
              <a:solidFill>
                <a:schemeClr val="tx2"/>
              </a:solidFill>
              <a:latin typeface="Times New Roman" pitchFamily="18" charset="0"/>
              <a:cs typeface="Times New Roman" pitchFamily="18" charset="0"/>
            </a:endParaRPr>
          </a:p>
          <a:p>
            <a:pPr>
              <a:buNone/>
            </a:pPr>
            <a:endParaRPr lang="ru-RU" sz="2200" b="1" i="1" dirty="0" smtClean="0">
              <a:solidFill>
                <a:schemeClr val="tx2"/>
              </a:solidFill>
              <a:latin typeface="Times New Roman" pitchFamily="18" charset="0"/>
              <a:cs typeface="Times New Roman" pitchFamily="18" charset="0"/>
            </a:endParaRPr>
          </a:p>
          <a:p>
            <a:pPr>
              <a:buNone/>
            </a:pPr>
            <a:endParaRPr lang="ru-RU" sz="2200" b="1" i="1" dirty="0" smtClean="0">
              <a:solidFill>
                <a:schemeClr val="tx2"/>
              </a:solidFill>
              <a:latin typeface="Times New Roman" pitchFamily="18" charset="0"/>
              <a:cs typeface="Times New Roman" pitchFamily="18" charset="0"/>
            </a:endParaRPr>
          </a:p>
          <a:p>
            <a:pPr>
              <a:buNone/>
            </a:pPr>
            <a:endParaRPr lang="ru-RU" sz="2200" b="1" i="1" dirty="0" smtClean="0">
              <a:solidFill>
                <a:schemeClr val="tx2"/>
              </a:solidFill>
              <a:latin typeface="Times New Roman" pitchFamily="18" charset="0"/>
              <a:cs typeface="Times New Roman" pitchFamily="18" charset="0"/>
            </a:endParaRPr>
          </a:p>
          <a:p>
            <a:pPr>
              <a:buNone/>
            </a:pPr>
            <a:r>
              <a:rPr lang="ru-RU" sz="2200" b="1" i="1" dirty="0" smtClean="0">
                <a:solidFill>
                  <a:schemeClr val="tx2"/>
                </a:solidFill>
                <a:latin typeface="Times New Roman" pitchFamily="18" charset="0"/>
                <a:cs typeface="Times New Roman" pitchFamily="18" charset="0"/>
              </a:rPr>
              <a:t>Вывод:</a:t>
            </a:r>
            <a:r>
              <a:rPr lang="ru-RU" sz="2200" dirty="0" smtClean="0">
                <a:solidFill>
                  <a:schemeClr val="tx2"/>
                </a:solidFill>
                <a:latin typeface="Times New Roman" pitchFamily="18" charset="0"/>
                <a:cs typeface="Times New Roman" pitchFamily="18" charset="0"/>
              </a:rPr>
              <a:t> Не все предметы вода может удерживать  на поверхности, потому что они из разных материалов (лёгкие и тяжелые)</a:t>
            </a:r>
          </a:p>
          <a:p>
            <a:pPr>
              <a:buNone/>
            </a:pPr>
            <a:endParaRPr lang="ru-RU" dirty="0" smtClean="0"/>
          </a:p>
          <a:p>
            <a:pPr>
              <a:buNone/>
            </a:pPr>
            <a:endParaRPr lang="ru-RU" sz="1000" dirty="0"/>
          </a:p>
        </p:txBody>
      </p:sp>
      <p:pic>
        <p:nvPicPr>
          <p:cNvPr id="1026" name="Picture 2" descr="C:\Users\samsung\Desktop\Новая папка\20150313_172141.jpg"/>
          <p:cNvPicPr>
            <a:picLocks noChangeAspect="1" noChangeArrowheads="1"/>
          </p:cNvPicPr>
          <p:nvPr/>
        </p:nvPicPr>
        <p:blipFill>
          <a:blip r:embed="rId2" cstate="print"/>
          <a:srcRect/>
          <a:stretch>
            <a:fillRect/>
          </a:stretch>
        </p:blipFill>
        <p:spPr bwMode="auto">
          <a:xfrm>
            <a:off x="323528" y="1844824"/>
            <a:ext cx="3600400" cy="3528392"/>
          </a:xfrm>
          <a:prstGeom prst="rect">
            <a:avLst/>
          </a:prstGeom>
          <a:ln>
            <a:noFill/>
          </a:ln>
          <a:effectLst>
            <a:softEdge rad="112500"/>
          </a:effectLst>
        </p:spPr>
      </p:pic>
      <p:pic>
        <p:nvPicPr>
          <p:cNvPr id="2050" name="Picture 2" descr="C:\Users\samsung\Desktop\Новая папка\20150316_163518.jpg"/>
          <p:cNvPicPr>
            <a:picLocks noChangeAspect="1" noChangeArrowheads="1"/>
          </p:cNvPicPr>
          <p:nvPr/>
        </p:nvPicPr>
        <p:blipFill>
          <a:blip r:embed="rId3" cstate="print"/>
          <a:srcRect/>
          <a:stretch>
            <a:fillRect/>
          </a:stretch>
        </p:blipFill>
        <p:spPr bwMode="auto">
          <a:xfrm>
            <a:off x="4139952" y="1700808"/>
            <a:ext cx="4557564" cy="36004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a:solidFill>
            <a:schemeClr val="accent1">
              <a:lumMod val="20000"/>
              <a:lumOff val="80000"/>
            </a:schemeClr>
          </a:solidFill>
        </p:spPr>
        <p:txBody>
          <a:bodyPr>
            <a:normAutofit/>
          </a:bodyPr>
          <a:lstStyle/>
          <a:p>
            <a:r>
              <a:rPr lang="ru-RU" b="1" i="1" dirty="0" smtClean="0">
                <a:solidFill>
                  <a:srgbClr val="00B0F0"/>
                </a:solidFill>
              </a:rPr>
              <a:t>«Вода – растворитель»</a:t>
            </a:r>
            <a:endParaRPr lang="ru-RU" b="1" i="1" dirty="0">
              <a:solidFill>
                <a:srgbClr val="00B0F0"/>
              </a:solidFill>
            </a:endParaRPr>
          </a:p>
        </p:txBody>
      </p:sp>
      <p:sp>
        <p:nvSpPr>
          <p:cNvPr id="3" name="Содержимое 2"/>
          <p:cNvSpPr>
            <a:spLocks noGrp="1"/>
          </p:cNvSpPr>
          <p:nvPr>
            <p:ph idx="1"/>
          </p:nvPr>
        </p:nvSpPr>
        <p:spPr>
          <a:xfrm>
            <a:off x="251520" y="1268760"/>
            <a:ext cx="8568952" cy="5184576"/>
          </a:xfrm>
        </p:spPr>
        <p:txBody>
          <a:bodyPr/>
          <a:lstStyle/>
          <a:p>
            <a:pPr>
              <a:buNone/>
            </a:pPr>
            <a:r>
              <a:rPr lang="ru-RU" sz="2000" b="1" i="1" dirty="0" smtClean="0">
                <a:solidFill>
                  <a:schemeClr val="tx2"/>
                </a:solidFill>
                <a:latin typeface="Times New Roman" pitchFamily="18" charset="0"/>
                <a:cs typeface="Times New Roman" pitchFamily="18" charset="0"/>
              </a:rPr>
              <a:t>Цель: </a:t>
            </a:r>
            <a:r>
              <a:rPr lang="ru-RU" sz="2000" dirty="0" smtClean="0">
                <a:solidFill>
                  <a:schemeClr val="tx2"/>
                </a:solidFill>
                <a:latin typeface="Times New Roman" pitchFamily="18" charset="0"/>
                <a:cs typeface="Times New Roman" pitchFamily="18" charset="0"/>
              </a:rPr>
              <a:t>показать, что вода прозрачная, бесцветная, сквозь неё видны предметы, а некоторые ещё и растворяются в ней.</a:t>
            </a: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endParaRPr lang="ru-RU" sz="2000" b="1" i="1" dirty="0" smtClean="0">
              <a:solidFill>
                <a:schemeClr val="tx2"/>
              </a:solidFill>
              <a:latin typeface="Times New Roman" pitchFamily="18" charset="0"/>
              <a:cs typeface="Times New Roman" pitchFamily="18" charset="0"/>
            </a:endParaRPr>
          </a:p>
          <a:p>
            <a:pPr>
              <a:buNone/>
            </a:pPr>
            <a:r>
              <a:rPr lang="ru-RU" sz="2000" b="1" i="1" dirty="0" smtClean="0">
                <a:solidFill>
                  <a:schemeClr val="tx2"/>
                </a:solidFill>
                <a:latin typeface="Times New Roman" pitchFamily="18" charset="0"/>
                <a:cs typeface="Times New Roman" pitchFamily="18" charset="0"/>
              </a:rPr>
              <a:t>Вывод: </a:t>
            </a:r>
            <a:r>
              <a:rPr lang="ru-RU" sz="2000" dirty="0" smtClean="0">
                <a:solidFill>
                  <a:schemeClr val="tx2"/>
                </a:solidFill>
                <a:latin typeface="Times New Roman" pitchFamily="18" charset="0"/>
                <a:cs typeface="Times New Roman" pitchFamily="18" charset="0"/>
              </a:rPr>
              <a:t>не всё может растворяться в воде. Вода может приобрести цвет и вкус в зависимости от растворённых в ней веществ.</a:t>
            </a:r>
            <a:endParaRPr lang="ru-RU" sz="2000" dirty="0">
              <a:solidFill>
                <a:schemeClr val="tx2"/>
              </a:solidFill>
              <a:latin typeface="Times New Roman" pitchFamily="18" charset="0"/>
              <a:cs typeface="Times New Roman" pitchFamily="18" charset="0"/>
            </a:endParaRPr>
          </a:p>
        </p:txBody>
      </p:sp>
      <p:pic>
        <p:nvPicPr>
          <p:cNvPr id="1026" name="Picture 2" descr="C:\Users\samsung\Desktop\Новая папка\20150316_162937.jpg"/>
          <p:cNvPicPr>
            <a:picLocks noChangeAspect="1" noChangeArrowheads="1"/>
          </p:cNvPicPr>
          <p:nvPr/>
        </p:nvPicPr>
        <p:blipFill>
          <a:blip r:embed="rId2" cstate="print"/>
          <a:srcRect/>
          <a:stretch>
            <a:fillRect/>
          </a:stretch>
        </p:blipFill>
        <p:spPr bwMode="auto">
          <a:xfrm>
            <a:off x="4716016" y="1916832"/>
            <a:ext cx="4139952" cy="3600400"/>
          </a:xfrm>
          <a:prstGeom prst="rect">
            <a:avLst/>
          </a:prstGeom>
          <a:ln>
            <a:noFill/>
          </a:ln>
          <a:effectLst>
            <a:softEdge rad="112500"/>
          </a:effectLst>
        </p:spPr>
      </p:pic>
      <p:pic>
        <p:nvPicPr>
          <p:cNvPr id="3074" name="Picture 2" descr="C:\Users\samsung\Desktop\Новая папка\20150316_162821.jpg"/>
          <p:cNvPicPr>
            <a:picLocks noChangeAspect="1" noChangeArrowheads="1"/>
          </p:cNvPicPr>
          <p:nvPr/>
        </p:nvPicPr>
        <p:blipFill>
          <a:blip r:embed="rId3" cstate="print"/>
          <a:srcRect/>
          <a:stretch>
            <a:fillRect/>
          </a:stretch>
        </p:blipFill>
        <p:spPr bwMode="auto">
          <a:xfrm>
            <a:off x="395536" y="1916832"/>
            <a:ext cx="4125516" cy="367240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lstStyle/>
          <a:p>
            <a:r>
              <a:rPr lang="ru-RU" b="1" i="1" dirty="0" smtClean="0">
                <a:solidFill>
                  <a:srgbClr val="00B0F0"/>
                </a:solidFill>
              </a:rPr>
              <a:t>«Цветные льдинки -снежинки"</a:t>
            </a:r>
            <a:endParaRPr lang="ru-RU" b="1" i="1" dirty="0">
              <a:solidFill>
                <a:srgbClr val="00B0F0"/>
              </a:solidFill>
            </a:endParaRPr>
          </a:p>
        </p:txBody>
      </p:sp>
      <p:sp>
        <p:nvSpPr>
          <p:cNvPr id="5" name="Содержимое 4"/>
          <p:cNvSpPr>
            <a:spLocks noGrp="1"/>
          </p:cNvSpPr>
          <p:nvPr>
            <p:ph idx="1"/>
          </p:nvPr>
        </p:nvSpPr>
        <p:spPr/>
        <p:txBody>
          <a:bodyPr/>
          <a:lstStyle/>
          <a:p>
            <a:pPr>
              <a:buNone/>
            </a:pPr>
            <a:r>
              <a:rPr lang="ru-RU" sz="2000" b="1" i="1" dirty="0" smtClean="0">
                <a:solidFill>
                  <a:schemeClr val="tx2"/>
                </a:solidFill>
                <a:latin typeface="Times New Roman" pitchFamily="18" charset="0"/>
                <a:cs typeface="Times New Roman" pitchFamily="18" charset="0"/>
              </a:rPr>
              <a:t>Цель: </a:t>
            </a:r>
            <a:r>
              <a:rPr lang="ru-RU" sz="2000" dirty="0" smtClean="0">
                <a:solidFill>
                  <a:schemeClr val="tx2"/>
                </a:solidFill>
                <a:latin typeface="Times New Roman" pitchFamily="18" charset="0"/>
                <a:cs typeface="Times New Roman" pitchFamily="18" charset="0"/>
              </a:rPr>
              <a:t>Знакомить детей со свойствами воды при различных температурных условиях. </a:t>
            </a: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endParaRPr lang="ru-RU" sz="2000" b="1" dirty="0" smtClean="0">
              <a:solidFill>
                <a:schemeClr val="tx2"/>
              </a:solidFill>
              <a:latin typeface="Times New Roman" pitchFamily="18" charset="0"/>
              <a:cs typeface="Times New Roman" pitchFamily="18" charset="0"/>
            </a:endParaRPr>
          </a:p>
          <a:p>
            <a:pPr>
              <a:buNone/>
            </a:pPr>
            <a:endParaRPr lang="ru-RU" sz="2000" dirty="0" smtClean="0">
              <a:solidFill>
                <a:schemeClr val="tx2"/>
              </a:solidFill>
              <a:latin typeface="Times New Roman" pitchFamily="18" charset="0"/>
              <a:cs typeface="Times New Roman" pitchFamily="18" charset="0"/>
            </a:endParaRPr>
          </a:p>
          <a:p>
            <a:pPr>
              <a:buNone/>
            </a:pPr>
            <a:r>
              <a:rPr lang="ru-RU" sz="2000" b="1" i="1" dirty="0" smtClean="0">
                <a:solidFill>
                  <a:schemeClr val="tx2"/>
                </a:solidFill>
                <a:latin typeface="Times New Roman" pitchFamily="18" charset="0"/>
                <a:cs typeface="Times New Roman" pitchFamily="18" charset="0"/>
              </a:rPr>
              <a:t>Вывод: </a:t>
            </a:r>
            <a:r>
              <a:rPr lang="ru-RU" sz="2000" dirty="0" smtClean="0">
                <a:solidFill>
                  <a:schemeClr val="tx2"/>
                </a:solidFill>
                <a:latin typeface="Times New Roman" pitchFamily="18" charset="0"/>
                <a:cs typeface="Times New Roman" pitchFamily="18" charset="0"/>
              </a:rPr>
              <a:t>Вода замерзает на холоде и становится льдом. Лёд твёрдый, не льётся, принимает форму сосуда, в котором застывает. Лёд холодный, скользкий, хрупкий.</a:t>
            </a:r>
          </a:p>
          <a:p>
            <a:pPr>
              <a:buNone/>
            </a:pPr>
            <a:endParaRPr lang="ru-RU" dirty="0" smtClean="0"/>
          </a:p>
          <a:p>
            <a:pPr>
              <a:buNone/>
            </a:pPr>
            <a:endParaRPr lang="ru-RU" dirty="0" smtClean="0"/>
          </a:p>
          <a:p>
            <a:pPr>
              <a:buNone/>
            </a:pPr>
            <a:endParaRPr lang="ru-RU" dirty="0"/>
          </a:p>
        </p:txBody>
      </p:sp>
      <p:pic>
        <p:nvPicPr>
          <p:cNvPr id="4" name="Рисунок 3" descr="ъ.jpg"/>
          <p:cNvPicPr>
            <a:picLocks noChangeAspect="1"/>
          </p:cNvPicPr>
          <p:nvPr/>
        </p:nvPicPr>
        <p:blipFill>
          <a:blip r:embed="rId2" cstate="print"/>
          <a:stretch>
            <a:fillRect/>
          </a:stretch>
        </p:blipFill>
        <p:spPr>
          <a:xfrm>
            <a:off x="6516216" y="2204864"/>
            <a:ext cx="2442964" cy="2520280"/>
          </a:xfrm>
          <a:prstGeom prst="ellipse">
            <a:avLst/>
          </a:prstGeom>
          <a:ln>
            <a:noFill/>
          </a:ln>
          <a:effectLst>
            <a:softEdge rad="112500"/>
          </a:effectLst>
        </p:spPr>
      </p:pic>
      <p:pic>
        <p:nvPicPr>
          <p:cNvPr id="2050" name="Picture 2" descr="C:\Users\samsung\Desktop\25.jpg"/>
          <p:cNvPicPr>
            <a:picLocks noChangeAspect="1" noChangeArrowheads="1"/>
          </p:cNvPicPr>
          <p:nvPr/>
        </p:nvPicPr>
        <p:blipFill>
          <a:blip r:embed="rId3" cstate="print"/>
          <a:srcRect/>
          <a:stretch>
            <a:fillRect/>
          </a:stretch>
        </p:blipFill>
        <p:spPr bwMode="auto">
          <a:xfrm>
            <a:off x="251520" y="2420888"/>
            <a:ext cx="3048000" cy="2358008"/>
          </a:xfrm>
          <a:prstGeom prst="ellipse">
            <a:avLst/>
          </a:prstGeom>
          <a:ln>
            <a:noFill/>
          </a:ln>
          <a:effectLst>
            <a:softEdge rad="112500"/>
          </a:effectLst>
        </p:spPr>
      </p:pic>
      <p:pic>
        <p:nvPicPr>
          <p:cNvPr id="2051" name="Picture 3" descr="C:\Users\samsung\Desktop\щш.jpg"/>
          <p:cNvPicPr>
            <a:picLocks noChangeAspect="1" noChangeArrowheads="1"/>
          </p:cNvPicPr>
          <p:nvPr/>
        </p:nvPicPr>
        <p:blipFill>
          <a:blip r:embed="rId4" cstate="print"/>
          <a:srcRect/>
          <a:stretch>
            <a:fillRect/>
          </a:stretch>
        </p:blipFill>
        <p:spPr bwMode="auto">
          <a:xfrm>
            <a:off x="3491880" y="2636912"/>
            <a:ext cx="2736304" cy="223224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TotalTime>
  <Words>390</Words>
  <Application>Microsoft Office PowerPoint</Application>
  <PresentationFormat>Экран (4:3)</PresentationFormat>
  <Paragraphs>123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Муниципальное бюджетное  дошкольное образовательное учреждение «Детский сад комбинированного вида №2»  </vt:lpstr>
      <vt:lpstr>Слайд 2</vt:lpstr>
      <vt:lpstr>                         Цель проекта:  Расширить представления детей о воде, её свойствах, состояниях и  значении для всего живого на земле. Вызвать интерес к поисковой деятельности. Задачи:  Подвести детей к пониманию, что вода это жидкость, она может течь.              Не имеет запаха, цвета, формы, вкуса. Но может принимать цвет, запах, форму при определённых условиях. Выяснить свойства снега, льда и что с ними происходит в тёплом помещении.  Способствовать формированию  познавательного интереса к природе, развивать наблюдательность, мыслительную деятельность.      </vt:lpstr>
      <vt:lpstr>Слайд 4</vt:lpstr>
      <vt:lpstr>«Кому нужна вода?</vt:lpstr>
      <vt:lpstr>«Узнаём, какая вода?»</vt:lpstr>
      <vt:lpstr> «Плавает – тонет»  </vt:lpstr>
      <vt:lpstr>«Вода – растворитель»</vt:lpstr>
      <vt:lpstr>«Цветные льдинки -снежинки"</vt:lpstr>
      <vt:lpstr> «Как лёд и снег превращаются в воду» </vt:lpstr>
      <vt:lpstr>«Мыльные пузыри»</vt:lpstr>
      <vt:lpstr>Слайд 12</vt:lpstr>
      <vt:lpstr>Результат исследовательской деятельности</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«Волшебница-вода» </dc:title>
  <dc:creator>samsung</dc:creator>
  <cp:lastModifiedBy>samsung</cp:lastModifiedBy>
  <cp:revision>48</cp:revision>
  <dcterms:created xsi:type="dcterms:W3CDTF">2015-03-06T18:07:48Z</dcterms:created>
  <dcterms:modified xsi:type="dcterms:W3CDTF">2015-03-22T18:11:36Z</dcterms:modified>
</cp:coreProperties>
</file>