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9144000" cy="6858000" type="screen4x3"/>
  <p:notesSz cx="6888163" cy="100203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966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9A24B7-0970-4050-886A-3082EE412330}" type="datetimeFigureOut">
              <a:rPr lang="ru-RU"/>
              <a:pPr>
                <a:defRPr/>
              </a:pPr>
              <a:t>23.09.2016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888634-24F2-40B3-B487-626517F3905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BDEA53-C53F-418A-87AA-20F70849A0F3}" type="datetimeFigureOut">
              <a:rPr lang="ru-RU"/>
              <a:pPr>
                <a:defRPr/>
              </a:pPr>
              <a:t>23.09.2016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BEA3A6-D5DF-4D93-80AE-59E6411FD20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5E6B16-EF0B-446B-9D11-7E913FAAF47F}" type="datetimeFigureOut">
              <a:rPr lang="ru-RU"/>
              <a:pPr>
                <a:defRPr/>
              </a:pPr>
              <a:t>23.09.2016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E93C38-C582-4984-9F22-2A85E04ED34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8FF839-A265-4C8C-9CBB-9C7C751FFA66}" type="datetimeFigureOut">
              <a:rPr lang="ru-RU"/>
              <a:pPr>
                <a:defRPr/>
              </a:pPr>
              <a:t>23.09.2016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A2BE13-B22F-46E6-A3D9-42501BADAFB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393614-4E96-46C7-89E9-AEE281B3BE37}" type="datetimeFigureOut">
              <a:rPr lang="ru-RU"/>
              <a:pPr>
                <a:defRPr/>
              </a:pPr>
              <a:t>23.09.2016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860179-65AA-41B3-AC62-53C36F11C1C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5348CB-8333-4A53-BDA9-AC54CF208D7C}" type="datetimeFigureOut">
              <a:rPr lang="ru-RU"/>
              <a:pPr>
                <a:defRPr/>
              </a:pPr>
              <a:t>23.09.2016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7EEFC2-0C99-45AC-9553-0E18C401CB5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8EC960-E5A2-4B9A-B819-8CC69C88E721}" type="datetimeFigureOut">
              <a:rPr lang="ru-RU"/>
              <a:pPr>
                <a:defRPr/>
              </a:pPr>
              <a:t>23.09.2016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F80D02-8DA4-435C-9322-BF0083C1EC3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A0A24F-E7E1-4AAC-A1EE-51E8D4272BD5}" type="datetimeFigureOut">
              <a:rPr lang="ru-RU"/>
              <a:pPr>
                <a:defRPr/>
              </a:pPr>
              <a:t>23.09.2016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5D7AF8-45A4-4E09-82E9-7B336371557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7E60E5-C6E9-468A-A4D9-CD3BF6AB840D}" type="datetimeFigureOut">
              <a:rPr lang="ru-RU"/>
              <a:pPr>
                <a:defRPr/>
              </a:pPr>
              <a:t>23.09.2016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F7BF73-1EFA-4055-A686-8AED1348EDF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7A861D-0938-4D34-A83A-F8677C84727F}" type="datetimeFigureOut">
              <a:rPr lang="ru-RU"/>
              <a:pPr>
                <a:defRPr/>
              </a:pPr>
              <a:t>23.09.2016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2E5174-365B-426C-B509-4A265033A2F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3B7096-E4B0-4C8F-8E37-28775BCFC1EA}" type="datetimeFigureOut">
              <a:rPr lang="ru-RU"/>
              <a:pPr>
                <a:defRPr/>
              </a:pPr>
              <a:t>23.09.2016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D2F9ED-9147-441E-8B0F-8DAE25B5041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C4416937-EA3F-4953-AED9-7437E32B57D0}" type="datetimeFigureOut">
              <a:rPr lang="ru-RU"/>
              <a:pPr>
                <a:defRPr/>
              </a:pPr>
              <a:t>23.09.2016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C4214B64-0AF5-4ECC-9341-BF0F7163772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Заголовок 1"/>
          <p:cNvSpPr>
            <a:spLocks noGrp="1"/>
          </p:cNvSpPr>
          <p:nvPr>
            <p:ph type="ctrTitle"/>
          </p:nvPr>
        </p:nvSpPr>
        <p:spPr>
          <a:xfrm>
            <a:off x="685800" y="357188"/>
            <a:ext cx="7772400" cy="5857875"/>
          </a:xfrm>
        </p:spPr>
        <p:txBody>
          <a:bodyPr/>
          <a:lstStyle/>
          <a:p>
            <a:pPr eaLnBrk="1" hangingPunct="1"/>
            <a:r>
              <a:rPr lang="ru-RU" b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Артикуляционная сказка с использованием биоэнергопластики </a:t>
            </a:r>
            <a:br>
              <a:rPr lang="ru-RU" b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«Веселый лягушонок»</a:t>
            </a:r>
            <a:r>
              <a:rPr lang="ru-RU" b="1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smtClean="0">
                <a:latin typeface="Times New Roman" pitchFamily="18" charset="0"/>
                <a:cs typeface="Times New Roman" pitchFamily="18" charset="0"/>
              </a:rPr>
            </a:br>
            <a:r>
              <a:rPr lang="ru-RU" b="1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b="1" smtClean="0">
                <a:latin typeface="Times New Roman" pitchFamily="18" charset="0"/>
                <a:cs typeface="Times New Roman" pitchFamily="18" charset="0"/>
              </a:rPr>
              <a:t>Автор текста : М.В. Малец</a:t>
            </a:r>
            <a:br>
              <a:rPr lang="ru-RU" sz="2400" b="1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b="1" smtClean="0">
                <a:latin typeface="Times New Roman" pitchFamily="18" charset="0"/>
                <a:cs typeface="Times New Roman" pitchFamily="18" charset="0"/>
              </a:rPr>
              <a:t>Составитель: О.А. Белянкина</a:t>
            </a:r>
            <a:endParaRPr lang="ru-RU" sz="240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Текст 6"/>
          <p:cNvSpPr>
            <a:spLocks noGrp="1"/>
          </p:cNvSpPr>
          <p:nvPr>
            <p:ph type="body" sz="half" idx="2"/>
          </p:nvPr>
        </p:nvSpPr>
        <p:spPr>
          <a:xfrm>
            <a:off x="357188" y="357188"/>
            <a:ext cx="3714750" cy="6215062"/>
          </a:xfrm>
        </p:spPr>
        <p:txBody>
          <a:bodyPr rtlCol="0">
            <a:normAutofit lnSpcReduction="10000"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№1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Прямо рядышком с болотцем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Средь зеленых кочек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Жил веселый лягушонок —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Маменькин сыночек.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Был он очень-очень мил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И со всеми он дружил.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Улыбался он друзьям,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Улыбнется он и нам,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Улыбнусь ему и я,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Мне он нравится, друзья!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ru-RU" b="1" i="1" dirty="0" smtClean="0">
              <a:latin typeface="Times New Roman" pitchFamily="18" charset="0"/>
              <a:cs typeface="Times New Roman" pitchFamily="18" charset="0"/>
            </a:endParaRP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b="1" u="sng" dirty="0" smtClean="0">
                <a:latin typeface="Times New Roman" pitchFamily="18" charset="0"/>
                <a:cs typeface="Times New Roman" pitchFamily="18" charset="0"/>
              </a:rPr>
              <a:t>Упр. «Улыбка».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Улыбнуться, показать сомкнутые зубки. Удерживать губы в таком положении до счёта «пять»,  затем вернуть губы в исходное положение. Повторить 3-4 раза.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b="1" u="sng" dirty="0" smtClean="0">
                <a:latin typeface="Times New Roman" pitchFamily="18" charset="0"/>
                <a:cs typeface="Times New Roman" pitchFamily="18" charset="0"/>
              </a:rPr>
              <a:t>«Солнышко»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- пальчики расставлены в стороны, как лучики солнышка. Под счет 1 –пальчики расправляются и удерживаются одновременно с улыбкой 5 сек., на счет 2 –ладонь сворачивается в кулак. 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b="1" u="sng" dirty="0" smtClean="0">
                <a:latin typeface="Times New Roman" pitchFamily="18" charset="0"/>
                <a:cs typeface="Times New Roman" pitchFamily="18" charset="0"/>
              </a:rPr>
              <a:t>Музыка:  Детская песенка – От улыбки.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ru-RU" dirty="0"/>
          </a:p>
        </p:txBody>
      </p:sp>
      <p:pic>
        <p:nvPicPr>
          <p:cNvPr id="14338" name="Picture 7" descr="ljagushk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073525" y="404813"/>
            <a:ext cx="5070475" cy="5746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39" name="Picture 8" descr="ljagushk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073525" y="404813"/>
            <a:ext cx="5070475" cy="5746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Текст 6"/>
          <p:cNvSpPr>
            <a:spLocks noGrp="1"/>
          </p:cNvSpPr>
          <p:nvPr>
            <p:ph type="body" sz="half" idx="2"/>
          </p:nvPr>
        </p:nvSpPr>
        <p:spPr>
          <a:xfrm>
            <a:off x="357188" y="357188"/>
            <a:ext cx="3286125" cy="6215062"/>
          </a:xfrm>
        </p:spPr>
        <p:txBody>
          <a:bodyPr rtlCol="0">
            <a:normAutofit lnSpcReduction="10000"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№2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b="1" i="1" dirty="0">
                <a:latin typeface="Times New Roman" pitchFamily="18" charset="0"/>
                <a:cs typeface="Times New Roman" pitchFamily="18" charset="0"/>
              </a:rPr>
              <a:t>Лягушонку с ранних лет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b="1" i="1" dirty="0">
                <a:latin typeface="Times New Roman" pitchFamily="18" charset="0"/>
                <a:cs typeface="Times New Roman" pitchFamily="18" charset="0"/>
              </a:rPr>
              <a:t>Добывать себе обед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b="1" i="1" dirty="0">
                <a:latin typeface="Times New Roman" pitchFamily="18" charset="0"/>
                <a:cs typeface="Times New Roman" pitchFamily="18" charset="0"/>
              </a:rPr>
              <a:t>Приходилось самому.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b="1" i="1" dirty="0">
                <a:latin typeface="Times New Roman" pitchFamily="18" charset="0"/>
                <a:cs typeface="Times New Roman" pitchFamily="18" charset="0"/>
              </a:rPr>
              <a:t>Было нелегко ему</a:t>
            </a: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b="1" i="1" dirty="0">
                <a:latin typeface="Times New Roman" pitchFamily="18" charset="0"/>
                <a:cs typeface="Times New Roman" pitchFamily="18" charset="0"/>
              </a:rPr>
              <a:t>Чтоб комариков достать,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Язык подвижным должен стать</a:t>
            </a:r>
            <a:r>
              <a:rPr lang="ru-RU" b="1" i="1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b="1" i="1" dirty="0">
                <a:latin typeface="Times New Roman" pitchFamily="18" charset="0"/>
                <a:cs typeface="Times New Roman" pitchFamily="18" charset="0"/>
              </a:rPr>
              <a:t>Повторить его зарядку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b="1" i="1" dirty="0">
                <a:latin typeface="Times New Roman" pitchFamily="18" charset="0"/>
                <a:cs typeface="Times New Roman" pitchFamily="18" charset="0"/>
              </a:rPr>
              <a:t>Мы сумеем по порядку. 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b="1" i="1" dirty="0" err="1">
                <a:latin typeface="Times New Roman" pitchFamily="18" charset="0"/>
                <a:cs typeface="Times New Roman" pitchFamily="18" charset="0"/>
              </a:rPr>
              <a:t>Пя-пя-пя</a:t>
            </a:r>
            <a:r>
              <a:rPr lang="ru-RU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— </a:t>
            </a:r>
            <a:r>
              <a:rPr lang="ru-RU" b="1" i="1" dirty="0" err="1" smtClean="0">
                <a:latin typeface="Times New Roman" pitchFamily="18" charset="0"/>
                <a:cs typeface="Times New Roman" pitchFamily="18" charset="0"/>
              </a:rPr>
              <a:t>Пя-пя-пя</a:t>
            </a: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i="1" dirty="0">
                <a:latin typeface="Times New Roman" pitchFamily="18" charset="0"/>
                <a:cs typeface="Times New Roman" pitchFamily="18" charset="0"/>
              </a:rPr>
              <a:t>—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b="1" i="1" dirty="0">
                <a:latin typeface="Times New Roman" pitchFamily="18" charset="0"/>
                <a:cs typeface="Times New Roman" pitchFamily="18" charset="0"/>
              </a:rPr>
              <a:t>Язык — лопатка у тебя! </a:t>
            </a:r>
            <a:endParaRPr lang="ru-RU" b="1" i="1" dirty="0" smtClean="0">
              <a:latin typeface="Times New Roman" pitchFamily="18" charset="0"/>
              <a:cs typeface="Times New Roman" pitchFamily="18" charset="0"/>
            </a:endParaRP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ru-RU" b="1" i="1" dirty="0">
              <a:latin typeface="Times New Roman" pitchFamily="18" charset="0"/>
              <a:cs typeface="Times New Roman" pitchFamily="18" charset="0"/>
            </a:endParaRP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b="1" u="sng" dirty="0" err="1" smtClean="0">
                <a:latin typeface="Times New Roman" pitchFamily="18" charset="0"/>
                <a:cs typeface="Times New Roman" pitchFamily="18" charset="0"/>
              </a:rPr>
              <a:t>Упр</a:t>
            </a:r>
            <a:r>
              <a:rPr lang="ru-RU" b="1" u="sng" dirty="0" smtClean="0">
                <a:latin typeface="Times New Roman" pitchFamily="18" charset="0"/>
                <a:cs typeface="Times New Roman" pitchFamily="18" charset="0"/>
              </a:rPr>
              <a:t> «Блинчик».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Улыбнуться, открыть рот. Положить широкий язык на нижнюю губу.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Удер­живать в спокойном состоянии на счет до пяти. В этом упражнении важно сле­дить, чтобы нижняя губа не напрягалась и не натягивалась на нижние зубы.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b="1" u="sng" dirty="0" smtClean="0">
                <a:latin typeface="Times New Roman" pitchFamily="18" charset="0"/>
                <a:cs typeface="Times New Roman" pitchFamily="18" charset="0"/>
              </a:rPr>
              <a:t>«Лопаточка»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- большой палец прижат к ладони сбоку, сомкнутая, ненапряженная ладонь опущена вниз.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b="1" u="sng" dirty="0" smtClean="0">
                <a:latin typeface="Times New Roman" pitchFamily="18" charset="0"/>
                <a:cs typeface="Times New Roman" pitchFamily="18" charset="0"/>
              </a:rPr>
              <a:t>Музыка: Русская народная песня – Блины.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ru-RU" dirty="0"/>
          </a:p>
        </p:txBody>
      </p:sp>
      <p:pic>
        <p:nvPicPr>
          <p:cNvPr id="15362" name="Содержимое 4" descr="0_61352_eebab9d1_L.jpg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3575050" y="663575"/>
            <a:ext cx="5111750" cy="507206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Текст 6"/>
          <p:cNvSpPr>
            <a:spLocks noGrp="1"/>
          </p:cNvSpPr>
          <p:nvPr>
            <p:ph type="body" sz="half" idx="2"/>
          </p:nvPr>
        </p:nvSpPr>
        <p:spPr>
          <a:xfrm>
            <a:off x="357188" y="357188"/>
            <a:ext cx="3108325" cy="6215062"/>
          </a:xfrm>
        </p:spPr>
        <p:txBody>
          <a:bodyPr/>
          <a:lstStyle/>
          <a:p>
            <a:pPr eaLnBrk="1" hangingPunct="1"/>
            <a:r>
              <a:rPr lang="ru-RU" b="1" smtClean="0">
                <a:latin typeface="Times New Roman" pitchFamily="18" charset="0"/>
                <a:cs typeface="Times New Roman" pitchFamily="18" charset="0"/>
              </a:rPr>
              <a:t>№3</a:t>
            </a:r>
          </a:p>
          <a:p>
            <a:pPr eaLnBrk="1" hangingPunct="1"/>
            <a:r>
              <a:rPr lang="ru-RU" sz="1600" b="1" i="1" smtClean="0">
                <a:latin typeface="Times New Roman" pitchFamily="18" charset="0"/>
                <a:cs typeface="Times New Roman" pitchFamily="18" charset="0"/>
              </a:rPr>
              <a:t>Расслабляться надоело!</a:t>
            </a:r>
          </a:p>
          <a:p>
            <a:pPr eaLnBrk="1" hangingPunct="1"/>
            <a:r>
              <a:rPr lang="ru-RU" sz="1600" b="1" i="1" smtClean="0">
                <a:latin typeface="Times New Roman" pitchFamily="18" charset="0"/>
                <a:cs typeface="Times New Roman" pitchFamily="18" charset="0"/>
              </a:rPr>
              <a:t>Напряжемся до предела!</a:t>
            </a:r>
          </a:p>
          <a:p>
            <a:pPr eaLnBrk="1" hangingPunct="1"/>
            <a:r>
              <a:rPr lang="ru-RU" sz="1600" b="1" i="1" smtClean="0">
                <a:latin typeface="Times New Roman" pitchFamily="18" charset="0"/>
                <a:cs typeface="Times New Roman" pitchFamily="18" charset="0"/>
              </a:rPr>
              <a:t>Язычок теперь — «иголка»,</a:t>
            </a:r>
          </a:p>
          <a:p>
            <a:pPr eaLnBrk="1" hangingPunct="1"/>
            <a:r>
              <a:rPr lang="ru-RU" sz="1600" b="1" i="1" smtClean="0">
                <a:latin typeface="Times New Roman" pitchFamily="18" charset="0"/>
                <a:cs typeface="Times New Roman" pitchFamily="18" charset="0"/>
              </a:rPr>
              <a:t>Хоть и острый, но не колкий!</a:t>
            </a:r>
          </a:p>
          <a:p>
            <a:pPr eaLnBrk="1" hangingPunct="1"/>
            <a:endParaRPr lang="ru-RU" sz="1600" b="1" i="1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r>
              <a:rPr lang="ru-RU" sz="1600" b="1" u="sng" smtClean="0">
                <a:latin typeface="Times New Roman" pitchFamily="18" charset="0"/>
                <a:cs typeface="Times New Roman" pitchFamily="18" charset="0"/>
              </a:rPr>
              <a:t>Упр. «Иголочка».</a:t>
            </a:r>
            <a:r>
              <a:rPr lang="ru-RU" sz="1600" b="1" smtClean="0">
                <a:latin typeface="Times New Roman" pitchFamily="18" charset="0"/>
                <a:cs typeface="Times New Roman" pitchFamily="18" charset="0"/>
              </a:rPr>
              <a:t> Улыбнуться, открыть рот; высунуть язык изо рта, затем спрятать. </a:t>
            </a:r>
          </a:p>
          <a:p>
            <a:pPr eaLnBrk="1" hangingPunct="1"/>
            <a:endParaRPr lang="ru-RU" sz="1600" b="1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r>
              <a:rPr lang="ru-RU" sz="1600" b="1" u="sng" smtClean="0">
                <a:latin typeface="Times New Roman" pitchFamily="18" charset="0"/>
                <a:cs typeface="Times New Roman" pitchFamily="18" charset="0"/>
              </a:rPr>
              <a:t>«Змейка (Иголочка)»</a:t>
            </a:r>
            <a:r>
              <a:rPr lang="ru-RU" sz="1600" b="1" smtClean="0">
                <a:latin typeface="Times New Roman" pitchFamily="18" charset="0"/>
                <a:cs typeface="Times New Roman" pitchFamily="18" charset="0"/>
              </a:rPr>
              <a:t> - пальцы сжаты в кулак, указательный выдвинут вперед.</a:t>
            </a:r>
          </a:p>
          <a:p>
            <a:pPr eaLnBrk="1" hangingPunct="1"/>
            <a:endParaRPr lang="ru-RU" sz="1600" b="1" u="sng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r>
              <a:rPr lang="ru-RU" sz="1600" b="1" u="sng" smtClean="0">
                <a:latin typeface="Times New Roman" pitchFamily="18" charset="0"/>
                <a:cs typeface="Times New Roman" pitchFamily="18" charset="0"/>
              </a:rPr>
              <a:t>Музыка: Детская песня - Пестрый колпачок.</a:t>
            </a:r>
          </a:p>
          <a:p>
            <a:pPr eaLnBrk="1" hangingPunct="1"/>
            <a:endParaRPr lang="ru-RU" smtClean="0"/>
          </a:p>
        </p:txBody>
      </p:sp>
      <p:pic>
        <p:nvPicPr>
          <p:cNvPr id="16386" name="Picture 5" descr="needle-and-string-clip-art-5149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924300" y="836613"/>
            <a:ext cx="4557713" cy="462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Текст 6"/>
          <p:cNvSpPr>
            <a:spLocks noGrp="1"/>
          </p:cNvSpPr>
          <p:nvPr>
            <p:ph type="body" sz="half" idx="2"/>
          </p:nvPr>
        </p:nvSpPr>
        <p:spPr>
          <a:xfrm>
            <a:off x="323850" y="333375"/>
            <a:ext cx="3500438" cy="6215063"/>
          </a:xfrm>
        </p:spPr>
        <p:txBody>
          <a:bodyPr/>
          <a:lstStyle/>
          <a:p>
            <a:pPr eaLnBrk="1" hangingPunct="1"/>
            <a:r>
              <a:rPr lang="ru-RU" b="1" smtClean="0">
                <a:latin typeface="Times New Roman" pitchFamily="18" charset="0"/>
                <a:cs typeface="Times New Roman" pitchFamily="18" charset="0"/>
              </a:rPr>
              <a:t>№4</a:t>
            </a:r>
          </a:p>
          <a:p>
            <a:pPr eaLnBrk="1" hangingPunct="1"/>
            <a:r>
              <a:rPr lang="ru-RU" sz="1600" b="1" i="1" smtClean="0">
                <a:latin typeface="Times New Roman" pitchFamily="18" charset="0"/>
                <a:cs typeface="Times New Roman" pitchFamily="18" charset="0"/>
              </a:rPr>
              <a:t>«Часики» — «тик-так, тик-так!»</a:t>
            </a:r>
          </a:p>
          <a:p>
            <a:pPr eaLnBrk="1" hangingPunct="1"/>
            <a:r>
              <a:rPr lang="ru-RU" sz="1600" b="1" i="1" smtClean="0">
                <a:latin typeface="Times New Roman" pitchFamily="18" charset="0"/>
                <a:cs typeface="Times New Roman" pitchFamily="18" charset="0"/>
              </a:rPr>
              <a:t>Постарайся, сделай так: </a:t>
            </a:r>
          </a:p>
          <a:p>
            <a:pPr eaLnBrk="1" hangingPunct="1"/>
            <a:r>
              <a:rPr lang="ru-RU" sz="1600" b="1" i="1" smtClean="0">
                <a:latin typeface="Times New Roman" pitchFamily="18" charset="0"/>
                <a:cs typeface="Times New Roman" pitchFamily="18" charset="0"/>
              </a:rPr>
              <a:t>Язык — «иголка», улыбнись,</a:t>
            </a:r>
          </a:p>
          <a:p>
            <a:pPr eaLnBrk="1" hangingPunct="1"/>
            <a:r>
              <a:rPr lang="ru-RU" sz="1600" b="1" i="1" smtClean="0">
                <a:latin typeface="Times New Roman" pitchFamily="18" charset="0"/>
                <a:cs typeface="Times New Roman" pitchFamily="18" charset="0"/>
              </a:rPr>
              <a:t>Губ уголков «иглой» коснись.</a:t>
            </a:r>
          </a:p>
          <a:p>
            <a:pPr eaLnBrk="1" hangingPunct="1"/>
            <a:endParaRPr lang="ru-RU" sz="1600" b="1" i="1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r>
              <a:rPr lang="ru-RU" sz="1600" b="1" u="sng" smtClean="0">
                <a:latin typeface="Times New Roman" pitchFamily="18" charset="0"/>
                <a:cs typeface="Times New Roman" pitchFamily="18" charset="0"/>
              </a:rPr>
              <a:t>Упр. «Часики». </a:t>
            </a:r>
            <a:r>
              <a:rPr lang="ru-RU" sz="1600" b="1" smtClean="0">
                <a:latin typeface="Times New Roman" pitchFamily="18" charset="0"/>
                <a:cs typeface="Times New Roman" pitchFamily="18" charset="0"/>
              </a:rPr>
              <a:t>Улыбнуться, открыть рот. Тянуться языком попеременно то к левому уголку рта, то к правому. </a:t>
            </a:r>
          </a:p>
          <a:p>
            <a:pPr eaLnBrk="1" hangingPunct="1"/>
            <a:endParaRPr lang="ru-RU" sz="1600" b="1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r>
              <a:rPr lang="ru-RU" sz="1600" b="1" u="sng" smtClean="0">
                <a:latin typeface="Times New Roman" pitchFamily="18" charset="0"/>
                <a:cs typeface="Times New Roman" pitchFamily="18" charset="0"/>
              </a:rPr>
              <a:t>«Часики». </a:t>
            </a:r>
            <a:r>
              <a:rPr lang="ru-RU" sz="1600" b="1" smtClean="0">
                <a:latin typeface="Times New Roman" pitchFamily="18" charset="0"/>
                <a:cs typeface="Times New Roman" pitchFamily="18" charset="0"/>
              </a:rPr>
              <a:t>Ладонь сжата в кулак. Указательный палец поднят вверх. Под счёт кисть руки поворачивается влево-вправо.</a:t>
            </a:r>
          </a:p>
          <a:p>
            <a:pPr eaLnBrk="1" hangingPunct="1"/>
            <a:endParaRPr lang="ru-RU" sz="1600" b="1" u="sng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r>
              <a:rPr lang="ru-RU" sz="1600" b="1" u="sng" smtClean="0">
                <a:latin typeface="Times New Roman" pitchFamily="18" charset="0"/>
                <a:cs typeface="Times New Roman" pitchFamily="18" charset="0"/>
              </a:rPr>
              <a:t>Музыка: Фиксипелки – Часики.</a:t>
            </a:r>
          </a:p>
          <a:p>
            <a:pPr eaLnBrk="1" hangingPunct="1"/>
            <a:endParaRPr lang="ru-RU" sz="160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7410" name="Picture 5" descr="70628-03034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43438" y="404813"/>
            <a:ext cx="3248025" cy="57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Текст 6"/>
          <p:cNvSpPr>
            <a:spLocks noGrp="1"/>
          </p:cNvSpPr>
          <p:nvPr>
            <p:ph type="body" sz="half" idx="2"/>
          </p:nvPr>
        </p:nvSpPr>
        <p:spPr>
          <a:xfrm>
            <a:off x="357188" y="357188"/>
            <a:ext cx="3108325" cy="6215062"/>
          </a:xfrm>
        </p:spPr>
        <p:txBody>
          <a:bodyPr/>
          <a:lstStyle/>
          <a:p>
            <a:pPr eaLnBrk="1" hangingPunct="1"/>
            <a:r>
              <a:rPr lang="ru-RU" b="1" smtClean="0">
                <a:latin typeface="Times New Roman" pitchFamily="18" charset="0"/>
                <a:cs typeface="Times New Roman" pitchFamily="18" charset="0"/>
              </a:rPr>
              <a:t>№5</a:t>
            </a:r>
          </a:p>
          <a:p>
            <a:pPr eaLnBrk="1" hangingPunct="1"/>
            <a:r>
              <a:rPr lang="ru-RU" sz="1600" b="1" i="1" smtClean="0">
                <a:latin typeface="Times New Roman" pitchFamily="18" charset="0"/>
                <a:cs typeface="Times New Roman" pitchFamily="18" charset="0"/>
              </a:rPr>
              <a:t>Лягушонок чуть схитрил,</a:t>
            </a:r>
          </a:p>
          <a:p>
            <a:pPr eaLnBrk="1" hangingPunct="1"/>
            <a:r>
              <a:rPr lang="ru-RU" sz="1600" b="1" i="1" smtClean="0">
                <a:latin typeface="Times New Roman" pitchFamily="18" charset="0"/>
                <a:cs typeface="Times New Roman" pitchFamily="18" charset="0"/>
              </a:rPr>
              <a:t>Закричал что было сил:</a:t>
            </a:r>
          </a:p>
          <a:p>
            <a:pPr eaLnBrk="1" hangingPunct="1"/>
            <a:r>
              <a:rPr lang="ru-RU" sz="1600" b="1" i="1" smtClean="0">
                <a:latin typeface="Times New Roman" pitchFamily="18" charset="0"/>
                <a:cs typeface="Times New Roman" pitchFamily="18" charset="0"/>
              </a:rPr>
              <a:t>«Эй, комарики, качели!</a:t>
            </a:r>
          </a:p>
          <a:p>
            <a:pPr eaLnBrk="1" hangingPunct="1"/>
            <a:r>
              <a:rPr lang="ru-RU" sz="1600" b="1" i="1" smtClean="0">
                <a:latin typeface="Times New Roman" pitchFamily="18" charset="0"/>
                <a:cs typeface="Times New Roman" pitchFamily="18" charset="0"/>
              </a:rPr>
              <a:t>На качели, на качели!</a:t>
            </a:r>
          </a:p>
          <a:p>
            <a:pPr eaLnBrk="1" hangingPunct="1"/>
            <a:r>
              <a:rPr lang="ru-RU" sz="1600" b="1" i="1" smtClean="0">
                <a:latin typeface="Times New Roman" pitchFamily="18" charset="0"/>
                <a:cs typeface="Times New Roman" pitchFamily="18" charset="0"/>
              </a:rPr>
              <a:t>Я качели сделал вам!</a:t>
            </a:r>
          </a:p>
          <a:p>
            <a:pPr eaLnBrk="1" hangingPunct="1"/>
            <a:r>
              <a:rPr lang="ru-RU" sz="1600" b="1" i="1" smtClean="0">
                <a:latin typeface="Times New Roman" pitchFamily="18" charset="0"/>
                <a:cs typeface="Times New Roman" pitchFamily="18" charset="0"/>
              </a:rPr>
              <a:t>Покачаю вас я сам!</a:t>
            </a:r>
          </a:p>
          <a:p>
            <a:pPr eaLnBrk="1" hangingPunct="1"/>
            <a:endParaRPr lang="ru-RU" sz="1600" b="1" i="1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r>
              <a:rPr lang="ru-RU" sz="1600" b="1" u="sng" smtClean="0">
                <a:latin typeface="Times New Roman" pitchFamily="18" charset="0"/>
                <a:cs typeface="Times New Roman" pitchFamily="18" charset="0"/>
              </a:rPr>
              <a:t>Упр. «Качели».</a:t>
            </a:r>
            <a:r>
              <a:rPr lang="ru-RU" sz="1600" b="1" smtClean="0">
                <a:latin typeface="Times New Roman" pitchFamily="18" charset="0"/>
                <a:cs typeface="Times New Roman" pitchFamily="18" charset="0"/>
              </a:rPr>
              <a:t> Улыбнуться, открыть рот. На счет «раз-два» поочередно упираться языком то в верхние, то в нижние зубы. Ниж­няя челюсть при этом неподвижна. </a:t>
            </a:r>
          </a:p>
          <a:p>
            <a:pPr eaLnBrk="1" hangingPunct="1"/>
            <a:endParaRPr lang="ru-RU" sz="1600" b="1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r>
              <a:rPr lang="ru-RU" sz="1600" b="1" u="sng" smtClean="0">
                <a:latin typeface="Times New Roman" pitchFamily="18" charset="0"/>
                <a:cs typeface="Times New Roman" pitchFamily="18" charset="0"/>
              </a:rPr>
              <a:t>«Качели»</a:t>
            </a:r>
            <a:r>
              <a:rPr lang="ru-RU" sz="1600" b="1" smtClean="0">
                <a:latin typeface="Times New Roman" pitchFamily="18" charset="0"/>
                <a:cs typeface="Times New Roman" pitchFamily="18" charset="0"/>
              </a:rPr>
              <a:t> - движение ладони с сомкнутыми пальцами вверх вниз. </a:t>
            </a:r>
          </a:p>
          <a:p>
            <a:pPr eaLnBrk="1" hangingPunct="1"/>
            <a:endParaRPr lang="ru-RU" sz="1600" b="1" u="sng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r>
              <a:rPr lang="ru-RU" sz="1600" b="1" u="sng" smtClean="0">
                <a:latin typeface="Times New Roman" pitchFamily="18" charset="0"/>
                <a:cs typeface="Times New Roman" pitchFamily="18" charset="0"/>
              </a:rPr>
              <a:t>Музыка: Песня - Крылатые качели.</a:t>
            </a:r>
          </a:p>
          <a:p>
            <a:pPr eaLnBrk="1" hangingPunct="1"/>
            <a:endParaRPr lang="ru-RU" smtClean="0"/>
          </a:p>
          <a:p>
            <a:pPr eaLnBrk="1" hangingPunct="1"/>
            <a:endParaRPr lang="ru-RU" smtClean="0"/>
          </a:p>
        </p:txBody>
      </p:sp>
      <p:pic>
        <p:nvPicPr>
          <p:cNvPr id="18434" name="Picture 11" descr="0_69cb9_4a10d1ae_ori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708400" y="692150"/>
            <a:ext cx="4756150" cy="4714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6" name="Picture 8" descr="40825445-mosquito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508625" y="2781300"/>
            <a:ext cx="1008063" cy="1008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Текст 6"/>
          <p:cNvSpPr>
            <a:spLocks noGrp="1"/>
          </p:cNvSpPr>
          <p:nvPr>
            <p:ph type="body" sz="half" idx="2"/>
          </p:nvPr>
        </p:nvSpPr>
        <p:spPr>
          <a:xfrm>
            <a:off x="357188" y="357188"/>
            <a:ext cx="3108325" cy="6215062"/>
          </a:xfrm>
        </p:spPr>
        <p:txBody>
          <a:bodyPr/>
          <a:lstStyle/>
          <a:p>
            <a:pPr eaLnBrk="1" hangingPunct="1"/>
            <a:r>
              <a:rPr lang="ru-RU" b="1" smtClean="0">
                <a:latin typeface="Times New Roman" pitchFamily="18" charset="0"/>
                <a:cs typeface="Times New Roman" pitchFamily="18" charset="0"/>
              </a:rPr>
              <a:t>№6</a:t>
            </a:r>
          </a:p>
          <a:p>
            <a:pPr eaLnBrk="1" hangingPunct="1"/>
            <a:r>
              <a:rPr lang="ru-RU" sz="1600" b="1" i="1" smtClean="0">
                <a:latin typeface="Times New Roman" pitchFamily="18" charset="0"/>
                <a:cs typeface="Times New Roman" pitchFamily="18" charset="0"/>
              </a:rPr>
              <a:t>На язык комарик сел,</a:t>
            </a:r>
          </a:p>
          <a:p>
            <a:pPr eaLnBrk="1" hangingPunct="1"/>
            <a:r>
              <a:rPr lang="ru-RU" sz="1600" b="1" i="1" smtClean="0">
                <a:latin typeface="Times New Roman" pitchFamily="18" charset="0"/>
                <a:cs typeface="Times New Roman" pitchFamily="18" charset="0"/>
              </a:rPr>
              <a:t>И лягушонок его съел!</a:t>
            </a:r>
          </a:p>
          <a:p>
            <a:pPr eaLnBrk="1" hangingPunct="1"/>
            <a:r>
              <a:rPr lang="ru-RU" sz="1600" b="1" i="1" smtClean="0">
                <a:latin typeface="Times New Roman" pitchFamily="18" charset="0"/>
                <a:cs typeface="Times New Roman" pitchFamily="18" charset="0"/>
              </a:rPr>
              <a:t>Облизнулся с наслажденьем:</a:t>
            </a:r>
          </a:p>
          <a:p>
            <a:pPr eaLnBrk="1" hangingPunct="1"/>
            <a:r>
              <a:rPr lang="ru-RU" sz="1600" b="1" i="1" smtClean="0">
                <a:latin typeface="Times New Roman" pitchFamily="18" charset="0"/>
                <a:cs typeface="Times New Roman" pitchFamily="18" charset="0"/>
              </a:rPr>
              <a:t>«Мой обед вкусней варенья!»</a:t>
            </a:r>
          </a:p>
          <a:p>
            <a:pPr eaLnBrk="1" hangingPunct="1"/>
            <a:r>
              <a:rPr lang="ru-RU" sz="1600" b="1" i="1" smtClean="0">
                <a:latin typeface="Times New Roman" pitchFamily="18" charset="0"/>
                <a:cs typeface="Times New Roman" pitchFamily="18" charset="0"/>
              </a:rPr>
              <a:t>Вот конец стихотворенья —</a:t>
            </a:r>
          </a:p>
          <a:p>
            <a:pPr eaLnBrk="1" hangingPunct="1"/>
            <a:r>
              <a:rPr lang="ru-RU" sz="1600" b="1" i="1" smtClean="0">
                <a:latin typeface="Times New Roman" pitchFamily="18" charset="0"/>
                <a:cs typeface="Times New Roman" pitchFamily="18" charset="0"/>
              </a:rPr>
              <a:t>Занимайся каждый день.</a:t>
            </a:r>
          </a:p>
          <a:p>
            <a:pPr eaLnBrk="1" hangingPunct="1"/>
            <a:r>
              <a:rPr lang="ru-RU" sz="1600" b="1" i="1" smtClean="0">
                <a:latin typeface="Times New Roman" pitchFamily="18" charset="0"/>
                <a:cs typeface="Times New Roman" pitchFamily="18" charset="0"/>
              </a:rPr>
              <a:t>Прочь тогда прогонишь  лень!</a:t>
            </a:r>
          </a:p>
          <a:p>
            <a:pPr eaLnBrk="1" hangingPunct="1"/>
            <a:r>
              <a:rPr lang="ru-RU" sz="1600" b="1" i="1" smtClean="0">
                <a:latin typeface="Times New Roman" pitchFamily="18" charset="0"/>
                <a:cs typeface="Times New Roman" pitchFamily="18" charset="0"/>
              </a:rPr>
              <a:t>Если прочь прогонишь лень,</a:t>
            </a:r>
          </a:p>
          <a:p>
            <a:pPr eaLnBrk="1" hangingPunct="1"/>
            <a:r>
              <a:rPr lang="ru-RU" sz="1600" b="1" i="1" smtClean="0">
                <a:latin typeface="Times New Roman" pitchFamily="18" charset="0"/>
                <a:cs typeface="Times New Roman" pitchFamily="18" charset="0"/>
              </a:rPr>
              <a:t>Сытым будешь каждый день!</a:t>
            </a:r>
          </a:p>
          <a:p>
            <a:pPr eaLnBrk="1" hangingPunct="1"/>
            <a:endParaRPr lang="ru-RU" smtClean="0"/>
          </a:p>
          <a:p>
            <a:pPr eaLnBrk="1" hangingPunct="1"/>
            <a:endParaRPr lang="ru-RU" smtClean="0"/>
          </a:p>
        </p:txBody>
      </p:sp>
      <p:pic>
        <p:nvPicPr>
          <p:cNvPr id="19458" name="Picture 6" descr="ljagushk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924300" y="620713"/>
            <a:ext cx="5070475" cy="5746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59" name="Picture 8" descr="40825445-mosquito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71550" y="3644900"/>
            <a:ext cx="2376488" cy="2376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107</TotalTime>
  <Words>371</Words>
  <Application>Microsoft Office PowerPoint</Application>
  <PresentationFormat>Экран (4:3)</PresentationFormat>
  <Paragraphs>81</Paragraphs>
  <Slides>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Шаблон оформления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11" baseType="lpstr">
      <vt:lpstr>Arial</vt:lpstr>
      <vt:lpstr>Calibri</vt:lpstr>
      <vt:lpstr>Times New Roman</vt:lpstr>
      <vt:lpstr>Тема Office</vt:lpstr>
      <vt:lpstr>Артикуляционная сказка с использованием биоэнергопластики  «Веселый лягушонок»  Автор текста : М.В. Малец Составитель: О.А. Белянкина</vt:lpstr>
      <vt:lpstr>Слайд 2</vt:lpstr>
      <vt:lpstr>Слайд 3</vt:lpstr>
      <vt:lpstr>Слайд 4</vt:lpstr>
      <vt:lpstr>Слайд 5</vt:lpstr>
      <vt:lpstr>Слайд 6</vt:lpstr>
      <vt:lpstr>Слайд 7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Артикуляционная сказка с использованием биоэнергопластики  «Веселый лягушонок»  Автор: М.В. Малец Корректировка текста: С.В. Колобкова</dc:title>
  <dc:creator>Светлана</dc:creator>
  <cp:lastModifiedBy>use</cp:lastModifiedBy>
  <cp:revision>14</cp:revision>
  <dcterms:created xsi:type="dcterms:W3CDTF">2014-01-11T15:57:53Z</dcterms:created>
  <dcterms:modified xsi:type="dcterms:W3CDTF">2016-09-23T07:23:24Z</dcterms:modified>
</cp:coreProperties>
</file>