
<file path=[Content_Types].xml><?xml version="1.0" encoding="utf-8"?>
<Types xmlns="http://schemas.openxmlformats.org/package/2006/content-types">
  <Override PartName="/ppt/slides/slide6.xml" ContentType="application/vnd.openxmlformats-officedocument.presentationml.slide+xml"/>
  <Override PartName="/ppt/slides/slide29.xml" ContentType="application/vnd.openxmlformats-officedocument.presentationml.slide+xml"/>
  <Override PartName="/ppt/slideLayouts/slideLayout8.xml" ContentType="application/vnd.openxmlformats-officedocument.presentationml.slideLayout+xml"/>
  <Override PartName="/ppt/slideMasters/slideMaster1.xml" ContentType="application/vnd.openxmlformats-officedocument.presentationml.slideMaster+xml"/>
  <Override PartName="/ppt/slides/slide4.xml" ContentType="application/vnd.openxmlformats-officedocument.presentationml.slide+xml"/>
  <Override PartName="/ppt/slides/slide18.xml" ContentType="application/vnd.openxmlformats-officedocument.presentationml.slide+xml"/>
  <Override PartName="/ppt/slides/slide27.xml" ContentType="application/vnd.openxmlformats-officedocument.presentationml.slide+xml"/>
  <Override PartName="/ppt/slideLayouts/slideLayout4.xml" ContentType="application/vnd.openxmlformats-officedocument.presentationml.slideLayout+xml"/>
  <Override PartName="/ppt/slideLayouts/slideLayout6.xml" ContentType="application/vnd.openxmlformats-officedocument.presentationml.slideLayout+xml"/>
  <Override PartName="/ppt/slides/slide2.xml" ContentType="application/vnd.openxmlformats-officedocument.presentationml.slide+xml"/>
  <Override PartName="/ppt/slides/slide16.xml" ContentType="application/vnd.openxmlformats-officedocument.presentationml.slide+xml"/>
  <Override PartName="/ppt/slides/slide25.xml" ContentType="application/vnd.openxmlformats-officedocument.presentationml.slide+xml"/>
  <Override PartName="/ppt/theme/theme1.xml" ContentType="application/vnd.openxmlformats-officedocument.theme+xml"/>
  <Override PartName="/ppt/slideLayouts/slideLayout2.xml" ContentType="application/vnd.openxmlformats-officedocument.presentationml.slideLayout+xml"/>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s/slide13.xml" ContentType="application/vnd.openxmlformats-officedocument.presentationml.slide+xml"/>
  <Override PartName="/ppt/slides/slide14.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31.xml" ContentType="application/vnd.openxmlformats-officedocument.presentationml.slide+xml"/>
  <Override PartName="/ppt/slideLayouts/slideLayout1.xml" ContentType="application/vnd.openxmlformats-officedocument.presentationml.slideLayout+xml"/>
  <Override PartName="/docProps/app.xml" ContentType="application/vnd.openxmlformats-officedocument.extended-properties+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30.xml" ContentType="application/vnd.openxmlformats-officedocument.presentationml.slide+xml"/>
  <Override PartName="/ppt/tableStyles.xml" ContentType="application/vnd.openxmlformats-officedocument.presentationml.tableStyles+xml"/>
  <Override PartName="/ppt/slideLayouts/slideLayout11.xml" ContentType="application/vnd.openxmlformats-officedocument.presentationml.slideLayout+xml"/>
  <Default Extension="wdp" ContentType="image/vnd.ms-photo"/>
  <Override PartName="/ppt/slideLayouts/slideLayout10.xml" ContentType="application/vnd.openxmlformats-officedocument.presentationml.slideLayout+xml"/>
  <Default Extension="gif" ContentType="image/gif"/>
  <Override PartName="/ppt/charts/chart3.xml" ContentType="application/vnd.openxmlformats-officedocument.drawingml.chart+xml"/>
  <Override PartName="/ppt/charts/chart4.xml" ContentType="application/vnd.openxmlformats-officedocument.drawingml.chart+xml"/>
  <Override PartName="/ppt/charts/chart5.xml" ContentType="application/vnd.openxmlformats-officedocument.drawingml.chart+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viewProps.xml" ContentType="application/vnd.openxmlformats-officedocument.presentationml.viewProps+xml"/>
  <Override PartName="/ppt/slideLayouts/slideLayout9.xml" ContentType="application/vnd.openxmlformats-officedocument.presentationml.slideLayout+xml"/>
  <Override PartName="/ppt/charts/chart1.xml" ContentType="application/vnd.openxmlformats-officedocument.drawingml.chart+xml"/>
  <Override PartName="/ppt/charts/chart2.xml" ContentType="application/vnd.openxmlformats-officedocument.drawingml.chart+xml"/>
  <Override PartName="/docProps/core.xml" ContentType="application/vnd.openxmlformats-package.core-properties+xml"/>
  <Override PartName="/ppt/slides/slide5.xml" ContentType="application/vnd.openxmlformats-officedocument.presentationml.slide+xml"/>
  <Override PartName="/ppt/slides/slide19.xml" ContentType="application/vnd.openxmlformats-officedocument.presentationml.slide+xml"/>
  <Override PartName="/ppt/slides/slide28.xml" ContentType="application/vnd.openxmlformats-officedocument.presentationml.slide+xml"/>
  <Override PartName="/ppt/slideLayouts/slideLayout7.xml" ContentType="application/vnd.openxmlformats-officedocument.presentationml.slideLayout+xml"/>
  <Default Extension="png" ContentType="image/png"/>
  <Override PartName="/ppt/slides/slide3.xml" ContentType="application/vnd.openxmlformats-officedocument.presentationml.slide+xml"/>
  <Override PartName="/ppt/slides/slide17.xml" ContentType="application/vnd.openxmlformats-officedocument.presentationml.slide+xml"/>
  <Override PartName="/ppt/slides/slide26.xml" ContentType="application/vnd.openxmlformats-officedocument.presentationml.slide+xml"/>
  <Override PartName="/ppt/presProps.xml" ContentType="application/vnd.openxmlformats-officedocument.presentationml.presProps+xml"/>
  <Override PartName="/ppt/slideLayouts/slideLayout5.xml" ContentType="application/vnd.openxmlformats-officedocument.presentationml.slideLayout+xml"/>
  <Override PartName="/ppt/slides/slide1.xml" ContentType="application/vnd.openxmlformats-officedocument.presentationml.slide+xml"/>
  <Override PartName="/ppt/slides/slide15.xml" ContentType="application/vnd.openxmlformats-officedocument.presentationml.slide+xml"/>
  <Override PartName="/ppt/slides/slide24.xml" ContentType="application/vnd.openxmlformats-officedocument.presentationml.slide+xml"/>
  <Default Extension="jpeg" ContentType="image/jpeg"/>
  <Override PartName="/ppt/slideLayouts/slideLayout3.xml" ContentType="application/vnd.openxmlformats-officedocument.presentationml.slideLayout+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84" r:id="rId1"/>
  </p:sldMasterIdLst>
  <p:sldIdLst>
    <p:sldId id="275" r:id="rId2"/>
    <p:sldId id="283" r:id="rId3"/>
    <p:sldId id="276" r:id="rId4"/>
    <p:sldId id="279" r:id="rId5"/>
    <p:sldId id="284" r:id="rId6"/>
    <p:sldId id="282" r:id="rId7"/>
    <p:sldId id="281" r:id="rId8"/>
    <p:sldId id="285" r:id="rId9"/>
    <p:sldId id="277" r:id="rId10"/>
    <p:sldId id="280" r:id="rId11"/>
    <p:sldId id="258" r:id="rId12"/>
    <p:sldId id="289" r:id="rId13"/>
    <p:sldId id="296" r:id="rId14"/>
    <p:sldId id="278" r:id="rId15"/>
    <p:sldId id="260" r:id="rId16"/>
    <p:sldId id="261" r:id="rId17"/>
    <p:sldId id="263" r:id="rId18"/>
    <p:sldId id="293" r:id="rId19"/>
    <p:sldId id="286" r:id="rId20"/>
    <p:sldId id="287" r:id="rId21"/>
    <p:sldId id="292" r:id="rId22"/>
    <p:sldId id="294" r:id="rId23"/>
    <p:sldId id="266" r:id="rId24"/>
    <p:sldId id="267" r:id="rId25"/>
    <p:sldId id="290" r:id="rId26"/>
    <p:sldId id="268" r:id="rId27"/>
    <p:sldId id="270" r:id="rId28"/>
    <p:sldId id="291" r:id="rId29"/>
    <p:sldId id="271" r:id="rId30"/>
    <p:sldId id="272" r:id="rId31"/>
    <p:sldId id="274" r:id="rId32"/>
  </p:sldIdLst>
  <p:sldSz cx="9144000" cy="6858000" type="screen4x3"/>
  <p:notesSz cx="6858000" cy="9144000"/>
  <p:defaultTextStyle>
    <a:defPPr>
      <a:defRPr lang="ru-RU"/>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xmlns="" val="0"/>
    </p:ext>
    <p:ext uri="{D31A062A-798A-4329-ABDD-BBA856620510}">
      <p14:defaultImageDpi xmlns:p14="http://schemas.microsoft.com/office/powerpoint/2010/main" xmlns="" val="220"/>
    </p:ext>
  </p:extLst>
</p:presentationPr>
</file>

<file path=ppt/tableStyles.xml><?xml version="1.0" encoding="utf-8"?>
<a:tblStyleLst xmlns:a="http://schemas.openxmlformats.org/drawingml/2006/main" def="{5C22544A-7EE6-4342-B048-85BDC9FD1C3A}">
  <a:tblStyle styleId="{5C22544A-7EE6-4342-B048-85BDC9FD1C3A}" styleName="Средний стиль 2 - акцент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6428" autoAdjust="0"/>
    <p:restoredTop sz="93250" autoAdjust="0"/>
  </p:normalViewPr>
  <p:slideViewPr>
    <p:cSldViewPr>
      <p:cViewPr>
        <p:scale>
          <a:sx n="69" d="100"/>
          <a:sy n="69" d="100"/>
        </p:scale>
        <p:origin x="-1884" y="-360"/>
      </p:cViewPr>
      <p:guideLst>
        <p:guide orient="horz" pos="2160"/>
        <p:guide pos="2880"/>
      </p:guideLst>
    </p:cSldViewPr>
  </p:slideViewPr>
  <p:notesTextViewPr>
    <p:cViewPr>
      <p:scale>
        <a:sx n="100" d="100"/>
        <a:sy n="100" d="100"/>
      </p:scale>
      <p:origin x="0" y="0"/>
    </p:cViewPr>
  </p:notesTextViewPr>
  <p:gridSpacing cx="73736200" cy="7373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viewProps" Target="view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presProps" Target="pres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tableStyles" Target="tableStyle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theme" Target="theme/theme1.xml"/></Relationships>
</file>

<file path=ppt/charts/_rels/chart1.xml.rels><?xml version="1.0" encoding="UTF-8" standalone="yes"?>
<Relationships xmlns="http://schemas.openxmlformats.org/package/2006/relationships"><Relationship Id="rId1" Type="http://schemas.openxmlformats.org/officeDocument/2006/relationships/oleObject" Target="file:///D:\&#1056;&#1072;&#1073;&#1086;&#1090;&#1072;%20&#1074;%20&#1051;&#1072;&#1076;&#1086;&#1096;&#1082;&#1077;\&#1044;&#1080;&#1087;&#1083;&#1086;&#1084;%20&#1054;&#1083;&#1100;&#1075;&#1080;\&#1055;&#1056;&#1040;&#1050;&#1058;&#1048;&#1050;&#1040;\&#1044;&#1080;&#1072;&#1075;&#1088;&#1072;&#1084;&#1084;&#1099;%203.xlsx" TargetMode="External"/></Relationships>
</file>

<file path=ppt/charts/_rels/chart2.xml.rels><?xml version="1.0" encoding="UTF-8" standalone="yes"?>
<Relationships xmlns="http://schemas.openxmlformats.org/package/2006/relationships"><Relationship Id="rId1" Type="http://schemas.openxmlformats.org/officeDocument/2006/relationships/oleObject" Target="file:///D:\&#1056;&#1072;&#1073;&#1086;&#1090;&#1072;%20&#1074;%20&#1051;&#1072;&#1076;&#1086;&#1096;&#1082;&#1077;\&#1044;&#1080;&#1087;&#1083;&#1086;&#1084;%20&#1054;&#1083;&#1100;&#1075;&#1080;\&#1055;&#1056;&#1040;&#1050;&#1058;&#1048;&#1050;&#1040;\&#1044;&#1080;&#1072;&#1075;&#1088;&#1072;&#1084;&#1084;&#1099;%204.xlsx" TargetMode="External"/></Relationships>
</file>

<file path=ppt/charts/_rels/chart3.xml.rels><?xml version="1.0" encoding="UTF-8" standalone="yes"?>
<Relationships xmlns="http://schemas.openxmlformats.org/package/2006/relationships"><Relationship Id="rId1" Type="http://schemas.openxmlformats.org/officeDocument/2006/relationships/oleObject" Target="file:///D:\&#1056;&#1072;&#1073;&#1086;&#1090;&#1072;%20&#1074;%20&#1051;&#1072;&#1076;&#1086;&#1096;&#1082;&#1077;\&#1044;&#1080;&#1087;&#1083;&#1086;&#1084;%20&#1054;&#1083;&#1100;&#1075;&#1080;\&#1055;&#1056;&#1040;&#1050;&#1058;&#1048;&#1050;&#1040;\&#1044;&#1080;&#1072;&#1075;&#1088;&#1072;&#1084;&#1084;&#1099;%204.xlsx" TargetMode="External"/></Relationships>
</file>

<file path=ppt/charts/_rels/chart4.xml.rels><?xml version="1.0" encoding="UTF-8" standalone="yes"?>
<Relationships xmlns="http://schemas.openxmlformats.org/package/2006/relationships"><Relationship Id="rId1" Type="http://schemas.openxmlformats.org/officeDocument/2006/relationships/oleObject" Target="file:///D:\&#1056;&#1072;&#1073;&#1086;&#1090;&#1072;%20&#1074;%20&#1051;&#1072;&#1076;&#1086;&#1096;&#1082;&#1077;\&#1044;&#1080;&#1087;&#1083;&#1086;&#1084;%20&#1054;&#1083;&#1100;&#1075;&#1080;\&#1055;&#1056;&#1040;&#1050;&#1058;&#1048;&#1050;&#1040;\&#1044;&#1080;&#1072;&#1075;&#1088;&#1072;&#1084;&#1084;&#1099;%205%206.xlsx" TargetMode="External"/></Relationships>
</file>

<file path=ppt/charts/_rels/chart5.xml.rels><?xml version="1.0" encoding="UTF-8" standalone="yes"?>
<Relationships xmlns="http://schemas.openxmlformats.org/package/2006/relationships"><Relationship Id="rId1" Type="http://schemas.openxmlformats.org/officeDocument/2006/relationships/oleObject" Target="file:///D:\&#1056;&#1072;&#1073;&#1086;&#1090;&#1072;%20&#1074;%20&#1051;&#1072;&#1076;&#1086;&#1096;&#1082;&#1077;\&#1044;&#1080;&#1087;&#1083;&#1086;&#1084;%20&#1054;&#1083;&#1100;&#1075;&#1080;\&#1055;&#1056;&#1040;&#1050;&#1058;&#1048;&#1050;&#1040;\&#1044;&#1080;&#1072;&#1075;&#1088;&#1072;&#1084;&#1084;&#1099;%205%206.xlsx" TargetMode="External"/></Relationships>
</file>

<file path=ppt/charts/chart1.xml><?xml version="1.0" encoding="utf-8"?>
<c:chartSpace xmlns:c="http://schemas.openxmlformats.org/drawingml/2006/chart" xmlns:a="http://schemas.openxmlformats.org/drawingml/2006/main" xmlns:r="http://schemas.openxmlformats.org/officeDocument/2006/relationships">
  <c:date1904 val="1"/>
  <c:lang val="ru-RU"/>
  <c:chart>
    <c:plotArea>
      <c:layout>
        <c:manualLayout>
          <c:layoutTarget val="inner"/>
          <c:xMode val="edge"/>
          <c:yMode val="edge"/>
          <c:x val="4.3103544050661087E-2"/>
          <c:y val="2.8748194645039433E-2"/>
          <c:w val="0.70241564068638862"/>
          <c:h val="0.79249726220896088"/>
        </c:manualLayout>
      </c:layout>
      <c:barChart>
        <c:barDir val="col"/>
        <c:grouping val="clustered"/>
        <c:ser>
          <c:idx val="0"/>
          <c:order val="0"/>
          <c:tx>
            <c:strRef>
              <c:f>Лист1!$B$6</c:f>
              <c:strCache>
                <c:ptCount val="1"/>
                <c:pt idx="0">
                  <c:v>Методика Кеэса</c:v>
                </c:pt>
              </c:strCache>
            </c:strRef>
          </c:tx>
          <c:cat>
            <c:strRef>
              <c:f>Лист1!$A$7:$A$10</c:f>
              <c:strCache>
                <c:ptCount val="4"/>
                <c:pt idx="0">
                  <c:v>Высокий</c:v>
                </c:pt>
                <c:pt idx="1">
                  <c:v>Средний </c:v>
                </c:pt>
                <c:pt idx="2">
                  <c:v>Низкий </c:v>
                </c:pt>
                <c:pt idx="3">
                  <c:v>Очень низкий </c:v>
                </c:pt>
              </c:strCache>
            </c:strRef>
          </c:cat>
          <c:val>
            <c:numRef>
              <c:f>Лист1!$B$7:$B$10</c:f>
              <c:numCache>
                <c:formatCode>General</c:formatCode>
                <c:ptCount val="4"/>
                <c:pt idx="0">
                  <c:v>3</c:v>
                </c:pt>
                <c:pt idx="1">
                  <c:v>6</c:v>
                </c:pt>
                <c:pt idx="2">
                  <c:v>9</c:v>
                </c:pt>
                <c:pt idx="3">
                  <c:v>1</c:v>
                </c:pt>
              </c:numCache>
            </c:numRef>
          </c:val>
        </c:ser>
        <c:ser>
          <c:idx val="1"/>
          <c:order val="1"/>
          <c:tx>
            <c:strRef>
              <c:f>Лист1!$C$6</c:f>
              <c:strCache>
                <c:ptCount val="1"/>
                <c:pt idx="0">
                  <c:v>Ручной праксис</c:v>
                </c:pt>
              </c:strCache>
            </c:strRef>
          </c:tx>
          <c:cat>
            <c:strRef>
              <c:f>Лист1!$A$7:$A$10</c:f>
              <c:strCache>
                <c:ptCount val="4"/>
                <c:pt idx="0">
                  <c:v>Высокий</c:v>
                </c:pt>
                <c:pt idx="1">
                  <c:v>Средний </c:v>
                </c:pt>
                <c:pt idx="2">
                  <c:v>Низкий </c:v>
                </c:pt>
                <c:pt idx="3">
                  <c:v>Очень низкий </c:v>
                </c:pt>
              </c:strCache>
            </c:strRef>
          </c:cat>
          <c:val>
            <c:numRef>
              <c:f>Лист1!$C$7:$C$10</c:f>
              <c:numCache>
                <c:formatCode>General</c:formatCode>
                <c:ptCount val="4"/>
                <c:pt idx="0">
                  <c:v>1</c:v>
                </c:pt>
                <c:pt idx="1">
                  <c:v>9</c:v>
                </c:pt>
                <c:pt idx="2">
                  <c:v>7</c:v>
                </c:pt>
                <c:pt idx="3">
                  <c:v>2</c:v>
                </c:pt>
              </c:numCache>
            </c:numRef>
          </c:val>
        </c:ser>
        <c:ser>
          <c:idx val="2"/>
          <c:order val="2"/>
          <c:tx>
            <c:strRef>
              <c:f>Лист1!$D$6</c:f>
              <c:strCache>
                <c:ptCount val="1"/>
              </c:strCache>
            </c:strRef>
          </c:tx>
          <c:spPr>
            <a:noFill/>
          </c:spPr>
          <c:cat>
            <c:strRef>
              <c:f>Лист1!$A$7:$A$10</c:f>
              <c:strCache>
                <c:ptCount val="4"/>
                <c:pt idx="0">
                  <c:v>Высокий</c:v>
                </c:pt>
                <c:pt idx="1">
                  <c:v>Средний </c:v>
                </c:pt>
                <c:pt idx="2">
                  <c:v>Низкий </c:v>
                </c:pt>
                <c:pt idx="3">
                  <c:v>Очень низкий </c:v>
                </c:pt>
              </c:strCache>
            </c:strRef>
          </c:cat>
          <c:val>
            <c:numRef>
              <c:f>Лист1!$D$7:$D$10</c:f>
              <c:numCache>
                <c:formatCode>General</c:formatCode>
                <c:ptCount val="4"/>
              </c:numCache>
            </c:numRef>
          </c:val>
        </c:ser>
        <c:axId val="51911296"/>
        <c:axId val="64570112"/>
      </c:barChart>
      <c:catAx>
        <c:axId val="51911296"/>
        <c:scaling>
          <c:orientation val="minMax"/>
        </c:scaling>
        <c:axPos val="b"/>
        <c:tickLblPos val="nextTo"/>
        <c:txPr>
          <a:bodyPr/>
          <a:lstStyle/>
          <a:p>
            <a:pPr>
              <a:defRPr sz="2400">
                <a:latin typeface="Times New Roman" panose="02020603050405020304" pitchFamily="18" charset="0"/>
                <a:cs typeface="Times New Roman" panose="02020603050405020304" pitchFamily="18" charset="0"/>
              </a:defRPr>
            </a:pPr>
            <a:endParaRPr lang="ru-RU"/>
          </a:p>
        </c:txPr>
        <c:crossAx val="64570112"/>
        <c:crosses val="autoZero"/>
        <c:auto val="1"/>
        <c:lblAlgn val="ctr"/>
        <c:lblOffset val="100"/>
      </c:catAx>
      <c:valAx>
        <c:axId val="64570112"/>
        <c:scaling>
          <c:orientation val="minMax"/>
        </c:scaling>
        <c:axPos val="l"/>
        <c:majorGridlines/>
        <c:numFmt formatCode="General" sourceLinked="1"/>
        <c:tickLblPos val="nextTo"/>
        <c:crossAx val="51911296"/>
        <c:crosses val="autoZero"/>
        <c:crossBetween val="between"/>
      </c:valAx>
    </c:plotArea>
    <c:legend>
      <c:legendPos val="r"/>
      <c:layout>
        <c:manualLayout>
          <c:xMode val="edge"/>
          <c:yMode val="edge"/>
          <c:x val="0.72608232923614546"/>
          <c:y val="0.17017037789451947"/>
          <c:w val="0.26184514851885149"/>
          <c:h val="0.51995571920580264"/>
        </c:manualLayout>
      </c:layout>
      <c:txPr>
        <a:bodyPr/>
        <a:lstStyle/>
        <a:p>
          <a:pPr>
            <a:defRPr sz="2400">
              <a:latin typeface="Times New Roman" panose="02020603050405020304" pitchFamily="18" charset="0"/>
              <a:cs typeface="Times New Roman" panose="02020603050405020304" pitchFamily="18" charset="0"/>
            </a:defRPr>
          </a:pPr>
          <a:endParaRPr lang="ru-RU"/>
        </a:p>
      </c:txPr>
    </c:legend>
    <c:plotVisOnly val="1"/>
    <c:dispBlanksAs val="gap"/>
  </c:chart>
  <c:txPr>
    <a:bodyPr/>
    <a:lstStyle/>
    <a:p>
      <a:pPr>
        <a:defRPr sz="1050"/>
      </a:pPr>
      <a:endParaRPr lang="ru-RU"/>
    </a:p>
  </c:txPr>
  <c:externalData r:id="rId1"/>
</c:chartSpace>
</file>

<file path=ppt/charts/chart2.xml><?xml version="1.0" encoding="utf-8"?>
<c:chartSpace xmlns:c="http://schemas.openxmlformats.org/drawingml/2006/chart" xmlns:a="http://schemas.openxmlformats.org/drawingml/2006/main" xmlns:r="http://schemas.openxmlformats.org/officeDocument/2006/relationships">
  <c:lang val="ru-RU"/>
  <c:chart>
    <c:autoTitleDeleted val="1"/>
    <c:plotArea>
      <c:layout>
        <c:manualLayout>
          <c:layoutTarget val="inner"/>
          <c:xMode val="edge"/>
          <c:yMode val="edge"/>
          <c:x val="3.8356849238972549E-4"/>
          <c:y val="0.29213440967782395"/>
          <c:w val="0.46659760026663705"/>
          <c:h val="0.66034182598328772"/>
        </c:manualLayout>
      </c:layout>
      <c:pieChart>
        <c:varyColors val="1"/>
        <c:ser>
          <c:idx val="0"/>
          <c:order val="0"/>
          <c:explosion val="25"/>
          <c:dLbls>
            <c:txPr>
              <a:bodyPr/>
              <a:lstStyle/>
              <a:p>
                <a:pPr>
                  <a:defRPr sz="1600"/>
                </a:pPr>
                <a:endParaRPr lang="ru-RU"/>
              </a:p>
            </c:txPr>
            <c:showCatName val="1"/>
            <c:showPercent val="1"/>
            <c:showLeaderLines val="1"/>
          </c:dLbls>
          <c:cat>
            <c:strRef>
              <c:f>Лист1!$A$1:$A$4</c:f>
              <c:strCache>
                <c:ptCount val="4"/>
                <c:pt idx="0">
                  <c:v>Высокий</c:v>
                </c:pt>
                <c:pt idx="1">
                  <c:v>Средний </c:v>
                </c:pt>
                <c:pt idx="2">
                  <c:v>Низкий </c:v>
                </c:pt>
                <c:pt idx="3">
                  <c:v>Очень низкий </c:v>
                </c:pt>
              </c:strCache>
            </c:strRef>
          </c:cat>
          <c:val>
            <c:numRef>
              <c:f>Лист1!$B$1:$B$4</c:f>
              <c:numCache>
                <c:formatCode>General</c:formatCode>
                <c:ptCount val="4"/>
                <c:pt idx="0">
                  <c:v>9</c:v>
                </c:pt>
                <c:pt idx="1">
                  <c:v>6</c:v>
                </c:pt>
                <c:pt idx="2">
                  <c:v>4</c:v>
                </c:pt>
                <c:pt idx="3">
                  <c:v>0</c:v>
                </c:pt>
              </c:numCache>
            </c:numRef>
          </c:val>
        </c:ser>
        <c:dLbls>
          <c:showCatName val="1"/>
          <c:showPercent val="1"/>
        </c:dLbls>
        <c:firstSliceAng val="0"/>
      </c:pieChart>
    </c:plotArea>
    <c:plotVisOnly val="1"/>
    <c:dispBlanksAs val="zero"/>
  </c:chart>
  <c:externalData r:id="rId1"/>
</c:chartSpace>
</file>

<file path=ppt/charts/chart3.xml><?xml version="1.0" encoding="utf-8"?>
<c:chartSpace xmlns:c="http://schemas.openxmlformats.org/drawingml/2006/chart" xmlns:a="http://schemas.openxmlformats.org/drawingml/2006/main" xmlns:r="http://schemas.openxmlformats.org/officeDocument/2006/relationships">
  <c:date1904 val="1"/>
  <c:lang val="ru-RU"/>
  <c:chart>
    <c:autoTitleDeleted val="1"/>
    <c:plotArea>
      <c:layout/>
      <c:pieChart>
        <c:varyColors val="1"/>
        <c:ser>
          <c:idx val="0"/>
          <c:order val="0"/>
          <c:explosion val="25"/>
          <c:dLbls>
            <c:dLbl>
              <c:idx val="1"/>
              <c:layout>
                <c:manualLayout>
                  <c:x val="0.17904055742440281"/>
                  <c:y val="-0.10617917453616267"/>
                </c:manualLayout>
              </c:layout>
              <c:showCatName val="1"/>
              <c:showPercent val="1"/>
            </c:dLbl>
            <c:txPr>
              <a:bodyPr/>
              <a:lstStyle/>
              <a:p>
                <a:pPr>
                  <a:defRPr sz="1400"/>
                </a:pPr>
                <a:endParaRPr lang="ru-RU"/>
              </a:p>
            </c:txPr>
            <c:showCatName val="1"/>
            <c:showPercent val="1"/>
          </c:dLbls>
          <c:cat>
            <c:strRef>
              <c:f>Лист1!$A$1:$A$4</c:f>
              <c:strCache>
                <c:ptCount val="4"/>
                <c:pt idx="0">
                  <c:v>Высокий</c:v>
                </c:pt>
                <c:pt idx="1">
                  <c:v>Средний </c:v>
                </c:pt>
                <c:pt idx="2">
                  <c:v>Низкий </c:v>
                </c:pt>
                <c:pt idx="3">
                  <c:v>Очень низкий </c:v>
                </c:pt>
              </c:strCache>
            </c:strRef>
          </c:cat>
          <c:val>
            <c:numRef>
              <c:f>Лист1!$B$1:$B$4</c:f>
              <c:numCache>
                <c:formatCode>General</c:formatCode>
                <c:ptCount val="4"/>
                <c:pt idx="0">
                  <c:v>10</c:v>
                </c:pt>
                <c:pt idx="1">
                  <c:v>6</c:v>
                </c:pt>
                <c:pt idx="2">
                  <c:v>3</c:v>
                </c:pt>
                <c:pt idx="3">
                  <c:v>0</c:v>
                </c:pt>
              </c:numCache>
            </c:numRef>
          </c:val>
        </c:ser>
        <c:dLbls>
          <c:showCatName val="1"/>
          <c:showPercent val="1"/>
        </c:dLbls>
        <c:firstSliceAng val="0"/>
      </c:pieChart>
    </c:plotArea>
    <c:plotVisOnly val="1"/>
    <c:dispBlanksAs val="zero"/>
  </c:chart>
  <c:externalData r:id="rId1"/>
</c:chartSpace>
</file>

<file path=ppt/charts/chart4.xml><?xml version="1.0" encoding="utf-8"?>
<c:chartSpace xmlns:c="http://schemas.openxmlformats.org/drawingml/2006/chart" xmlns:a="http://schemas.openxmlformats.org/drawingml/2006/main" xmlns:r="http://schemas.openxmlformats.org/officeDocument/2006/relationships">
  <c:date1904 val="1"/>
  <c:lang val="ru-RU"/>
  <c:chart>
    <c:plotArea>
      <c:layout/>
      <c:barChart>
        <c:barDir val="col"/>
        <c:grouping val="clustered"/>
        <c:ser>
          <c:idx val="0"/>
          <c:order val="0"/>
          <c:tx>
            <c:strRef>
              <c:f>Лист1!$B$1</c:f>
              <c:strCache>
                <c:ptCount val="1"/>
                <c:pt idx="0">
                  <c:v>Констатирующий этап</c:v>
                </c:pt>
              </c:strCache>
            </c:strRef>
          </c:tx>
          <c:spPr>
            <a:solidFill>
              <a:srgbClr val="002060"/>
            </a:solidFill>
          </c:spPr>
          <c:cat>
            <c:strRef>
              <c:f>Лист1!$A$2:$A$5</c:f>
              <c:strCache>
                <c:ptCount val="4"/>
                <c:pt idx="0">
                  <c:v>Высокий</c:v>
                </c:pt>
                <c:pt idx="1">
                  <c:v>Средний </c:v>
                </c:pt>
                <c:pt idx="2">
                  <c:v>Низкий </c:v>
                </c:pt>
                <c:pt idx="3">
                  <c:v>Очень низкий </c:v>
                </c:pt>
              </c:strCache>
            </c:strRef>
          </c:cat>
          <c:val>
            <c:numRef>
              <c:f>Лист1!$B$2:$B$5</c:f>
              <c:numCache>
                <c:formatCode>General</c:formatCode>
                <c:ptCount val="4"/>
                <c:pt idx="0">
                  <c:v>1</c:v>
                </c:pt>
                <c:pt idx="1">
                  <c:v>9</c:v>
                </c:pt>
                <c:pt idx="2">
                  <c:v>7</c:v>
                </c:pt>
                <c:pt idx="3">
                  <c:v>2</c:v>
                </c:pt>
              </c:numCache>
            </c:numRef>
          </c:val>
        </c:ser>
        <c:ser>
          <c:idx val="1"/>
          <c:order val="1"/>
          <c:tx>
            <c:strRef>
              <c:f>Лист1!$C$1</c:f>
              <c:strCache>
                <c:ptCount val="1"/>
                <c:pt idx="0">
                  <c:v>Контрольный этап</c:v>
                </c:pt>
              </c:strCache>
            </c:strRef>
          </c:tx>
          <c:spPr>
            <a:solidFill>
              <a:srgbClr val="FF0000"/>
            </a:solidFill>
          </c:spPr>
          <c:cat>
            <c:strRef>
              <c:f>Лист1!$A$2:$A$5</c:f>
              <c:strCache>
                <c:ptCount val="4"/>
                <c:pt idx="0">
                  <c:v>Высокий</c:v>
                </c:pt>
                <c:pt idx="1">
                  <c:v>Средний </c:v>
                </c:pt>
                <c:pt idx="2">
                  <c:v>Низкий </c:v>
                </c:pt>
                <c:pt idx="3">
                  <c:v>Очень низкий </c:v>
                </c:pt>
              </c:strCache>
            </c:strRef>
          </c:cat>
          <c:val>
            <c:numRef>
              <c:f>Лист1!$C$2:$C$5</c:f>
              <c:numCache>
                <c:formatCode>General</c:formatCode>
                <c:ptCount val="4"/>
                <c:pt idx="0">
                  <c:v>9</c:v>
                </c:pt>
                <c:pt idx="1">
                  <c:v>6</c:v>
                </c:pt>
                <c:pt idx="2">
                  <c:v>4</c:v>
                </c:pt>
                <c:pt idx="3">
                  <c:v>0</c:v>
                </c:pt>
              </c:numCache>
            </c:numRef>
          </c:val>
        </c:ser>
        <c:axId val="46153088"/>
        <c:axId val="46167168"/>
      </c:barChart>
      <c:catAx>
        <c:axId val="46153088"/>
        <c:scaling>
          <c:orientation val="minMax"/>
        </c:scaling>
        <c:axPos val="b"/>
        <c:tickLblPos val="nextTo"/>
        <c:txPr>
          <a:bodyPr/>
          <a:lstStyle/>
          <a:p>
            <a:pPr>
              <a:defRPr sz="2000"/>
            </a:pPr>
            <a:endParaRPr lang="ru-RU"/>
          </a:p>
        </c:txPr>
        <c:crossAx val="46167168"/>
        <c:crosses val="autoZero"/>
        <c:auto val="1"/>
        <c:lblAlgn val="ctr"/>
        <c:lblOffset val="100"/>
      </c:catAx>
      <c:valAx>
        <c:axId val="46167168"/>
        <c:scaling>
          <c:orientation val="minMax"/>
        </c:scaling>
        <c:axPos val="l"/>
        <c:majorGridlines/>
        <c:numFmt formatCode="General" sourceLinked="1"/>
        <c:tickLblPos val="nextTo"/>
        <c:crossAx val="46153088"/>
        <c:crosses val="autoZero"/>
        <c:crossBetween val="between"/>
      </c:valAx>
    </c:plotArea>
    <c:legend>
      <c:legendPos val="r"/>
      <c:layout>
        <c:manualLayout>
          <c:xMode val="edge"/>
          <c:yMode val="edge"/>
          <c:x val="0.62926700521241952"/>
          <c:y val="4.2099396363366987E-2"/>
          <c:w val="0.37073299478758048"/>
          <c:h val="0.23831389104914272"/>
        </c:manualLayout>
      </c:layout>
      <c:txPr>
        <a:bodyPr/>
        <a:lstStyle/>
        <a:p>
          <a:pPr>
            <a:defRPr sz="2000"/>
          </a:pPr>
          <a:endParaRPr lang="ru-RU"/>
        </a:p>
      </c:txPr>
    </c:legend>
    <c:plotVisOnly val="1"/>
    <c:dispBlanksAs val="gap"/>
  </c:chart>
  <c:externalData r:id="rId1"/>
</c:chartSpace>
</file>

<file path=ppt/charts/chart5.xml><?xml version="1.0" encoding="utf-8"?>
<c:chartSpace xmlns:c="http://schemas.openxmlformats.org/drawingml/2006/chart" xmlns:a="http://schemas.openxmlformats.org/drawingml/2006/main" xmlns:r="http://schemas.openxmlformats.org/officeDocument/2006/relationships">
  <c:lang val="ru-RU"/>
  <c:chart>
    <c:plotArea>
      <c:layout/>
      <c:barChart>
        <c:barDir val="col"/>
        <c:grouping val="clustered"/>
        <c:ser>
          <c:idx val="0"/>
          <c:order val="0"/>
          <c:tx>
            <c:strRef>
              <c:f>Лист1!$Q$10</c:f>
              <c:strCache>
                <c:ptCount val="1"/>
                <c:pt idx="0">
                  <c:v>Констатирующий этап</c:v>
                </c:pt>
              </c:strCache>
            </c:strRef>
          </c:tx>
          <c:spPr>
            <a:solidFill>
              <a:srgbClr val="7030A0"/>
            </a:solidFill>
          </c:spPr>
          <c:cat>
            <c:strRef>
              <c:f>Лист1!$P$11:$P$14</c:f>
              <c:strCache>
                <c:ptCount val="4"/>
                <c:pt idx="0">
                  <c:v>Высокий</c:v>
                </c:pt>
                <c:pt idx="1">
                  <c:v>Средний </c:v>
                </c:pt>
                <c:pt idx="2">
                  <c:v>Низкий </c:v>
                </c:pt>
                <c:pt idx="3">
                  <c:v>Очень низкий </c:v>
                </c:pt>
              </c:strCache>
            </c:strRef>
          </c:cat>
          <c:val>
            <c:numRef>
              <c:f>Лист1!$Q$11:$Q$14</c:f>
              <c:numCache>
                <c:formatCode>General</c:formatCode>
                <c:ptCount val="4"/>
                <c:pt idx="0">
                  <c:v>1</c:v>
                </c:pt>
                <c:pt idx="1">
                  <c:v>9</c:v>
                </c:pt>
                <c:pt idx="2">
                  <c:v>7</c:v>
                </c:pt>
                <c:pt idx="3">
                  <c:v>2</c:v>
                </c:pt>
              </c:numCache>
            </c:numRef>
          </c:val>
        </c:ser>
        <c:ser>
          <c:idx val="1"/>
          <c:order val="1"/>
          <c:tx>
            <c:strRef>
              <c:f>Лист1!$R$10</c:f>
              <c:strCache>
                <c:ptCount val="1"/>
                <c:pt idx="0">
                  <c:v>Контрольный этап</c:v>
                </c:pt>
              </c:strCache>
            </c:strRef>
          </c:tx>
          <c:spPr>
            <a:solidFill>
              <a:srgbClr val="FF0000"/>
            </a:solidFill>
          </c:spPr>
          <c:cat>
            <c:strRef>
              <c:f>Лист1!$P$11:$P$14</c:f>
              <c:strCache>
                <c:ptCount val="4"/>
                <c:pt idx="0">
                  <c:v>Высокий</c:v>
                </c:pt>
                <c:pt idx="1">
                  <c:v>Средний </c:v>
                </c:pt>
                <c:pt idx="2">
                  <c:v>Низкий </c:v>
                </c:pt>
                <c:pt idx="3">
                  <c:v>Очень низкий </c:v>
                </c:pt>
              </c:strCache>
            </c:strRef>
          </c:cat>
          <c:val>
            <c:numRef>
              <c:f>Лист1!$R$11:$R$14</c:f>
              <c:numCache>
                <c:formatCode>General</c:formatCode>
                <c:ptCount val="4"/>
                <c:pt idx="0">
                  <c:v>10</c:v>
                </c:pt>
                <c:pt idx="1">
                  <c:v>6</c:v>
                </c:pt>
                <c:pt idx="2">
                  <c:v>3</c:v>
                </c:pt>
                <c:pt idx="3">
                  <c:v>0</c:v>
                </c:pt>
              </c:numCache>
            </c:numRef>
          </c:val>
        </c:ser>
        <c:axId val="46192128"/>
        <c:axId val="46193664"/>
      </c:barChart>
      <c:catAx>
        <c:axId val="46192128"/>
        <c:scaling>
          <c:orientation val="minMax"/>
        </c:scaling>
        <c:axPos val="b"/>
        <c:tickLblPos val="nextTo"/>
        <c:txPr>
          <a:bodyPr/>
          <a:lstStyle/>
          <a:p>
            <a:pPr>
              <a:defRPr sz="1100"/>
            </a:pPr>
            <a:endParaRPr lang="ru-RU"/>
          </a:p>
        </c:txPr>
        <c:crossAx val="46193664"/>
        <c:crosses val="autoZero"/>
        <c:auto val="1"/>
        <c:lblAlgn val="ctr"/>
        <c:lblOffset val="100"/>
      </c:catAx>
      <c:valAx>
        <c:axId val="46193664"/>
        <c:scaling>
          <c:orientation val="minMax"/>
        </c:scaling>
        <c:axPos val="l"/>
        <c:majorGridlines/>
        <c:numFmt formatCode="General" sourceLinked="1"/>
        <c:tickLblPos val="nextTo"/>
        <c:crossAx val="46192128"/>
        <c:crosses val="autoZero"/>
        <c:crossBetween val="between"/>
      </c:valAx>
    </c:plotArea>
    <c:legend>
      <c:legendPos val="r"/>
      <c:txPr>
        <a:bodyPr/>
        <a:lstStyle/>
        <a:p>
          <a:pPr>
            <a:defRPr sz="1200"/>
          </a:pPr>
          <a:endParaRPr lang="ru-RU"/>
        </a:p>
      </c:txPr>
    </c:legend>
    <c:plotVisOnly val="1"/>
    <c:dispBlanksAs val="gap"/>
  </c:chart>
  <c:externalData r:id="rId1"/>
</c:chartSpace>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Титульный слайд">
    <p:spTree>
      <p:nvGrpSpPr>
        <p:cNvPr id="1" name=""/>
        <p:cNvGrpSpPr/>
        <p:nvPr/>
      </p:nvGrpSpPr>
      <p:grpSpPr>
        <a:xfrm>
          <a:off x="0" y="0"/>
          <a:ext cx="0" cy="0"/>
          <a:chOff x="0" y="0"/>
          <a:chExt cx="0" cy="0"/>
        </a:xfrm>
      </p:grpSpPr>
      <p:sp>
        <p:nvSpPr>
          <p:cNvPr id="7" name="Прямая соединительная линия 6"/>
          <p:cNvSpPr>
            <a:spLocks noChangeShapeType="1"/>
          </p:cNvSpPr>
          <p:nvPr/>
        </p:nvSpPr>
        <p:spPr bwMode="auto">
          <a:xfrm>
            <a:off x="514350" y="5349902"/>
            <a:ext cx="8629650" cy="2381"/>
          </a:xfrm>
          <a:prstGeom prst="line">
            <a:avLst/>
          </a:prstGeom>
          <a:noFill/>
          <a:ln w="9525" cap="flat" cmpd="sng" algn="ctr">
            <a:gradFill flip="none" rotWithShape="1">
              <a:gsLst>
                <a:gs pos="0">
                  <a:schemeClr val="accent1">
                    <a:alpha val="0"/>
                  </a:schemeClr>
                </a:gs>
                <a:gs pos="17000">
                  <a:schemeClr val="accent1"/>
                </a:gs>
                <a:gs pos="100000">
                  <a:schemeClr val="accent1"/>
                </a:gs>
              </a:gsLst>
              <a:lin ang="0" scaled="1"/>
              <a:tileRect/>
            </a:gra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29" name="Заголовок 28"/>
          <p:cNvSpPr>
            <a:spLocks noGrp="1"/>
          </p:cNvSpPr>
          <p:nvPr>
            <p:ph type="ctrTitle"/>
          </p:nvPr>
        </p:nvSpPr>
        <p:spPr>
          <a:xfrm>
            <a:off x="381000" y="4853411"/>
            <a:ext cx="8458200" cy="1222375"/>
          </a:xfrm>
        </p:spPr>
        <p:txBody>
          <a:bodyPr anchor="t"/>
          <a:lstStyle/>
          <a:p>
            <a:r>
              <a:rPr kumimoji="0" lang="ru-RU" smtClean="0"/>
              <a:t>Образец заголовка</a:t>
            </a:r>
            <a:endParaRPr kumimoji="0" lang="en-US"/>
          </a:p>
        </p:txBody>
      </p:sp>
      <p:sp>
        <p:nvSpPr>
          <p:cNvPr id="9" name="Подзаголовок 8"/>
          <p:cNvSpPr>
            <a:spLocks noGrp="1"/>
          </p:cNvSpPr>
          <p:nvPr>
            <p:ph type="subTitle" idx="1"/>
          </p:nvPr>
        </p:nvSpPr>
        <p:spPr>
          <a:xfrm>
            <a:off x="381000" y="3886200"/>
            <a:ext cx="8458200" cy="914400"/>
          </a:xfrm>
        </p:spPr>
        <p:txBody>
          <a:bodyPr anchor="b"/>
          <a:lstStyle>
            <a:lvl1pPr marL="0" indent="0" algn="l">
              <a:buNone/>
              <a:defRPr sz="2400">
                <a:solidFill>
                  <a:schemeClr val="tx2">
                    <a:shade val="75000"/>
                  </a:schemeClr>
                </a:solidFill>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lstStyle>
          <a:p>
            <a:r>
              <a:rPr kumimoji="0" lang="ru-RU" smtClean="0"/>
              <a:t>Образец подзаголовка</a:t>
            </a:r>
            <a:endParaRPr kumimoji="0" lang="en-US"/>
          </a:p>
        </p:txBody>
      </p:sp>
      <p:sp>
        <p:nvSpPr>
          <p:cNvPr id="16" name="Дата 15"/>
          <p:cNvSpPr>
            <a:spLocks noGrp="1"/>
          </p:cNvSpPr>
          <p:nvPr>
            <p:ph type="dt" sz="half" idx="10"/>
          </p:nvPr>
        </p:nvSpPr>
        <p:spPr/>
        <p:txBody>
          <a:bodyPr/>
          <a:lstStyle/>
          <a:p>
            <a:fld id="{B4C71EC6-210F-42DE-9C53-41977AD35B3D}" type="datetimeFigureOut">
              <a:rPr lang="ru-RU" smtClean="0"/>
              <a:pPr/>
              <a:t>19.09.2016</a:t>
            </a:fld>
            <a:endParaRPr lang="ru-RU"/>
          </a:p>
        </p:txBody>
      </p:sp>
      <p:sp>
        <p:nvSpPr>
          <p:cNvPr id="2" name="Нижний колонтитул 1"/>
          <p:cNvSpPr>
            <a:spLocks noGrp="1"/>
          </p:cNvSpPr>
          <p:nvPr>
            <p:ph type="ftr" sz="quarter" idx="11"/>
          </p:nvPr>
        </p:nvSpPr>
        <p:spPr/>
        <p:txBody>
          <a:bodyPr/>
          <a:lstStyle/>
          <a:p>
            <a:endParaRPr lang="ru-RU"/>
          </a:p>
        </p:txBody>
      </p:sp>
      <p:sp>
        <p:nvSpPr>
          <p:cNvPr id="15" name="Номер слайда 14"/>
          <p:cNvSpPr>
            <a:spLocks noGrp="1"/>
          </p:cNvSpPr>
          <p:nvPr>
            <p:ph type="sldNum" sz="quarter" idx="12"/>
          </p:nvPr>
        </p:nvSpPr>
        <p:spPr>
          <a:xfrm>
            <a:off x="8229600" y="6473952"/>
            <a:ext cx="758952" cy="246888"/>
          </a:xfrm>
        </p:spPr>
        <p:txBody>
          <a:bodyPr/>
          <a:lstStyle/>
          <a:p>
            <a:fld id="{B19B0651-EE4F-4900-A07F-96A6BFA9D0F0}" type="slidenum">
              <a:rPr lang="ru-RU" smtClean="0"/>
              <a:pPr/>
              <a:t>‹#›</a:t>
            </a:fld>
            <a:endParaRPr lang="ru-RU"/>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Заголовок и объект">
    <p:spTree>
      <p:nvGrpSpPr>
        <p:cNvPr id="1" name=""/>
        <p:cNvGrpSpPr/>
        <p:nvPr/>
      </p:nvGrpSpPr>
      <p:grpSpPr>
        <a:xfrm>
          <a:off x="0" y="0"/>
          <a:ext cx="0" cy="0"/>
          <a:chOff x="0" y="0"/>
          <a:chExt cx="0" cy="0"/>
        </a:xfrm>
      </p:grpSpPr>
      <p:sp>
        <p:nvSpPr>
          <p:cNvPr id="22" name="Заголовок 21"/>
          <p:cNvSpPr>
            <a:spLocks noGrp="1"/>
          </p:cNvSpPr>
          <p:nvPr>
            <p:ph type="title"/>
          </p:nvPr>
        </p:nvSpPr>
        <p:spPr/>
        <p:txBody>
          <a:bodyPr/>
          <a:lstStyle/>
          <a:p>
            <a:r>
              <a:rPr kumimoji="0" lang="ru-RU" smtClean="0"/>
              <a:t>Образец заголовка</a:t>
            </a:r>
            <a:endParaRPr kumimoji="0" lang="en-US"/>
          </a:p>
        </p:txBody>
      </p:sp>
      <p:sp>
        <p:nvSpPr>
          <p:cNvPr id="27" name="Содержимое 26"/>
          <p:cNvSpPr>
            <a:spLocks noGrp="1"/>
          </p:cNvSpPr>
          <p:nvPr>
            <p:ph idx="1"/>
          </p:nvPr>
        </p:nvSpPr>
        <p:spPr/>
        <p:txBody>
          <a:bodyPr/>
          <a:lstStyle/>
          <a:p>
            <a:pPr lvl="0" eaLnBrk="1" latinLnBrk="0" hangingPunct="1"/>
            <a:r>
              <a:rPr lang="ru-RU" smtClean="0"/>
              <a:t>Образец текста</a:t>
            </a:r>
          </a:p>
          <a:p>
            <a:pPr lvl="1" eaLnBrk="1" latinLnBrk="0" hangingPunct="1"/>
            <a:r>
              <a:rPr lang="ru-RU" smtClean="0"/>
              <a:t>Второй уровень</a:t>
            </a:r>
          </a:p>
          <a:p>
            <a:pPr lvl="2" eaLnBrk="1" latinLnBrk="0" hangingPunct="1"/>
            <a:r>
              <a:rPr lang="ru-RU" smtClean="0"/>
              <a:t>Третий уровень</a:t>
            </a:r>
          </a:p>
          <a:p>
            <a:pPr lvl="3" eaLnBrk="1" latinLnBrk="0" hangingPunct="1"/>
            <a:r>
              <a:rPr lang="ru-RU" smtClean="0"/>
              <a:t>Четвертый уровень</a:t>
            </a:r>
          </a:p>
          <a:p>
            <a:pPr lvl="4" eaLnBrk="1" latinLnBrk="0" hangingPunct="1"/>
            <a:r>
              <a:rPr lang="ru-RU" smtClean="0"/>
              <a:t>Пятый уровень</a:t>
            </a:r>
            <a:endParaRPr kumimoji="0" lang="en-US"/>
          </a:p>
        </p:txBody>
      </p:sp>
      <p:sp>
        <p:nvSpPr>
          <p:cNvPr id="25" name="Дата 24"/>
          <p:cNvSpPr>
            <a:spLocks noGrp="1"/>
          </p:cNvSpPr>
          <p:nvPr>
            <p:ph type="dt" sz="half" idx="10"/>
          </p:nvPr>
        </p:nvSpPr>
        <p:spPr/>
        <p:txBody>
          <a:bodyPr/>
          <a:lstStyle/>
          <a:p>
            <a:fld id="{B4C71EC6-210F-42DE-9C53-41977AD35B3D}" type="datetimeFigureOut">
              <a:rPr lang="ru-RU" smtClean="0"/>
              <a:pPr/>
              <a:t>19.09.2016</a:t>
            </a:fld>
            <a:endParaRPr lang="ru-RU"/>
          </a:p>
        </p:txBody>
      </p:sp>
      <p:sp>
        <p:nvSpPr>
          <p:cNvPr id="19" name="Нижний колонтитул 18"/>
          <p:cNvSpPr>
            <a:spLocks noGrp="1"/>
          </p:cNvSpPr>
          <p:nvPr>
            <p:ph type="ftr" sz="quarter" idx="11"/>
          </p:nvPr>
        </p:nvSpPr>
        <p:spPr>
          <a:xfrm>
            <a:off x="3581400" y="76200"/>
            <a:ext cx="2895600" cy="288925"/>
          </a:xfrm>
        </p:spPr>
        <p:txBody>
          <a:bodyPr/>
          <a:lstStyle/>
          <a:p>
            <a:endParaRPr lang="ru-RU"/>
          </a:p>
        </p:txBody>
      </p:sp>
      <p:sp>
        <p:nvSpPr>
          <p:cNvPr id="16" name="Номер слайда 15"/>
          <p:cNvSpPr>
            <a:spLocks noGrp="1"/>
          </p:cNvSpPr>
          <p:nvPr>
            <p:ph type="sldNum" sz="quarter" idx="12"/>
          </p:nvPr>
        </p:nvSpPr>
        <p:spPr>
          <a:xfrm>
            <a:off x="8229600" y="6473952"/>
            <a:ext cx="758952" cy="246888"/>
          </a:xfrm>
        </p:spPr>
        <p:txBody>
          <a:bodyPr/>
          <a:lstStyle/>
          <a:p>
            <a:fld id="{B19B0651-EE4F-4900-A07F-96A6BFA9D0F0}" type="slidenum">
              <a:rPr lang="ru-RU" smtClean="0"/>
              <a:pPr/>
              <a:t>‹#›</a:t>
            </a:fld>
            <a:endParaRPr lang="ru-RU"/>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Заголовок раздела">
    <p:bg>
      <p:bgRef idx="1003">
        <a:schemeClr val="bg2"/>
      </p:bgRef>
    </p:bg>
    <p:spTree>
      <p:nvGrpSpPr>
        <p:cNvPr id="1" name=""/>
        <p:cNvGrpSpPr/>
        <p:nvPr/>
      </p:nvGrpSpPr>
      <p:grpSpPr>
        <a:xfrm>
          <a:off x="0" y="0"/>
          <a:ext cx="0" cy="0"/>
          <a:chOff x="0" y="0"/>
          <a:chExt cx="0" cy="0"/>
        </a:xfrm>
      </p:grpSpPr>
      <p:sp>
        <p:nvSpPr>
          <p:cNvPr id="7" name="Прямая соединительная линия 6"/>
          <p:cNvSpPr>
            <a:spLocks noChangeShapeType="1"/>
          </p:cNvSpPr>
          <p:nvPr/>
        </p:nvSpPr>
        <p:spPr bwMode="auto">
          <a:xfrm>
            <a:off x="514350" y="3444902"/>
            <a:ext cx="8629650" cy="2381"/>
          </a:xfrm>
          <a:prstGeom prst="line">
            <a:avLst/>
          </a:prstGeom>
          <a:noFill/>
          <a:ln w="9525" cap="flat" cmpd="sng" algn="ctr">
            <a:gradFill flip="none" rotWithShape="1">
              <a:gsLst>
                <a:gs pos="0">
                  <a:schemeClr val="accent1">
                    <a:alpha val="0"/>
                  </a:schemeClr>
                </a:gs>
                <a:gs pos="17000">
                  <a:schemeClr val="accent1"/>
                </a:gs>
                <a:gs pos="100000">
                  <a:schemeClr val="accent1"/>
                </a:gs>
              </a:gsLst>
              <a:lin ang="0" scaled="1"/>
              <a:tileRect/>
            </a:gra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6" name="Текст 5"/>
          <p:cNvSpPr>
            <a:spLocks noGrp="1"/>
          </p:cNvSpPr>
          <p:nvPr>
            <p:ph type="body" idx="1"/>
          </p:nvPr>
        </p:nvSpPr>
        <p:spPr>
          <a:xfrm>
            <a:off x="381000" y="1676400"/>
            <a:ext cx="8458200" cy="1219200"/>
          </a:xfrm>
        </p:spPr>
        <p:txBody>
          <a:bodyPr anchor="b"/>
          <a:lstStyle>
            <a:lvl1pPr marL="0" indent="0" algn="r">
              <a:buNone/>
              <a:defRPr sz="2000">
                <a:solidFill>
                  <a:schemeClr val="tx2">
                    <a:shade val="75000"/>
                  </a:schemeClr>
                </a:solidFill>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lstStyle>
          <a:p>
            <a:pPr lvl="0" eaLnBrk="1" latinLnBrk="0" hangingPunct="1"/>
            <a:r>
              <a:rPr kumimoji="0" lang="ru-RU" smtClean="0"/>
              <a:t>Образец текста</a:t>
            </a:r>
          </a:p>
        </p:txBody>
      </p:sp>
      <p:sp>
        <p:nvSpPr>
          <p:cNvPr id="19" name="Дата 18"/>
          <p:cNvSpPr>
            <a:spLocks noGrp="1"/>
          </p:cNvSpPr>
          <p:nvPr>
            <p:ph type="dt" sz="half" idx="10"/>
          </p:nvPr>
        </p:nvSpPr>
        <p:spPr/>
        <p:txBody>
          <a:bodyPr/>
          <a:lstStyle/>
          <a:p>
            <a:fld id="{B4C71EC6-210F-42DE-9C53-41977AD35B3D}" type="datetimeFigureOut">
              <a:rPr lang="ru-RU" smtClean="0"/>
              <a:pPr/>
              <a:t>19.09.2016</a:t>
            </a:fld>
            <a:endParaRPr lang="ru-RU"/>
          </a:p>
        </p:txBody>
      </p:sp>
      <p:sp>
        <p:nvSpPr>
          <p:cNvPr id="11" name="Нижний колонтитул 10"/>
          <p:cNvSpPr>
            <a:spLocks noGrp="1"/>
          </p:cNvSpPr>
          <p:nvPr>
            <p:ph type="ftr" sz="quarter" idx="11"/>
          </p:nvPr>
        </p:nvSpPr>
        <p:spPr/>
        <p:txBody>
          <a:bodyPr/>
          <a:lstStyle/>
          <a:p>
            <a:endParaRPr lang="ru-RU"/>
          </a:p>
        </p:txBody>
      </p:sp>
      <p:sp>
        <p:nvSpPr>
          <p:cNvPr id="16" name="Номер слайда 15"/>
          <p:cNvSpPr>
            <a:spLocks noGrp="1"/>
          </p:cNvSpPr>
          <p:nvPr>
            <p:ph type="sldNum" sz="quarter" idx="12"/>
          </p:nvPr>
        </p:nvSpPr>
        <p:spPr/>
        <p:txBody>
          <a:bodyPr/>
          <a:lstStyle/>
          <a:p>
            <a:fld id="{B19B0651-EE4F-4900-A07F-96A6BFA9D0F0}" type="slidenum">
              <a:rPr lang="ru-RU" smtClean="0"/>
              <a:pPr/>
              <a:t>‹#›</a:t>
            </a:fld>
            <a:endParaRPr lang="ru-RU"/>
          </a:p>
        </p:txBody>
      </p:sp>
      <p:sp>
        <p:nvSpPr>
          <p:cNvPr id="8" name="Заголовок 7"/>
          <p:cNvSpPr>
            <a:spLocks noGrp="1"/>
          </p:cNvSpPr>
          <p:nvPr>
            <p:ph type="title"/>
          </p:nvPr>
        </p:nvSpPr>
        <p:spPr>
          <a:xfrm>
            <a:off x="180475" y="2947085"/>
            <a:ext cx="8686800" cy="1184825"/>
          </a:xfrm>
        </p:spPr>
        <p:txBody>
          <a:bodyPr rtlCol="0" anchor="t"/>
          <a:lstStyle>
            <a:lvl1pPr algn="r">
              <a:defRPr/>
            </a:lvl1pPr>
          </a:lstStyle>
          <a:p>
            <a:r>
              <a:rPr kumimoji="0" lang="ru-RU" smtClean="0"/>
              <a:t>Образец заголовка</a:t>
            </a:r>
            <a:endParaRPr kumimoji="0" lang="en-US"/>
          </a:p>
        </p:txBody>
      </p:sp>
    </p:spTree>
  </p:cSld>
  <p:clrMapOvr>
    <a:overrideClrMapping bg1="dk1" tx1="lt1" bg2="dk2" tx2="lt2" accent1="accent1" accent2="accent2" accent3="accent3" accent4="accent4" accent5="accent5" accent6="accent6" hlink="hlink" folHlink="folHlink"/>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Два объекта">
    <p:spTree>
      <p:nvGrpSpPr>
        <p:cNvPr id="1" name=""/>
        <p:cNvGrpSpPr/>
        <p:nvPr/>
      </p:nvGrpSpPr>
      <p:grpSpPr>
        <a:xfrm>
          <a:off x="0" y="0"/>
          <a:ext cx="0" cy="0"/>
          <a:chOff x="0" y="0"/>
          <a:chExt cx="0" cy="0"/>
        </a:xfrm>
      </p:grpSpPr>
      <p:sp>
        <p:nvSpPr>
          <p:cNvPr id="20" name="Заголовок 19"/>
          <p:cNvSpPr>
            <a:spLocks noGrp="1"/>
          </p:cNvSpPr>
          <p:nvPr>
            <p:ph type="title"/>
          </p:nvPr>
        </p:nvSpPr>
        <p:spPr>
          <a:xfrm>
            <a:off x="301752" y="457200"/>
            <a:ext cx="8686800" cy="841248"/>
          </a:xfrm>
        </p:spPr>
        <p:txBody>
          <a:bodyPr/>
          <a:lstStyle/>
          <a:p>
            <a:r>
              <a:rPr kumimoji="0" lang="ru-RU" smtClean="0"/>
              <a:t>Образец заголовка</a:t>
            </a:r>
            <a:endParaRPr kumimoji="0" lang="en-US"/>
          </a:p>
        </p:txBody>
      </p:sp>
      <p:sp>
        <p:nvSpPr>
          <p:cNvPr id="14" name="Содержимое 13"/>
          <p:cNvSpPr>
            <a:spLocks noGrp="1"/>
          </p:cNvSpPr>
          <p:nvPr>
            <p:ph sz="half" idx="1"/>
          </p:nvPr>
        </p:nvSpPr>
        <p:spPr>
          <a:xfrm>
            <a:off x="304800" y="1600200"/>
            <a:ext cx="4191000" cy="4724400"/>
          </a:xfrm>
        </p:spPr>
        <p:txBody>
          <a:bodyPr/>
          <a:lstStyle>
            <a:lvl1pPr>
              <a:defRPr sz="2800"/>
            </a:lvl1pPr>
            <a:lvl2pPr>
              <a:defRPr sz="2400"/>
            </a:lvl2pPr>
            <a:lvl3pPr>
              <a:defRPr sz="2000"/>
            </a:lvl3pPr>
            <a:lvl4pPr>
              <a:defRPr sz="1800"/>
            </a:lvl4pPr>
            <a:lvl5pPr>
              <a:defRPr sz="1800"/>
            </a:lvl5pPr>
          </a:lstStyle>
          <a:p>
            <a:pPr lvl="0" eaLnBrk="1" latinLnBrk="0" hangingPunct="1"/>
            <a:r>
              <a:rPr lang="ru-RU" smtClean="0"/>
              <a:t>Образец текста</a:t>
            </a:r>
          </a:p>
          <a:p>
            <a:pPr lvl="1" eaLnBrk="1" latinLnBrk="0" hangingPunct="1"/>
            <a:r>
              <a:rPr lang="ru-RU" smtClean="0"/>
              <a:t>Второй уровень</a:t>
            </a:r>
          </a:p>
          <a:p>
            <a:pPr lvl="2" eaLnBrk="1" latinLnBrk="0" hangingPunct="1"/>
            <a:r>
              <a:rPr lang="ru-RU" smtClean="0"/>
              <a:t>Третий уровень</a:t>
            </a:r>
          </a:p>
          <a:p>
            <a:pPr lvl="3" eaLnBrk="1" latinLnBrk="0" hangingPunct="1"/>
            <a:r>
              <a:rPr lang="ru-RU" smtClean="0"/>
              <a:t>Четвертый уровень</a:t>
            </a:r>
          </a:p>
          <a:p>
            <a:pPr lvl="4" eaLnBrk="1" latinLnBrk="0" hangingPunct="1"/>
            <a:r>
              <a:rPr lang="ru-RU" smtClean="0"/>
              <a:t>Пятый уровень</a:t>
            </a:r>
            <a:endParaRPr kumimoji="0" lang="en-US"/>
          </a:p>
        </p:txBody>
      </p:sp>
      <p:sp>
        <p:nvSpPr>
          <p:cNvPr id="13" name="Содержимое 12"/>
          <p:cNvSpPr>
            <a:spLocks noGrp="1"/>
          </p:cNvSpPr>
          <p:nvPr>
            <p:ph sz="half" idx="2"/>
          </p:nvPr>
        </p:nvSpPr>
        <p:spPr>
          <a:xfrm>
            <a:off x="4648200" y="1600200"/>
            <a:ext cx="4343400" cy="4724400"/>
          </a:xfrm>
        </p:spPr>
        <p:txBody>
          <a:bodyPr/>
          <a:lstStyle>
            <a:lvl1pPr>
              <a:defRPr sz="2800"/>
            </a:lvl1pPr>
            <a:lvl2pPr>
              <a:defRPr sz="2400"/>
            </a:lvl2pPr>
            <a:lvl3pPr>
              <a:defRPr sz="2000"/>
            </a:lvl3pPr>
            <a:lvl4pPr>
              <a:defRPr sz="1800"/>
            </a:lvl4pPr>
            <a:lvl5pPr>
              <a:defRPr sz="1800"/>
            </a:lvl5pPr>
          </a:lstStyle>
          <a:p>
            <a:pPr lvl="0" eaLnBrk="1" latinLnBrk="0" hangingPunct="1"/>
            <a:r>
              <a:rPr lang="ru-RU" smtClean="0"/>
              <a:t>Образец текста</a:t>
            </a:r>
          </a:p>
          <a:p>
            <a:pPr lvl="1" eaLnBrk="1" latinLnBrk="0" hangingPunct="1"/>
            <a:r>
              <a:rPr lang="ru-RU" smtClean="0"/>
              <a:t>Второй уровень</a:t>
            </a:r>
          </a:p>
          <a:p>
            <a:pPr lvl="2" eaLnBrk="1" latinLnBrk="0" hangingPunct="1"/>
            <a:r>
              <a:rPr lang="ru-RU" smtClean="0"/>
              <a:t>Третий уровень</a:t>
            </a:r>
          </a:p>
          <a:p>
            <a:pPr lvl="3" eaLnBrk="1" latinLnBrk="0" hangingPunct="1"/>
            <a:r>
              <a:rPr lang="ru-RU" smtClean="0"/>
              <a:t>Четвертый уровень</a:t>
            </a:r>
          </a:p>
          <a:p>
            <a:pPr lvl="4" eaLnBrk="1" latinLnBrk="0" hangingPunct="1"/>
            <a:r>
              <a:rPr lang="ru-RU" smtClean="0"/>
              <a:t>Пятый уровень</a:t>
            </a:r>
            <a:endParaRPr kumimoji="0" lang="en-US"/>
          </a:p>
        </p:txBody>
      </p:sp>
      <p:sp>
        <p:nvSpPr>
          <p:cNvPr id="21" name="Дата 20"/>
          <p:cNvSpPr>
            <a:spLocks noGrp="1"/>
          </p:cNvSpPr>
          <p:nvPr>
            <p:ph type="dt" sz="half" idx="10"/>
          </p:nvPr>
        </p:nvSpPr>
        <p:spPr/>
        <p:txBody>
          <a:bodyPr/>
          <a:lstStyle/>
          <a:p>
            <a:fld id="{B4C71EC6-210F-42DE-9C53-41977AD35B3D}" type="datetimeFigureOut">
              <a:rPr lang="ru-RU" smtClean="0"/>
              <a:pPr/>
              <a:t>19.09.2016</a:t>
            </a:fld>
            <a:endParaRPr lang="ru-RU"/>
          </a:p>
        </p:txBody>
      </p:sp>
      <p:sp>
        <p:nvSpPr>
          <p:cNvPr id="10" name="Нижний колонтитул 9"/>
          <p:cNvSpPr>
            <a:spLocks noGrp="1"/>
          </p:cNvSpPr>
          <p:nvPr>
            <p:ph type="ftr" sz="quarter" idx="11"/>
          </p:nvPr>
        </p:nvSpPr>
        <p:spPr/>
        <p:txBody>
          <a:bodyPr/>
          <a:lstStyle/>
          <a:p>
            <a:endParaRPr lang="ru-RU"/>
          </a:p>
        </p:txBody>
      </p:sp>
      <p:sp>
        <p:nvSpPr>
          <p:cNvPr id="31" name="Номер слайда 30"/>
          <p:cNvSpPr>
            <a:spLocks noGrp="1"/>
          </p:cNvSpPr>
          <p:nvPr>
            <p:ph type="sldNum" sz="quarter" idx="12"/>
          </p:nvPr>
        </p:nvSpPr>
        <p:spPr/>
        <p:txBody>
          <a:bodyPr/>
          <a:lstStyle/>
          <a:p>
            <a:fld id="{B19B0651-EE4F-4900-A07F-96A6BFA9D0F0}" type="slidenum">
              <a:rPr lang="ru-RU" smtClean="0"/>
              <a:pPr/>
              <a:t>‹#›</a:t>
            </a:fld>
            <a:endParaRPr lang="ru-RU"/>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showMasterSp="0" type="twoTxTwoObj" preserve="1">
  <p:cSld name="Сравнение">
    <p:spTree>
      <p:nvGrpSpPr>
        <p:cNvPr id="1" name=""/>
        <p:cNvGrpSpPr/>
        <p:nvPr/>
      </p:nvGrpSpPr>
      <p:grpSpPr>
        <a:xfrm>
          <a:off x="0" y="0"/>
          <a:ext cx="0" cy="0"/>
          <a:chOff x="0" y="0"/>
          <a:chExt cx="0" cy="0"/>
        </a:xfrm>
      </p:grpSpPr>
      <p:sp>
        <p:nvSpPr>
          <p:cNvPr id="29" name="Заголовок 28"/>
          <p:cNvSpPr>
            <a:spLocks noGrp="1"/>
          </p:cNvSpPr>
          <p:nvPr>
            <p:ph type="title"/>
          </p:nvPr>
        </p:nvSpPr>
        <p:spPr>
          <a:xfrm>
            <a:off x="304800" y="5410200"/>
            <a:ext cx="8610600" cy="882650"/>
          </a:xfrm>
        </p:spPr>
        <p:txBody>
          <a:bodyPr anchor="ctr"/>
          <a:lstStyle>
            <a:lvl1pPr>
              <a:defRPr/>
            </a:lvl1pPr>
          </a:lstStyle>
          <a:p>
            <a:r>
              <a:rPr kumimoji="0" lang="ru-RU" smtClean="0"/>
              <a:t>Образец заголовка</a:t>
            </a:r>
            <a:endParaRPr kumimoji="0" lang="en-US"/>
          </a:p>
        </p:txBody>
      </p:sp>
      <p:sp>
        <p:nvSpPr>
          <p:cNvPr id="13" name="Текст 12"/>
          <p:cNvSpPr>
            <a:spLocks noGrp="1"/>
          </p:cNvSpPr>
          <p:nvPr>
            <p:ph type="body" idx="1"/>
          </p:nvPr>
        </p:nvSpPr>
        <p:spPr>
          <a:xfrm>
            <a:off x="281444" y="666750"/>
            <a:ext cx="4290556" cy="639762"/>
          </a:xfrm>
        </p:spPr>
        <p:txBody>
          <a:bodyPr anchor="ctr"/>
          <a:lstStyle>
            <a:lvl1pPr marL="0" indent="0">
              <a:buNone/>
              <a:defRPr sz="1800" b="0" cap="all" baseline="0">
                <a:solidFill>
                  <a:schemeClr val="accent1">
                    <a:shade val="50000"/>
                  </a:schemeClr>
                </a:solidFill>
                <a:latin typeface="+mj-lt"/>
                <a:ea typeface="+mj-ea"/>
                <a:cs typeface="+mj-cs"/>
              </a:defRPr>
            </a:lvl1pPr>
            <a:lvl2pPr>
              <a:buNone/>
              <a:defRPr sz="2000" b="1"/>
            </a:lvl2pPr>
            <a:lvl3pPr>
              <a:buNone/>
              <a:defRPr sz="1800" b="1"/>
            </a:lvl3pPr>
            <a:lvl4pPr>
              <a:buNone/>
              <a:defRPr sz="1600" b="1"/>
            </a:lvl4pPr>
            <a:lvl5pPr>
              <a:buNone/>
              <a:defRPr sz="1600" b="1"/>
            </a:lvl5pPr>
          </a:lstStyle>
          <a:p>
            <a:pPr lvl="0" eaLnBrk="1" latinLnBrk="0" hangingPunct="1"/>
            <a:r>
              <a:rPr kumimoji="0" lang="ru-RU" smtClean="0"/>
              <a:t>Образец текста</a:t>
            </a:r>
          </a:p>
        </p:txBody>
      </p:sp>
      <p:sp>
        <p:nvSpPr>
          <p:cNvPr id="25" name="Текст 24"/>
          <p:cNvSpPr>
            <a:spLocks noGrp="1"/>
          </p:cNvSpPr>
          <p:nvPr>
            <p:ph type="body" sz="half" idx="3"/>
          </p:nvPr>
        </p:nvSpPr>
        <p:spPr>
          <a:xfrm>
            <a:off x="4645025" y="666750"/>
            <a:ext cx="4292241" cy="639762"/>
          </a:xfrm>
        </p:spPr>
        <p:txBody>
          <a:bodyPr anchor="ctr"/>
          <a:lstStyle>
            <a:lvl1pPr marL="0" indent="0">
              <a:buNone/>
              <a:defRPr sz="1800" b="0" cap="all" baseline="0">
                <a:solidFill>
                  <a:schemeClr val="accent1">
                    <a:shade val="50000"/>
                  </a:schemeClr>
                </a:solidFill>
                <a:latin typeface="+mj-lt"/>
                <a:ea typeface="+mj-ea"/>
                <a:cs typeface="+mj-cs"/>
              </a:defRPr>
            </a:lvl1pPr>
            <a:lvl2pPr>
              <a:buNone/>
              <a:defRPr sz="2000" b="1"/>
            </a:lvl2pPr>
            <a:lvl3pPr>
              <a:buNone/>
              <a:defRPr sz="1800" b="1"/>
            </a:lvl3pPr>
            <a:lvl4pPr>
              <a:buNone/>
              <a:defRPr sz="1600" b="1"/>
            </a:lvl4pPr>
            <a:lvl5pPr>
              <a:buNone/>
              <a:defRPr sz="1600" b="1"/>
            </a:lvl5pPr>
          </a:lstStyle>
          <a:p>
            <a:pPr lvl="0" eaLnBrk="1" latinLnBrk="0" hangingPunct="1"/>
            <a:r>
              <a:rPr kumimoji="0" lang="ru-RU" smtClean="0"/>
              <a:t>Образец текста</a:t>
            </a:r>
          </a:p>
        </p:txBody>
      </p:sp>
      <p:sp>
        <p:nvSpPr>
          <p:cNvPr id="4" name="Содержимое 3"/>
          <p:cNvSpPr>
            <a:spLocks noGrp="1"/>
          </p:cNvSpPr>
          <p:nvPr>
            <p:ph sz="quarter" idx="2"/>
          </p:nvPr>
        </p:nvSpPr>
        <p:spPr>
          <a:xfrm>
            <a:off x="281444" y="1316037"/>
            <a:ext cx="4290556" cy="3941763"/>
          </a:xfrm>
        </p:spPr>
        <p:txBody>
          <a:bodyPr/>
          <a:lstStyle>
            <a:lvl1pPr>
              <a:defRPr sz="2400"/>
            </a:lvl1pPr>
            <a:lvl2pPr>
              <a:defRPr sz="2000"/>
            </a:lvl2pPr>
            <a:lvl3pPr>
              <a:defRPr sz="1800"/>
            </a:lvl3pPr>
            <a:lvl4pPr>
              <a:defRPr sz="1600"/>
            </a:lvl4pPr>
            <a:lvl5pPr>
              <a:defRPr sz="1600"/>
            </a:lvl5pPr>
          </a:lstStyle>
          <a:p>
            <a:pPr lvl="0" eaLnBrk="1" latinLnBrk="0" hangingPunct="1"/>
            <a:r>
              <a:rPr lang="ru-RU" smtClean="0"/>
              <a:t>Образец текста</a:t>
            </a:r>
          </a:p>
          <a:p>
            <a:pPr lvl="1" eaLnBrk="1" latinLnBrk="0" hangingPunct="1"/>
            <a:r>
              <a:rPr lang="ru-RU" smtClean="0"/>
              <a:t>Второй уровень</a:t>
            </a:r>
          </a:p>
          <a:p>
            <a:pPr lvl="2" eaLnBrk="1" latinLnBrk="0" hangingPunct="1"/>
            <a:r>
              <a:rPr lang="ru-RU" smtClean="0"/>
              <a:t>Третий уровень</a:t>
            </a:r>
          </a:p>
          <a:p>
            <a:pPr lvl="3" eaLnBrk="1" latinLnBrk="0" hangingPunct="1"/>
            <a:r>
              <a:rPr lang="ru-RU" smtClean="0"/>
              <a:t>Четвертый уровень</a:t>
            </a:r>
          </a:p>
          <a:p>
            <a:pPr lvl="4" eaLnBrk="1" latinLnBrk="0" hangingPunct="1"/>
            <a:r>
              <a:rPr lang="ru-RU" smtClean="0"/>
              <a:t>Пятый уровень</a:t>
            </a:r>
            <a:endParaRPr kumimoji="0" lang="en-US"/>
          </a:p>
        </p:txBody>
      </p:sp>
      <p:sp>
        <p:nvSpPr>
          <p:cNvPr id="28" name="Содержимое 27"/>
          <p:cNvSpPr>
            <a:spLocks noGrp="1"/>
          </p:cNvSpPr>
          <p:nvPr>
            <p:ph sz="quarter" idx="4"/>
          </p:nvPr>
        </p:nvSpPr>
        <p:spPr>
          <a:xfrm>
            <a:off x="4648730" y="1316037"/>
            <a:ext cx="4288536" cy="3941763"/>
          </a:xfrm>
        </p:spPr>
        <p:txBody>
          <a:bodyPr/>
          <a:lstStyle>
            <a:lvl1pPr>
              <a:defRPr sz="2400"/>
            </a:lvl1pPr>
            <a:lvl2pPr>
              <a:defRPr sz="2000"/>
            </a:lvl2pPr>
            <a:lvl3pPr>
              <a:defRPr sz="1800"/>
            </a:lvl3pPr>
            <a:lvl4pPr>
              <a:defRPr sz="1600"/>
            </a:lvl4pPr>
            <a:lvl5pPr>
              <a:defRPr sz="1600"/>
            </a:lvl5pPr>
          </a:lstStyle>
          <a:p>
            <a:pPr lvl="0" eaLnBrk="1" latinLnBrk="0" hangingPunct="1"/>
            <a:r>
              <a:rPr lang="ru-RU" smtClean="0"/>
              <a:t>Образец текста</a:t>
            </a:r>
          </a:p>
          <a:p>
            <a:pPr lvl="1" eaLnBrk="1" latinLnBrk="0" hangingPunct="1"/>
            <a:r>
              <a:rPr lang="ru-RU" smtClean="0"/>
              <a:t>Второй уровень</a:t>
            </a:r>
          </a:p>
          <a:p>
            <a:pPr lvl="2" eaLnBrk="1" latinLnBrk="0" hangingPunct="1"/>
            <a:r>
              <a:rPr lang="ru-RU" smtClean="0"/>
              <a:t>Третий уровень</a:t>
            </a:r>
          </a:p>
          <a:p>
            <a:pPr lvl="3" eaLnBrk="1" latinLnBrk="0" hangingPunct="1"/>
            <a:r>
              <a:rPr lang="ru-RU" smtClean="0"/>
              <a:t>Четвертый уровень</a:t>
            </a:r>
          </a:p>
          <a:p>
            <a:pPr lvl="4" eaLnBrk="1" latinLnBrk="0" hangingPunct="1"/>
            <a:r>
              <a:rPr lang="ru-RU" smtClean="0"/>
              <a:t>Пятый уровень</a:t>
            </a:r>
            <a:endParaRPr kumimoji="0" lang="en-US"/>
          </a:p>
        </p:txBody>
      </p:sp>
      <p:sp>
        <p:nvSpPr>
          <p:cNvPr id="10" name="Дата 9"/>
          <p:cNvSpPr>
            <a:spLocks noGrp="1"/>
          </p:cNvSpPr>
          <p:nvPr>
            <p:ph type="dt" sz="half" idx="10"/>
          </p:nvPr>
        </p:nvSpPr>
        <p:spPr/>
        <p:txBody>
          <a:bodyPr/>
          <a:lstStyle/>
          <a:p>
            <a:fld id="{B4C71EC6-210F-42DE-9C53-41977AD35B3D}" type="datetimeFigureOut">
              <a:rPr lang="ru-RU" smtClean="0"/>
              <a:pPr/>
              <a:t>19.09.2016</a:t>
            </a:fld>
            <a:endParaRPr lang="ru-RU"/>
          </a:p>
        </p:txBody>
      </p:sp>
      <p:sp>
        <p:nvSpPr>
          <p:cNvPr id="6" name="Нижний колонтитул 5"/>
          <p:cNvSpPr>
            <a:spLocks noGrp="1"/>
          </p:cNvSpPr>
          <p:nvPr>
            <p:ph type="ftr" sz="quarter" idx="11"/>
          </p:nvPr>
        </p:nvSpPr>
        <p:spPr/>
        <p:txBody>
          <a:bodyPr/>
          <a:lstStyle/>
          <a:p>
            <a:endParaRPr lang="ru-RU"/>
          </a:p>
        </p:txBody>
      </p:sp>
      <p:sp>
        <p:nvSpPr>
          <p:cNvPr id="7" name="Номер слайда 6"/>
          <p:cNvSpPr>
            <a:spLocks noGrp="1"/>
          </p:cNvSpPr>
          <p:nvPr>
            <p:ph type="sldNum" sz="quarter" idx="12"/>
          </p:nvPr>
        </p:nvSpPr>
        <p:spPr>
          <a:xfrm>
            <a:off x="8229600" y="6477000"/>
            <a:ext cx="762000" cy="246888"/>
          </a:xfrm>
        </p:spPr>
        <p:txBody>
          <a:bodyPr/>
          <a:lstStyle/>
          <a:p>
            <a:fld id="{B19B0651-EE4F-4900-A07F-96A6BFA9D0F0}" type="slidenum">
              <a:rPr lang="ru-RU" smtClean="0"/>
              <a:pPr/>
              <a:t>‹#›</a:t>
            </a:fld>
            <a:endParaRPr lang="ru-RU"/>
          </a:p>
        </p:txBody>
      </p:sp>
      <p:sp>
        <p:nvSpPr>
          <p:cNvPr id="11" name="Прямая соединительная линия 10"/>
          <p:cNvSpPr>
            <a:spLocks noChangeShapeType="1"/>
          </p:cNvSpPr>
          <p:nvPr/>
        </p:nvSpPr>
        <p:spPr bwMode="auto">
          <a:xfrm>
            <a:off x="514350" y="6019800"/>
            <a:ext cx="8629650" cy="2381"/>
          </a:xfrm>
          <a:prstGeom prst="line">
            <a:avLst/>
          </a:prstGeom>
          <a:noFill/>
          <a:ln w="9525" cap="flat" cmpd="sng" algn="ctr">
            <a:gradFill flip="none" rotWithShape="1">
              <a:gsLst>
                <a:gs pos="0">
                  <a:schemeClr val="accent1">
                    <a:alpha val="0"/>
                  </a:schemeClr>
                </a:gs>
                <a:gs pos="17000">
                  <a:schemeClr val="accent1"/>
                </a:gs>
                <a:gs pos="100000">
                  <a:schemeClr val="accent1"/>
                </a:gs>
              </a:gsLst>
              <a:lin ang="0" scaled="1"/>
              <a:tileRect/>
            </a:gradFill>
            <a:prstDash val="solid"/>
            <a:round/>
            <a:headEnd type="none" w="med" len="med"/>
            <a:tailEnd type="none" w="med" len="med"/>
          </a:ln>
          <a:effectLst/>
        </p:spPr>
        <p:txBody>
          <a:bodyPr vert="horz" wrap="square" lIns="91440" tIns="45720" rIns="91440" bIns="45720" anchor="t" compatLnSpc="1"/>
          <a:lstStyle/>
          <a:p>
            <a:endParaRPr kumimoji="0"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Только заголовок">
    <p:spTree>
      <p:nvGrpSpPr>
        <p:cNvPr id="1" name=""/>
        <p:cNvGrpSpPr/>
        <p:nvPr/>
      </p:nvGrpSpPr>
      <p:grpSpPr>
        <a:xfrm>
          <a:off x="0" y="0"/>
          <a:ext cx="0" cy="0"/>
          <a:chOff x="0" y="0"/>
          <a:chExt cx="0" cy="0"/>
        </a:xfrm>
      </p:grpSpPr>
      <p:sp>
        <p:nvSpPr>
          <p:cNvPr id="30" name="Заголовок 29"/>
          <p:cNvSpPr>
            <a:spLocks noGrp="1"/>
          </p:cNvSpPr>
          <p:nvPr>
            <p:ph type="title"/>
          </p:nvPr>
        </p:nvSpPr>
        <p:spPr>
          <a:xfrm>
            <a:off x="301752" y="457200"/>
            <a:ext cx="8686800" cy="841248"/>
          </a:xfrm>
        </p:spPr>
        <p:txBody>
          <a:bodyPr/>
          <a:lstStyle/>
          <a:p>
            <a:r>
              <a:rPr kumimoji="0" lang="ru-RU" smtClean="0"/>
              <a:t>Образец заголовка</a:t>
            </a:r>
            <a:endParaRPr kumimoji="0" lang="en-US"/>
          </a:p>
        </p:txBody>
      </p:sp>
      <p:sp>
        <p:nvSpPr>
          <p:cNvPr id="12" name="Дата 11"/>
          <p:cNvSpPr>
            <a:spLocks noGrp="1"/>
          </p:cNvSpPr>
          <p:nvPr>
            <p:ph type="dt" sz="half" idx="10"/>
          </p:nvPr>
        </p:nvSpPr>
        <p:spPr/>
        <p:txBody>
          <a:bodyPr/>
          <a:lstStyle/>
          <a:p>
            <a:fld id="{B4C71EC6-210F-42DE-9C53-41977AD35B3D}" type="datetimeFigureOut">
              <a:rPr lang="ru-RU" smtClean="0"/>
              <a:pPr/>
              <a:t>19.09.2016</a:t>
            </a:fld>
            <a:endParaRPr lang="ru-RU"/>
          </a:p>
        </p:txBody>
      </p:sp>
      <p:sp>
        <p:nvSpPr>
          <p:cNvPr id="21" name="Нижний колонтитул 20"/>
          <p:cNvSpPr>
            <a:spLocks noGrp="1"/>
          </p:cNvSpPr>
          <p:nvPr>
            <p:ph type="ftr" sz="quarter" idx="11"/>
          </p:nvPr>
        </p:nvSpPr>
        <p:spPr/>
        <p:txBody>
          <a:bodyPr/>
          <a:lstStyle/>
          <a:p>
            <a:endParaRPr lang="ru-RU"/>
          </a:p>
        </p:txBody>
      </p:sp>
      <p:sp>
        <p:nvSpPr>
          <p:cNvPr id="6" name="Номер слайда 5"/>
          <p:cNvSpPr>
            <a:spLocks noGrp="1"/>
          </p:cNvSpPr>
          <p:nvPr>
            <p:ph type="sldNum" sz="quarter" idx="12"/>
          </p:nvPr>
        </p:nvSpPr>
        <p:spPr/>
        <p:txBody>
          <a:bodyPr/>
          <a:lstStyle/>
          <a:p>
            <a:fld id="{B19B0651-EE4F-4900-A07F-96A6BFA9D0F0}" type="slidenum">
              <a:rPr lang="ru-RU" smtClean="0"/>
              <a:pPr/>
              <a:t>‹#›</a:t>
            </a:fld>
            <a:endParaRPr lang="ru-RU"/>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Пустой слайд">
    <p:spTree>
      <p:nvGrpSpPr>
        <p:cNvPr id="1" name=""/>
        <p:cNvGrpSpPr/>
        <p:nvPr/>
      </p:nvGrpSpPr>
      <p:grpSpPr>
        <a:xfrm>
          <a:off x="0" y="0"/>
          <a:ext cx="0" cy="0"/>
          <a:chOff x="0" y="0"/>
          <a:chExt cx="0" cy="0"/>
        </a:xfrm>
      </p:grpSpPr>
      <p:sp>
        <p:nvSpPr>
          <p:cNvPr id="3" name="Дата 2"/>
          <p:cNvSpPr>
            <a:spLocks noGrp="1"/>
          </p:cNvSpPr>
          <p:nvPr>
            <p:ph type="dt" sz="half" idx="10"/>
          </p:nvPr>
        </p:nvSpPr>
        <p:spPr/>
        <p:txBody>
          <a:bodyPr/>
          <a:lstStyle/>
          <a:p>
            <a:fld id="{B4C71EC6-210F-42DE-9C53-41977AD35B3D}" type="datetimeFigureOut">
              <a:rPr lang="ru-RU" smtClean="0"/>
              <a:pPr/>
              <a:t>19.09.2016</a:t>
            </a:fld>
            <a:endParaRPr lang="ru-RU"/>
          </a:p>
        </p:txBody>
      </p:sp>
      <p:sp>
        <p:nvSpPr>
          <p:cNvPr id="24" name="Нижний колонтитул 23"/>
          <p:cNvSpPr>
            <a:spLocks noGrp="1"/>
          </p:cNvSpPr>
          <p:nvPr>
            <p:ph type="ftr" sz="quarter" idx="11"/>
          </p:nvPr>
        </p:nvSpPr>
        <p:spPr/>
        <p:txBody>
          <a:bodyPr/>
          <a:lstStyle/>
          <a:p>
            <a:endParaRPr lang="ru-RU"/>
          </a:p>
        </p:txBody>
      </p:sp>
      <p:sp>
        <p:nvSpPr>
          <p:cNvPr id="7" name="Номер слайда 6"/>
          <p:cNvSpPr>
            <a:spLocks noGrp="1"/>
          </p:cNvSpPr>
          <p:nvPr>
            <p:ph type="sldNum" sz="quarter" idx="12"/>
          </p:nvPr>
        </p:nvSpPr>
        <p:spPr/>
        <p:txBody>
          <a:bodyPr/>
          <a:lstStyle/>
          <a:p>
            <a:fld id="{B19B0651-EE4F-4900-A07F-96A6BFA9D0F0}" type="slidenum">
              <a:rPr lang="ru-RU" smtClean="0"/>
              <a:pPr/>
              <a:t>‹#›</a:t>
            </a:fld>
            <a:endParaRPr lang="ru-RU"/>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Объект с подписью">
    <p:spTree>
      <p:nvGrpSpPr>
        <p:cNvPr id="1" name=""/>
        <p:cNvGrpSpPr/>
        <p:nvPr/>
      </p:nvGrpSpPr>
      <p:grpSpPr>
        <a:xfrm>
          <a:off x="0" y="0"/>
          <a:ext cx="0" cy="0"/>
          <a:chOff x="0" y="0"/>
          <a:chExt cx="0" cy="0"/>
        </a:xfrm>
      </p:grpSpPr>
      <p:sp>
        <p:nvSpPr>
          <p:cNvPr id="8" name="Прямая соединительная линия 7"/>
          <p:cNvSpPr>
            <a:spLocks noChangeShapeType="1"/>
          </p:cNvSpPr>
          <p:nvPr/>
        </p:nvSpPr>
        <p:spPr bwMode="auto">
          <a:xfrm>
            <a:off x="514350" y="5849117"/>
            <a:ext cx="8629650" cy="2381"/>
          </a:xfrm>
          <a:prstGeom prst="line">
            <a:avLst/>
          </a:prstGeom>
          <a:noFill/>
          <a:ln w="9525" cap="flat" cmpd="sng" algn="ctr">
            <a:gradFill flip="none" rotWithShape="1">
              <a:gsLst>
                <a:gs pos="0">
                  <a:schemeClr val="accent1">
                    <a:alpha val="0"/>
                  </a:schemeClr>
                </a:gs>
                <a:gs pos="17000">
                  <a:schemeClr val="accent1"/>
                </a:gs>
                <a:gs pos="100000">
                  <a:schemeClr val="accent1"/>
                </a:gs>
              </a:gsLst>
              <a:lin ang="0" scaled="1"/>
              <a:tileRect/>
            </a:gra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12" name="Заголовок 11"/>
          <p:cNvSpPr>
            <a:spLocks noGrp="1"/>
          </p:cNvSpPr>
          <p:nvPr>
            <p:ph type="title"/>
          </p:nvPr>
        </p:nvSpPr>
        <p:spPr>
          <a:xfrm>
            <a:off x="457200" y="5486400"/>
            <a:ext cx="8458200" cy="520700"/>
          </a:xfrm>
        </p:spPr>
        <p:txBody>
          <a:bodyPr anchor="ctr"/>
          <a:lstStyle>
            <a:lvl1pPr algn="l">
              <a:buNone/>
              <a:defRPr sz="2000" b="1"/>
            </a:lvl1pPr>
          </a:lstStyle>
          <a:p>
            <a:r>
              <a:rPr kumimoji="0" lang="ru-RU" smtClean="0"/>
              <a:t>Образец заголовка</a:t>
            </a:r>
            <a:endParaRPr kumimoji="0" lang="en-US"/>
          </a:p>
        </p:txBody>
      </p:sp>
      <p:sp>
        <p:nvSpPr>
          <p:cNvPr id="26" name="Текст 25"/>
          <p:cNvSpPr>
            <a:spLocks noGrp="1"/>
          </p:cNvSpPr>
          <p:nvPr>
            <p:ph type="body" idx="2"/>
          </p:nvPr>
        </p:nvSpPr>
        <p:spPr>
          <a:xfrm>
            <a:off x="457200" y="609600"/>
            <a:ext cx="3008313" cy="4800600"/>
          </a:xfrm>
        </p:spPr>
        <p:txBody>
          <a:bodyPr/>
          <a:lstStyle>
            <a:lvl1pPr marL="0" indent="0">
              <a:buNone/>
              <a:defRPr sz="1400"/>
            </a:lvl1pPr>
            <a:lvl2pPr>
              <a:buNone/>
              <a:defRPr sz="1200"/>
            </a:lvl2pPr>
            <a:lvl3pPr>
              <a:buNone/>
              <a:defRPr sz="1000"/>
            </a:lvl3pPr>
            <a:lvl4pPr>
              <a:buNone/>
              <a:defRPr sz="900"/>
            </a:lvl4pPr>
            <a:lvl5pPr>
              <a:buNone/>
              <a:defRPr sz="900"/>
            </a:lvl5pPr>
          </a:lstStyle>
          <a:p>
            <a:pPr lvl="0" eaLnBrk="1" latinLnBrk="0" hangingPunct="1"/>
            <a:r>
              <a:rPr kumimoji="0" lang="ru-RU" smtClean="0"/>
              <a:t>Образец текста</a:t>
            </a:r>
          </a:p>
        </p:txBody>
      </p:sp>
      <p:sp>
        <p:nvSpPr>
          <p:cNvPr id="14" name="Содержимое 13"/>
          <p:cNvSpPr>
            <a:spLocks noGrp="1"/>
          </p:cNvSpPr>
          <p:nvPr>
            <p:ph sz="half" idx="1"/>
          </p:nvPr>
        </p:nvSpPr>
        <p:spPr>
          <a:xfrm>
            <a:off x="3575050" y="609600"/>
            <a:ext cx="5340350" cy="4800600"/>
          </a:xfrm>
        </p:spPr>
        <p:txBody>
          <a:bodyPr/>
          <a:lstStyle>
            <a:lvl1pPr>
              <a:defRPr sz="3200"/>
            </a:lvl1pPr>
            <a:lvl2pPr>
              <a:defRPr sz="2800"/>
            </a:lvl2pPr>
            <a:lvl3pPr>
              <a:defRPr sz="2400"/>
            </a:lvl3pPr>
            <a:lvl4pPr>
              <a:defRPr sz="2000"/>
            </a:lvl4pPr>
            <a:lvl5pPr>
              <a:defRPr sz="2000"/>
            </a:lvl5pPr>
          </a:lstStyle>
          <a:p>
            <a:pPr lvl="0" eaLnBrk="1" latinLnBrk="0" hangingPunct="1"/>
            <a:r>
              <a:rPr lang="ru-RU" smtClean="0"/>
              <a:t>Образец текста</a:t>
            </a:r>
          </a:p>
          <a:p>
            <a:pPr lvl="1" eaLnBrk="1" latinLnBrk="0" hangingPunct="1"/>
            <a:r>
              <a:rPr lang="ru-RU" smtClean="0"/>
              <a:t>Второй уровень</a:t>
            </a:r>
          </a:p>
          <a:p>
            <a:pPr lvl="2" eaLnBrk="1" latinLnBrk="0" hangingPunct="1"/>
            <a:r>
              <a:rPr lang="ru-RU" smtClean="0"/>
              <a:t>Третий уровень</a:t>
            </a:r>
          </a:p>
          <a:p>
            <a:pPr lvl="3" eaLnBrk="1" latinLnBrk="0" hangingPunct="1"/>
            <a:r>
              <a:rPr lang="ru-RU" smtClean="0"/>
              <a:t>Четвертый уровень</a:t>
            </a:r>
          </a:p>
          <a:p>
            <a:pPr lvl="4" eaLnBrk="1" latinLnBrk="0" hangingPunct="1"/>
            <a:r>
              <a:rPr lang="ru-RU" smtClean="0"/>
              <a:t>Пятый уровень</a:t>
            </a:r>
            <a:endParaRPr kumimoji="0" lang="en-US"/>
          </a:p>
        </p:txBody>
      </p:sp>
      <p:sp>
        <p:nvSpPr>
          <p:cNvPr id="25" name="Дата 24"/>
          <p:cNvSpPr>
            <a:spLocks noGrp="1"/>
          </p:cNvSpPr>
          <p:nvPr>
            <p:ph type="dt" sz="half" idx="10"/>
          </p:nvPr>
        </p:nvSpPr>
        <p:spPr/>
        <p:txBody>
          <a:bodyPr/>
          <a:lstStyle/>
          <a:p>
            <a:fld id="{B4C71EC6-210F-42DE-9C53-41977AD35B3D}" type="datetimeFigureOut">
              <a:rPr lang="ru-RU" smtClean="0"/>
              <a:pPr/>
              <a:t>19.09.2016</a:t>
            </a:fld>
            <a:endParaRPr lang="ru-RU"/>
          </a:p>
        </p:txBody>
      </p:sp>
      <p:sp>
        <p:nvSpPr>
          <p:cNvPr id="29" name="Нижний колонтитул 28"/>
          <p:cNvSpPr>
            <a:spLocks noGrp="1"/>
          </p:cNvSpPr>
          <p:nvPr>
            <p:ph type="ftr" sz="quarter" idx="11"/>
          </p:nvPr>
        </p:nvSpPr>
        <p:spPr/>
        <p:txBody>
          <a:bodyPr/>
          <a:lstStyle/>
          <a:p>
            <a:endParaRPr lang="ru-RU"/>
          </a:p>
        </p:txBody>
      </p:sp>
      <p:sp>
        <p:nvSpPr>
          <p:cNvPr id="7" name="Номер слайда 6"/>
          <p:cNvSpPr>
            <a:spLocks noGrp="1"/>
          </p:cNvSpPr>
          <p:nvPr>
            <p:ph type="sldNum" sz="quarter" idx="12"/>
          </p:nvPr>
        </p:nvSpPr>
        <p:spPr/>
        <p:txBody>
          <a:bodyPr/>
          <a:lstStyle/>
          <a:p>
            <a:fld id="{B19B0651-EE4F-4900-A07F-96A6BFA9D0F0}" type="slidenum">
              <a:rPr lang="ru-RU" smtClean="0"/>
              <a:pPr/>
              <a:t>‹#›</a:t>
            </a:fld>
            <a:endParaRPr lang="ru-RU"/>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Рисунок с подписью">
    <p:spTree>
      <p:nvGrpSpPr>
        <p:cNvPr id="1" name=""/>
        <p:cNvGrpSpPr/>
        <p:nvPr/>
      </p:nvGrpSpPr>
      <p:grpSpPr>
        <a:xfrm>
          <a:off x="0" y="0"/>
          <a:ext cx="0" cy="0"/>
          <a:chOff x="0" y="0"/>
          <a:chExt cx="0" cy="0"/>
        </a:xfrm>
      </p:grpSpPr>
      <p:sp>
        <p:nvSpPr>
          <p:cNvPr id="13" name="Рисунок 12"/>
          <p:cNvSpPr>
            <a:spLocks noGrp="1"/>
          </p:cNvSpPr>
          <p:nvPr>
            <p:ph type="pic" idx="1"/>
          </p:nvPr>
        </p:nvSpPr>
        <p:spPr>
          <a:xfrm>
            <a:off x="3505200" y="616634"/>
            <a:ext cx="5029200" cy="3657600"/>
          </a:xfrm>
          <a:solidFill>
            <a:schemeClr val="bg1"/>
          </a:solidFill>
          <a:ln w="6350">
            <a:solidFill>
              <a:schemeClr val="accent1"/>
            </a:solidFill>
          </a:ln>
          <a:effectLst>
            <a:reflection blurRad="1000" stA="49000" endA="500" endPos="10000" dist="900" dir="5400000" sy="-90000" algn="bl" rotWithShape="0"/>
          </a:effectLst>
        </p:spPr>
        <p:txBody>
          <a:bodyPr/>
          <a:lstStyle>
            <a:lvl1pPr marL="0" indent="0">
              <a:buNone/>
              <a:defRPr sz="3200"/>
            </a:lvl1pPr>
          </a:lstStyle>
          <a:p>
            <a:r>
              <a:rPr kumimoji="0" lang="ru-RU" smtClean="0"/>
              <a:t>Вставка рисунка</a:t>
            </a:r>
            <a:endParaRPr kumimoji="0" lang="en-US" dirty="0"/>
          </a:p>
        </p:txBody>
      </p:sp>
      <p:sp>
        <p:nvSpPr>
          <p:cNvPr id="7" name="Дата 6"/>
          <p:cNvSpPr>
            <a:spLocks noGrp="1"/>
          </p:cNvSpPr>
          <p:nvPr>
            <p:ph type="dt" sz="half" idx="10"/>
          </p:nvPr>
        </p:nvSpPr>
        <p:spPr/>
        <p:txBody>
          <a:bodyPr/>
          <a:lstStyle/>
          <a:p>
            <a:fld id="{B4C71EC6-210F-42DE-9C53-41977AD35B3D}" type="datetimeFigureOut">
              <a:rPr lang="ru-RU" smtClean="0"/>
              <a:pPr/>
              <a:t>19.09.2016</a:t>
            </a:fld>
            <a:endParaRPr lang="ru-RU"/>
          </a:p>
        </p:txBody>
      </p:sp>
      <p:sp>
        <p:nvSpPr>
          <p:cNvPr id="5" name="Нижний колонтитул 4"/>
          <p:cNvSpPr>
            <a:spLocks noGrp="1"/>
          </p:cNvSpPr>
          <p:nvPr>
            <p:ph type="ftr" sz="quarter" idx="11"/>
          </p:nvPr>
        </p:nvSpPr>
        <p:spPr/>
        <p:txBody>
          <a:bodyPr/>
          <a:lstStyle/>
          <a:p>
            <a:endParaRPr lang="ru-RU"/>
          </a:p>
        </p:txBody>
      </p:sp>
      <p:sp>
        <p:nvSpPr>
          <p:cNvPr id="31" name="Номер слайда 30"/>
          <p:cNvSpPr>
            <a:spLocks noGrp="1"/>
          </p:cNvSpPr>
          <p:nvPr>
            <p:ph type="sldNum" sz="quarter" idx="12"/>
          </p:nvPr>
        </p:nvSpPr>
        <p:spPr/>
        <p:txBody>
          <a:bodyPr/>
          <a:lstStyle/>
          <a:p>
            <a:fld id="{B19B0651-EE4F-4900-A07F-96A6BFA9D0F0}" type="slidenum">
              <a:rPr lang="ru-RU" smtClean="0"/>
              <a:pPr/>
              <a:t>‹#›</a:t>
            </a:fld>
            <a:endParaRPr lang="ru-RU"/>
          </a:p>
        </p:txBody>
      </p:sp>
      <p:sp>
        <p:nvSpPr>
          <p:cNvPr id="17" name="Заголовок 16"/>
          <p:cNvSpPr>
            <a:spLocks noGrp="1"/>
          </p:cNvSpPr>
          <p:nvPr>
            <p:ph type="title"/>
          </p:nvPr>
        </p:nvSpPr>
        <p:spPr>
          <a:xfrm>
            <a:off x="381000" y="4993760"/>
            <a:ext cx="5867400" cy="522288"/>
          </a:xfrm>
        </p:spPr>
        <p:txBody>
          <a:bodyPr anchor="ctr"/>
          <a:lstStyle>
            <a:lvl1pPr algn="l">
              <a:buNone/>
              <a:defRPr sz="2000" b="1"/>
            </a:lvl1pPr>
          </a:lstStyle>
          <a:p>
            <a:r>
              <a:rPr kumimoji="0" lang="ru-RU" smtClean="0"/>
              <a:t>Образец заголовка</a:t>
            </a:r>
            <a:endParaRPr kumimoji="0" lang="en-US"/>
          </a:p>
        </p:txBody>
      </p:sp>
      <p:sp>
        <p:nvSpPr>
          <p:cNvPr id="26" name="Текст 25"/>
          <p:cNvSpPr>
            <a:spLocks noGrp="1"/>
          </p:cNvSpPr>
          <p:nvPr>
            <p:ph type="body" sz="half" idx="2"/>
          </p:nvPr>
        </p:nvSpPr>
        <p:spPr>
          <a:xfrm>
            <a:off x="381000" y="5533218"/>
            <a:ext cx="5867400" cy="768350"/>
          </a:xfrm>
        </p:spPr>
        <p:txBody>
          <a:bodyPr lIns="109728" tIns="0"/>
          <a:lstStyle>
            <a:lvl1pPr marL="0" indent="0">
              <a:buNone/>
              <a:defRPr sz="1400"/>
            </a:lvl1pPr>
            <a:lvl2pPr>
              <a:defRPr sz="1200"/>
            </a:lvl2pPr>
            <a:lvl3pPr>
              <a:defRPr sz="1000"/>
            </a:lvl3pPr>
            <a:lvl4pPr>
              <a:defRPr sz="900"/>
            </a:lvl4pPr>
            <a:lvl5pPr>
              <a:defRPr sz="900"/>
            </a:lvl5pPr>
          </a:lstStyle>
          <a:p>
            <a:pPr lvl="0" eaLnBrk="1" latinLnBrk="0" hangingPunct="1"/>
            <a:r>
              <a:rPr kumimoji="0" lang="ru-RU" smtClean="0"/>
              <a:t>Образец текста</a:t>
            </a: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Заголовок и вертикальный текст">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r>
              <a:rPr kumimoji="0" lang="ru-RU" smtClean="0"/>
              <a:t>Образец заголовка</a:t>
            </a:r>
            <a:endParaRPr kumimoji="0" lang="en-US"/>
          </a:p>
        </p:txBody>
      </p:sp>
      <p:sp>
        <p:nvSpPr>
          <p:cNvPr id="3" name="Вертикальный текст 2"/>
          <p:cNvSpPr>
            <a:spLocks noGrp="1"/>
          </p:cNvSpPr>
          <p:nvPr>
            <p:ph type="body" orient="vert" idx="1"/>
          </p:nvPr>
        </p:nvSpPr>
        <p:spPr/>
        <p:txBody>
          <a:bodyPr vert="eaVert"/>
          <a:lstStyle/>
          <a:p>
            <a:pPr lvl="0" eaLnBrk="1" latinLnBrk="0" hangingPunct="1"/>
            <a:r>
              <a:rPr lang="ru-RU" smtClean="0"/>
              <a:t>Образец текста</a:t>
            </a:r>
          </a:p>
          <a:p>
            <a:pPr lvl="1" eaLnBrk="1" latinLnBrk="0" hangingPunct="1"/>
            <a:r>
              <a:rPr lang="ru-RU" smtClean="0"/>
              <a:t>Второй уровень</a:t>
            </a:r>
          </a:p>
          <a:p>
            <a:pPr lvl="2" eaLnBrk="1" latinLnBrk="0" hangingPunct="1"/>
            <a:r>
              <a:rPr lang="ru-RU" smtClean="0"/>
              <a:t>Третий уровень</a:t>
            </a:r>
          </a:p>
          <a:p>
            <a:pPr lvl="3" eaLnBrk="1" latinLnBrk="0" hangingPunct="1"/>
            <a:r>
              <a:rPr lang="ru-RU" smtClean="0"/>
              <a:t>Четвертый уровень</a:t>
            </a:r>
          </a:p>
          <a:p>
            <a:pPr lvl="4" eaLnBrk="1" latinLnBrk="0" hangingPunct="1"/>
            <a:r>
              <a:rPr lang="ru-RU" smtClean="0"/>
              <a:t>Пятый уровень</a:t>
            </a:r>
            <a:endParaRPr kumimoji="0" lang="en-US"/>
          </a:p>
        </p:txBody>
      </p:sp>
      <p:sp>
        <p:nvSpPr>
          <p:cNvPr id="4" name="Дата 3"/>
          <p:cNvSpPr>
            <a:spLocks noGrp="1"/>
          </p:cNvSpPr>
          <p:nvPr>
            <p:ph type="dt" sz="half" idx="10"/>
          </p:nvPr>
        </p:nvSpPr>
        <p:spPr/>
        <p:txBody>
          <a:bodyPr/>
          <a:lstStyle/>
          <a:p>
            <a:fld id="{B4C71EC6-210F-42DE-9C53-41977AD35B3D}" type="datetimeFigureOut">
              <a:rPr lang="ru-RU" smtClean="0"/>
              <a:pPr/>
              <a:t>19.09.2016</a:t>
            </a:fld>
            <a:endParaRPr lang="ru-RU"/>
          </a:p>
        </p:txBody>
      </p:sp>
      <p:sp>
        <p:nvSpPr>
          <p:cNvPr id="5" name="Нижний колонтитул 4"/>
          <p:cNvSpPr>
            <a:spLocks noGrp="1"/>
          </p:cNvSpPr>
          <p:nvPr>
            <p:ph type="ftr" sz="quarter" idx="11"/>
          </p:nvPr>
        </p:nvSpPr>
        <p:spPr/>
        <p:txBody>
          <a:bodyPr/>
          <a:lstStyle/>
          <a:p>
            <a:endParaRPr lang="ru-RU"/>
          </a:p>
        </p:txBody>
      </p:sp>
      <p:sp>
        <p:nvSpPr>
          <p:cNvPr id="6" name="Номер слайда 5"/>
          <p:cNvSpPr>
            <a:spLocks noGrp="1"/>
          </p:cNvSpPr>
          <p:nvPr>
            <p:ph type="sldNum" sz="quarter" idx="12"/>
          </p:nvPr>
        </p:nvSpPr>
        <p:spPr/>
        <p:txBody>
          <a:bodyPr/>
          <a:lstStyle/>
          <a:p>
            <a:fld id="{B19B0651-EE4F-4900-A07F-96A6BFA9D0F0}" type="slidenum">
              <a:rPr lang="ru-RU" smtClean="0"/>
              <a:pPr/>
              <a:t>‹#›</a:t>
            </a:fld>
            <a:endParaRPr lang="ru-RU"/>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Вертикальный заголовок и текст">
    <p:spTree>
      <p:nvGrpSpPr>
        <p:cNvPr id="1" name=""/>
        <p:cNvGrpSpPr/>
        <p:nvPr/>
      </p:nvGrpSpPr>
      <p:grpSpPr>
        <a:xfrm>
          <a:off x="0" y="0"/>
          <a:ext cx="0" cy="0"/>
          <a:chOff x="0" y="0"/>
          <a:chExt cx="0" cy="0"/>
        </a:xfrm>
      </p:grpSpPr>
      <p:sp>
        <p:nvSpPr>
          <p:cNvPr id="2" name="Вертикальный заголовок 1"/>
          <p:cNvSpPr>
            <a:spLocks noGrp="1"/>
          </p:cNvSpPr>
          <p:nvPr>
            <p:ph type="title" orient="vert"/>
          </p:nvPr>
        </p:nvSpPr>
        <p:spPr>
          <a:xfrm>
            <a:off x="6858000" y="549276"/>
            <a:ext cx="1828800" cy="5851525"/>
          </a:xfrm>
        </p:spPr>
        <p:txBody>
          <a:bodyPr vert="eaVert"/>
          <a:lstStyle/>
          <a:p>
            <a:r>
              <a:rPr kumimoji="0" lang="ru-RU" smtClean="0"/>
              <a:t>Образец заголовка</a:t>
            </a:r>
            <a:endParaRPr kumimoji="0" lang="en-US"/>
          </a:p>
        </p:txBody>
      </p:sp>
      <p:sp>
        <p:nvSpPr>
          <p:cNvPr id="3" name="Вертикальный текст 2"/>
          <p:cNvSpPr>
            <a:spLocks noGrp="1"/>
          </p:cNvSpPr>
          <p:nvPr>
            <p:ph type="body" orient="vert" idx="1"/>
          </p:nvPr>
        </p:nvSpPr>
        <p:spPr>
          <a:xfrm>
            <a:off x="457200" y="549276"/>
            <a:ext cx="6248400" cy="5851525"/>
          </a:xfrm>
        </p:spPr>
        <p:txBody>
          <a:bodyPr vert="eaVert"/>
          <a:lstStyle/>
          <a:p>
            <a:pPr lvl="0" eaLnBrk="1" latinLnBrk="0" hangingPunct="1"/>
            <a:r>
              <a:rPr lang="ru-RU" smtClean="0"/>
              <a:t>Образец текста</a:t>
            </a:r>
          </a:p>
          <a:p>
            <a:pPr lvl="1" eaLnBrk="1" latinLnBrk="0" hangingPunct="1"/>
            <a:r>
              <a:rPr lang="ru-RU" smtClean="0"/>
              <a:t>Второй уровень</a:t>
            </a:r>
          </a:p>
          <a:p>
            <a:pPr lvl="2" eaLnBrk="1" latinLnBrk="0" hangingPunct="1"/>
            <a:r>
              <a:rPr lang="ru-RU" smtClean="0"/>
              <a:t>Третий уровень</a:t>
            </a:r>
          </a:p>
          <a:p>
            <a:pPr lvl="3" eaLnBrk="1" latinLnBrk="0" hangingPunct="1"/>
            <a:r>
              <a:rPr lang="ru-RU" smtClean="0"/>
              <a:t>Четвертый уровень</a:t>
            </a:r>
          </a:p>
          <a:p>
            <a:pPr lvl="4" eaLnBrk="1" latinLnBrk="0" hangingPunct="1"/>
            <a:r>
              <a:rPr lang="ru-RU" smtClean="0"/>
              <a:t>Пятый уровень</a:t>
            </a:r>
            <a:endParaRPr kumimoji="0" lang="en-US"/>
          </a:p>
        </p:txBody>
      </p:sp>
      <p:sp>
        <p:nvSpPr>
          <p:cNvPr id="4" name="Дата 3"/>
          <p:cNvSpPr>
            <a:spLocks noGrp="1"/>
          </p:cNvSpPr>
          <p:nvPr>
            <p:ph type="dt" sz="half" idx="10"/>
          </p:nvPr>
        </p:nvSpPr>
        <p:spPr/>
        <p:txBody>
          <a:bodyPr/>
          <a:lstStyle/>
          <a:p>
            <a:fld id="{B4C71EC6-210F-42DE-9C53-41977AD35B3D}" type="datetimeFigureOut">
              <a:rPr lang="ru-RU" smtClean="0"/>
              <a:pPr/>
              <a:t>19.09.2016</a:t>
            </a:fld>
            <a:endParaRPr lang="ru-RU"/>
          </a:p>
        </p:txBody>
      </p:sp>
      <p:sp>
        <p:nvSpPr>
          <p:cNvPr id="5" name="Нижний колонтитул 4"/>
          <p:cNvSpPr>
            <a:spLocks noGrp="1"/>
          </p:cNvSpPr>
          <p:nvPr>
            <p:ph type="ftr" sz="quarter" idx="11"/>
          </p:nvPr>
        </p:nvSpPr>
        <p:spPr/>
        <p:txBody>
          <a:bodyPr/>
          <a:lstStyle/>
          <a:p>
            <a:endParaRPr lang="ru-RU"/>
          </a:p>
        </p:txBody>
      </p:sp>
      <p:sp>
        <p:nvSpPr>
          <p:cNvPr id="6" name="Номер слайда 5"/>
          <p:cNvSpPr>
            <a:spLocks noGrp="1"/>
          </p:cNvSpPr>
          <p:nvPr>
            <p:ph type="sldNum" sz="quarter" idx="12"/>
          </p:nvPr>
        </p:nvSpPr>
        <p:spPr/>
        <p:txBody>
          <a:bodyPr/>
          <a:lstStyle/>
          <a:p>
            <a:fld id="{B19B0651-EE4F-4900-A07F-96A6BFA9D0F0}" type="slidenum">
              <a:rPr lang="ru-RU" smtClean="0"/>
              <a:pPr/>
              <a:t>‹#›</a:t>
            </a:fld>
            <a:endParaRPr lang="ru-RU"/>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3">
        <a:schemeClr val="bg2"/>
      </p:bgRef>
    </p:bg>
    <p:spTree>
      <p:nvGrpSpPr>
        <p:cNvPr id="1" name=""/>
        <p:cNvGrpSpPr/>
        <p:nvPr/>
      </p:nvGrpSpPr>
      <p:grpSpPr>
        <a:xfrm>
          <a:off x="0" y="0"/>
          <a:ext cx="0" cy="0"/>
          <a:chOff x="0" y="0"/>
          <a:chExt cx="0" cy="0"/>
        </a:xfrm>
      </p:grpSpPr>
      <p:sp>
        <p:nvSpPr>
          <p:cNvPr id="7" name="Прямая соединительная линия 6"/>
          <p:cNvSpPr>
            <a:spLocks noChangeShapeType="1"/>
          </p:cNvSpPr>
          <p:nvPr/>
        </p:nvSpPr>
        <p:spPr bwMode="auto">
          <a:xfrm>
            <a:off x="514350" y="1050898"/>
            <a:ext cx="8629650" cy="2381"/>
          </a:xfrm>
          <a:prstGeom prst="line">
            <a:avLst/>
          </a:prstGeom>
          <a:noFill/>
          <a:ln w="9525" cap="flat" cmpd="sng" algn="ctr">
            <a:gradFill flip="none" rotWithShape="1">
              <a:gsLst>
                <a:gs pos="0">
                  <a:schemeClr val="accent1">
                    <a:alpha val="0"/>
                  </a:schemeClr>
                </a:gs>
                <a:gs pos="17000">
                  <a:schemeClr val="accent1"/>
                </a:gs>
                <a:gs pos="100000">
                  <a:schemeClr val="accent1"/>
                </a:gs>
              </a:gsLst>
              <a:lin ang="0" scaled="1"/>
              <a:tileRect/>
            </a:gra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8" name="Текст 7"/>
          <p:cNvSpPr>
            <a:spLocks noGrp="1"/>
          </p:cNvSpPr>
          <p:nvPr>
            <p:ph type="body" idx="1"/>
          </p:nvPr>
        </p:nvSpPr>
        <p:spPr>
          <a:xfrm>
            <a:off x="304800" y="1554162"/>
            <a:ext cx="8686800" cy="4525963"/>
          </a:xfrm>
          <a:prstGeom prst="rect">
            <a:avLst/>
          </a:prstGeom>
        </p:spPr>
        <p:txBody>
          <a:bodyPr vert="horz">
            <a:normAutofit/>
          </a:bodyPr>
          <a:lstStyle/>
          <a:p>
            <a:pPr lvl="0" eaLnBrk="1" latinLnBrk="0" hangingPunct="1"/>
            <a:r>
              <a:rPr kumimoji="0" lang="ru-RU" smtClean="0"/>
              <a:t>Образец текста</a:t>
            </a:r>
          </a:p>
          <a:p>
            <a:pPr lvl="1" eaLnBrk="1" latinLnBrk="0" hangingPunct="1"/>
            <a:r>
              <a:rPr kumimoji="0" lang="ru-RU" smtClean="0"/>
              <a:t>Второй уровень</a:t>
            </a:r>
          </a:p>
          <a:p>
            <a:pPr lvl="2" eaLnBrk="1" latinLnBrk="0" hangingPunct="1"/>
            <a:r>
              <a:rPr kumimoji="0" lang="ru-RU" smtClean="0"/>
              <a:t>Третий уровень</a:t>
            </a:r>
          </a:p>
          <a:p>
            <a:pPr lvl="3" eaLnBrk="1" latinLnBrk="0" hangingPunct="1"/>
            <a:r>
              <a:rPr kumimoji="0" lang="ru-RU" smtClean="0"/>
              <a:t>Четвертый уровень</a:t>
            </a:r>
          </a:p>
          <a:p>
            <a:pPr lvl="4" eaLnBrk="1" latinLnBrk="0" hangingPunct="1"/>
            <a:r>
              <a:rPr kumimoji="0" lang="ru-RU" smtClean="0"/>
              <a:t>Пятый уровень</a:t>
            </a:r>
            <a:endParaRPr kumimoji="0" lang="en-US"/>
          </a:p>
        </p:txBody>
      </p:sp>
      <p:sp>
        <p:nvSpPr>
          <p:cNvPr id="11" name="Дата 10"/>
          <p:cNvSpPr>
            <a:spLocks noGrp="1"/>
          </p:cNvSpPr>
          <p:nvPr>
            <p:ph type="dt" sz="half" idx="2"/>
          </p:nvPr>
        </p:nvSpPr>
        <p:spPr>
          <a:xfrm>
            <a:off x="6477000" y="76200"/>
            <a:ext cx="2514600" cy="288925"/>
          </a:xfrm>
          <a:prstGeom prst="rect">
            <a:avLst/>
          </a:prstGeom>
        </p:spPr>
        <p:txBody>
          <a:bodyPr vert="horz"/>
          <a:lstStyle>
            <a:lvl1pPr algn="l" eaLnBrk="1" latinLnBrk="0" hangingPunct="1">
              <a:defRPr kumimoji="0" sz="1200">
                <a:solidFill>
                  <a:schemeClr val="accent1">
                    <a:shade val="75000"/>
                  </a:schemeClr>
                </a:solidFill>
              </a:defRPr>
            </a:lvl1pPr>
          </a:lstStyle>
          <a:p>
            <a:fld id="{B4C71EC6-210F-42DE-9C53-41977AD35B3D}" type="datetimeFigureOut">
              <a:rPr lang="ru-RU" smtClean="0"/>
              <a:pPr/>
              <a:t>19.09.2016</a:t>
            </a:fld>
            <a:endParaRPr lang="ru-RU"/>
          </a:p>
        </p:txBody>
      </p:sp>
      <p:sp>
        <p:nvSpPr>
          <p:cNvPr id="28" name="Нижний колонтитул 27"/>
          <p:cNvSpPr>
            <a:spLocks noGrp="1"/>
          </p:cNvSpPr>
          <p:nvPr>
            <p:ph type="ftr" sz="quarter" idx="3"/>
          </p:nvPr>
        </p:nvSpPr>
        <p:spPr>
          <a:xfrm>
            <a:off x="3124200" y="76200"/>
            <a:ext cx="3352800" cy="288925"/>
          </a:xfrm>
          <a:prstGeom prst="rect">
            <a:avLst/>
          </a:prstGeom>
        </p:spPr>
        <p:txBody>
          <a:bodyPr vert="horz"/>
          <a:lstStyle>
            <a:lvl1pPr algn="r" eaLnBrk="1" latinLnBrk="0" hangingPunct="1">
              <a:defRPr kumimoji="0" sz="1200">
                <a:solidFill>
                  <a:schemeClr val="accent1">
                    <a:shade val="75000"/>
                  </a:schemeClr>
                </a:solidFill>
              </a:defRPr>
            </a:lvl1pPr>
          </a:lstStyle>
          <a:p>
            <a:endParaRPr lang="ru-RU"/>
          </a:p>
        </p:txBody>
      </p:sp>
      <p:sp>
        <p:nvSpPr>
          <p:cNvPr id="5" name="Номер слайда 4"/>
          <p:cNvSpPr>
            <a:spLocks noGrp="1"/>
          </p:cNvSpPr>
          <p:nvPr>
            <p:ph type="sldNum" sz="quarter" idx="4"/>
          </p:nvPr>
        </p:nvSpPr>
        <p:spPr>
          <a:xfrm>
            <a:off x="8229600" y="6477000"/>
            <a:ext cx="762000" cy="244475"/>
          </a:xfrm>
          <a:prstGeom prst="rect">
            <a:avLst/>
          </a:prstGeom>
        </p:spPr>
        <p:txBody>
          <a:bodyPr vert="horz"/>
          <a:lstStyle>
            <a:lvl1pPr algn="r" eaLnBrk="1" latinLnBrk="0" hangingPunct="1">
              <a:defRPr kumimoji="0" sz="1200">
                <a:solidFill>
                  <a:schemeClr val="accent1">
                    <a:shade val="75000"/>
                  </a:schemeClr>
                </a:solidFill>
              </a:defRPr>
            </a:lvl1pPr>
          </a:lstStyle>
          <a:p>
            <a:fld id="{B19B0651-EE4F-4900-A07F-96A6BFA9D0F0}" type="slidenum">
              <a:rPr lang="ru-RU" smtClean="0"/>
              <a:pPr/>
              <a:t>‹#›</a:t>
            </a:fld>
            <a:endParaRPr lang="ru-RU"/>
          </a:p>
        </p:txBody>
      </p:sp>
      <p:sp>
        <p:nvSpPr>
          <p:cNvPr id="10" name="Заголовок 9"/>
          <p:cNvSpPr>
            <a:spLocks noGrp="1"/>
          </p:cNvSpPr>
          <p:nvPr>
            <p:ph type="title"/>
          </p:nvPr>
        </p:nvSpPr>
        <p:spPr>
          <a:xfrm>
            <a:off x="304800" y="457200"/>
            <a:ext cx="8686800" cy="838200"/>
          </a:xfrm>
          <a:prstGeom prst="rect">
            <a:avLst/>
          </a:prstGeom>
        </p:spPr>
        <p:txBody>
          <a:bodyPr vert="horz" anchor="ctr">
            <a:normAutofit/>
          </a:bodyPr>
          <a:lstStyle/>
          <a:p>
            <a:r>
              <a:rPr kumimoji="0" lang="ru-RU" smtClean="0"/>
              <a:t>Образец заголовка</a:t>
            </a:r>
            <a:endParaRPr kumimoji="0" lang="en-US"/>
          </a:p>
        </p:txBody>
      </p:sp>
      <p:sp>
        <p:nvSpPr>
          <p:cNvPr id="9" name="Прямая соединительная линия 8"/>
          <p:cNvSpPr>
            <a:spLocks noChangeShapeType="1"/>
          </p:cNvSpPr>
          <p:nvPr/>
        </p:nvSpPr>
        <p:spPr bwMode="auto">
          <a:xfrm>
            <a:off x="514350" y="1050898"/>
            <a:ext cx="8629650" cy="2381"/>
          </a:xfrm>
          <a:prstGeom prst="line">
            <a:avLst/>
          </a:prstGeom>
          <a:noFill/>
          <a:ln w="9525" cap="flat" cmpd="sng" algn="ctr">
            <a:gradFill flip="none" rotWithShape="1">
              <a:gsLst>
                <a:gs pos="0">
                  <a:schemeClr val="accent1">
                    <a:alpha val="0"/>
                  </a:schemeClr>
                </a:gs>
                <a:gs pos="17000">
                  <a:schemeClr val="accent1"/>
                </a:gs>
                <a:gs pos="100000">
                  <a:schemeClr val="accent1"/>
                </a:gs>
              </a:gsLst>
              <a:lin ang="0" scaled="1"/>
              <a:tileRect/>
            </a:gra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12" name="Прямая соединительная линия 11"/>
          <p:cNvSpPr>
            <a:spLocks noChangeShapeType="1"/>
          </p:cNvSpPr>
          <p:nvPr/>
        </p:nvSpPr>
        <p:spPr bwMode="auto">
          <a:xfrm>
            <a:off x="514350" y="1057986"/>
            <a:ext cx="8629650" cy="2381"/>
          </a:xfrm>
          <a:prstGeom prst="line">
            <a:avLst/>
          </a:prstGeom>
          <a:noFill/>
          <a:ln w="9525" cap="flat" cmpd="sng" algn="ctr">
            <a:gradFill flip="none" rotWithShape="1">
              <a:gsLst>
                <a:gs pos="0">
                  <a:schemeClr val="accent1">
                    <a:alpha val="0"/>
                  </a:schemeClr>
                </a:gs>
                <a:gs pos="17000">
                  <a:schemeClr val="accent1"/>
                </a:gs>
                <a:gs pos="100000">
                  <a:schemeClr val="accent1"/>
                </a:gs>
              </a:gsLst>
              <a:lin ang="0" scaled="1"/>
              <a:tileRect/>
            </a:gradFill>
            <a:prstDash val="solid"/>
            <a:round/>
            <a:headEnd type="none" w="med" len="med"/>
            <a:tailEnd type="none" w="med" len="med"/>
          </a:ln>
          <a:effectLst/>
        </p:spPr>
        <p:txBody>
          <a:bodyPr vert="horz" wrap="square" lIns="91440" tIns="45720" rIns="91440" bIns="45720" anchor="t" compatLnSpc="1"/>
          <a:lstStyle/>
          <a:p>
            <a:endParaRPr kumimoji="0" lang="en-US"/>
          </a:p>
        </p:txBody>
      </p:sp>
    </p:spTree>
  </p:cSld>
  <p:clrMap bg1="lt1" tx1="dk1" bg2="lt2" tx2="dk2" accent1="accent1" accent2="accent2" accent3="accent3" accent4="accent4" accent5="accent5" accent6="accent6" hlink="hlink" folHlink="folHlink"/>
  <p:sldLayoutIdLst>
    <p:sldLayoutId id="2147483685" r:id="rId1"/>
    <p:sldLayoutId id="2147483686" r:id="rId2"/>
    <p:sldLayoutId id="2147483687" r:id="rId3"/>
    <p:sldLayoutId id="2147483688" r:id="rId4"/>
    <p:sldLayoutId id="2147483689" r:id="rId5"/>
    <p:sldLayoutId id="2147483690" r:id="rId6"/>
    <p:sldLayoutId id="2147483691" r:id="rId7"/>
    <p:sldLayoutId id="2147483692" r:id="rId8"/>
    <p:sldLayoutId id="2147483693" r:id="rId9"/>
    <p:sldLayoutId id="2147483694" r:id="rId10"/>
    <p:sldLayoutId id="2147483695" r:id="rId11"/>
  </p:sldLayoutIdLst>
  <p:txStyles>
    <p:titleStyle>
      <a:lvl1pPr algn="l" rtl="0" eaLnBrk="1" latinLnBrk="0" hangingPunct="1">
        <a:spcBef>
          <a:spcPct val="0"/>
        </a:spcBef>
        <a:buNone/>
        <a:defRPr kumimoji="0" sz="3600" kern="1200" cap="all" baseline="0">
          <a:solidFill>
            <a:schemeClr val="tx2"/>
          </a:solidFill>
          <a:effectLst>
            <a:reflection blurRad="12700" stA="48000" endA="300" endPos="55000" dir="5400000" sy="-90000" algn="bl" rotWithShape="0"/>
          </a:effectLst>
          <a:latin typeface="+mj-lt"/>
          <a:ea typeface="+mj-ea"/>
          <a:cs typeface="+mj-cs"/>
        </a:defRPr>
      </a:lvl1pPr>
    </p:titleStyle>
    <p:bodyStyle>
      <a:lvl1pPr marL="342900" indent="-342900" algn="l" rtl="0" eaLnBrk="1" latinLnBrk="0" hangingPunct="1">
        <a:spcBef>
          <a:spcPct val="20000"/>
        </a:spcBef>
        <a:buClr>
          <a:schemeClr val="accent1"/>
        </a:buClr>
        <a:buSzPct val="70000"/>
        <a:buFont typeface="Wingdings 2"/>
        <a:buChar char=""/>
        <a:defRPr kumimoji="0" sz="3200" kern="1200">
          <a:solidFill>
            <a:schemeClr val="tx2"/>
          </a:solidFill>
          <a:latin typeface="+mn-lt"/>
          <a:ea typeface="+mn-ea"/>
          <a:cs typeface="+mn-cs"/>
        </a:defRPr>
      </a:lvl1pPr>
      <a:lvl2pPr marL="742950" indent="-285750" algn="l" rtl="0" eaLnBrk="1" latinLnBrk="0" hangingPunct="1">
        <a:spcBef>
          <a:spcPct val="20000"/>
        </a:spcBef>
        <a:buClr>
          <a:schemeClr val="accent1"/>
        </a:buClr>
        <a:buSzPct val="70000"/>
        <a:buFont typeface="Wingdings 2"/>
        <a:buChar char=""/>
        <a:defRPr kumimoji="0" sz="2800" kern="1200">
          <a:solidFill>
            <a:schemeClr val="tx2"/>
          </a:solidFill>
          <a:latin typeface="+mn-lt"/>
          <a:ea typeface="+mn-ea"/>
          <a:cs typeface="+mn-cs"/>
        </a:defRPr>
      </a:lvl2pPr>
      <a:lvl3pPr marL="1143000" indent="-228600" algn="l" rtl="0" eaLnBrk="1" latinLnBrk="0" hangingPunct="1">
        <a:spcBef>
          <a:spcPct val="20000"/>
        </a:spcBef>
        <a:buClr>
          <a:schemeClr val="accent1"/>
        </a:buClr>
        <a:buSzPct val="70000"/>
        <a:buFont typeface="Wingdings 2"/>
        <a:buChar char=""/>
        <a:defRPr kumimoji="0" sz="2400" kern="1200">
          <a:solidFill>
            <a:schemeClr val="tx2"/>
          </a:solidFill>
          <a:latin typeface="+mn-lt"/>
          <a:ea typeface="+mn-ea"/>
          <a:cs typeface="+mn-cs"/>
        </a:defRPr>
      </a:lvl3pPr>
      <a:lvl4pPr marL="1600200" indent="-228600" algn="l" rtl="0" eaLnBrk="1" latinLnBrk="0" hangingPunct="1">
        <a:spcBef>
          <a:spcPct val="20000"/>
        </a:spcBef>
        <a:buClr>
          <a:schemeClr val="accent1"/>
        </a:buClr>
        <a:buSzPct val="70000"/>
        <a:buFont typeface="Wingdings 2"/>
        <a:buChar char=""/>
        <a:defRPr kumimoji="0" sz="2000" kern="1200">
          <a:solidFill>
            <a:schemeClr val="tx2"/>
          </a:solidFill>
          <a:latin typeface="+mn-lt"/>
          <a:ea typeface="+mn-ea"/>
          <a:cs typeface="+mn-cs"/>
        </a:defRPr>
      </a:lvl4pPr>
      <a:lvl5pPr marL="2057400" indent="-228600" algn="l" rtl="0" eaLnBrk="1" latinLnBrk="0" hangingPunct="1">
        <a:spcBef>
          <a:spcPct val="20000"/>
        </a:spcBef>
        <a:buClr>
          <a:schemeClr val="accent1"/>
        </a:buClr>
        <a:buSzPct val="60000"/>
        <a:buFont typeface="Wingdings 2"/>
        <a:buChar char=""/>
        <a:defRPr kumimoji="0" sz="1800" kern="1200">
          <a:solidFill>
            <a:schemeClr val="tx2"/>
          </a:solidFill>
          <a:latin typeface="+mn-lt"/>
          <a:ea typeface="+mn-ea"/>
          <a:cs typeface="+mn-cs"/>
        </a:defRPr>
      </a:lvl5pPr>
      <a:lvl6pPr marL="2514600" indent="-228600" algn="l" rtl="0" eaLnBrk="1" latinLnBrk="0" hangingPunct="1">
        <a:spcBef>
          <a:spcPct val="20000"/>
        </a:spcBef>
        <a:buClr>
          <a:schemeClr val="accent1"/>
        </a:buClr>
        <a:buSzPct val="60000"/>
        <a:buFont typeface="Wingdings 2"/>
        <a:buChar char=""/>
        <a:defRPr kumimoji="0" sz="1800" kern="1200">
          <a:solidFill>
            <a:schemeClr val="tx2"/>
          </a:solidFill>
          <a:latin typeface="+mn-lt"/>
          <a:ea typeface="+mn-ea"/>
          <a:cs typeface="+mn-cs"/>
        </a:defRPr>
      </a:lvl6pPr>
      <a:lvl7pPr marL="2971800" indent="-228600" algn="l" rtl="0" eaLnBrk="1" latinLnBrk="0" hangingPunct="1">
        <a:spcBef>
          <a:spcPct val="20000"/>
        </a:spcBef>
        <a:buClr>
          <a:schemeClr val="accent1"/>
        </a:buClr>
        <a:buSzPct val="60000"/>
        <a:buFont typeface="Wingdings 2"/>
        <a:buChar char=""/>
        <a:defRPr kumimoji="0" sz="1600" kern="1200">
          <a:solidFill>
            <a:schemeClr val="tx2"/>
          </a:solidFill>
          <a:latin typeface="+mn-lt"/>
          <a:ea typeface="+mn-ea"/>
          <a:cs typeface="+mn-cs"/>
        </a:defRPr>
      </a:lvl7pPr>
      <a:lvl8pPr marL="3429000" indent="-228600" algn="l" rtl="0" eaLnBrk="1" latinLnBrk="0" hangingPunct="1">
        <a:spcBef>
          <a:spcPct val="20000"/>
        </a:spcBef>
        <a:buClr>
          <a:schemeClr val="accent1"/>
        </a:buClr>
        <a:buSzPct val="60000"/>
        <a:buFont typeface="Wingdings 2"/>
        <a:buChar char=""/>
        <a:defRPr kumimoji="0" sz="1600" kern="1200" baseline="0">
          <a:solidFill>
            <a:schemeClr val="tx2"/>
          </a:solidFill>
          <a:latin typeface="+mn-lt"/>
          <a:ea typeface="+mn-ea"/>
          <a:cs typeface="+mn-cs"/>
        </a:defRPr>
      </a:lvl8pPr>
      <a:lvl9pPr marL="3886200" indent="-228600" algn="l" rtl="0" eaLnBrk="1" latinLnBrk="0" hangingPunct="1">
        <a:spcBef>
          <a:spcPct val="20000"/>
        </a:spcBef>
        <a:buClr>
          <a:schemeClr val="accent1"/>
        </a:buClr>
        <a:buSzPct val="60000"/>
        <a:buFont typeface="Wingdings 2"/>
        <a:buChar char=""/>
        <a:defRPr kumimoji="0" sz="1400" kern="1200" baseline="0">
          <a:solidFill>
            <a:schemeClr val="tx2"/>
          </a:solidFill>
          <a:latin typeface="+mn-lt"/>
          <a:ea typeface="+mn-ea"/>
          <a:cs typeface="+mn-cs"/>
        </a:defRPr>
      </a:lvl9pPr>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3.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image" Target="../media/image3.jpeg"/><Relationship Id="rId1" Type="http://schemas.openxmlformats.org/officeDocument/2006/relationships/slideLayout" Target="../slideLayouts/slideLayout7.xml"/><Relationship Id="rId5" Type="http://schemas.openxmlformats.org/officeDocument/2006/relationships/image" Target="../media/image6.jpeg"/><Relationship Id="rId4" Type="http://schemas.openxmlformats.org/officeDocument/2006/relationships/image" Target="../media/image5.jpeg"/></Relationships>
</file>

<file path=ppt/slides/_rels/slide4.xml.rels><?xml version="1.0" encoding="UTF-8" standalone="yes"?>
<Relationships xmlns="http://schemas.openxmlformats.org/package/2006/relationships"><Relationship Id="rId3" Type="http://schemas.openxmlformats.org/officeDocument/2006/relationships/image" Target="../media/image8.jpeg"/><Relationship Id="rId2" Type="http://schemas.openxmlformats.org/officeDocument/2006/relationships/image" Target="../media/image7.jpeg"/><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6.xml.rels><?xml version="1.0" encoding="UTF-8" standalone="yes"?>
<Relationships xmlns="http://schemas.openxmlformats.org/package/2006/relationships"><Relationship Id="rId3" Type="http://schemas.openxmlformats.org/officeDocument/2006/relationships/image" Target="../media/image10.jpeg"/><Relationship Id="rId2" Type="http://schemas.openxmlformats.org/officeDocument/2006/relationships/image" Target="../media/image9.jpeg"/><Relationship Id="rId1" Type="http://schemas.openxmlformats.org/officeDocument/2006/relationships/slideLayout" Target="../slideLayouts/slideLayout7.xml"/><Relationship Id="rId4" Type="http://schemas.openxmlformats.org/officeDocument/2006/relationships/image" Target="../media/image11.jpeg"/></Relationships>
</file>

<file path=ppt/slides/_rels/slide7.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image" Target="../media/image12.jpeg"/><Relationship Id="rId1" Type="http://schemas.openxmlformats.org/officeDocument/2006/relationships/slideLayout" Target="../slideLayouts/slideLayout7.xml"/><Relationship Id="rId6" Type="http://schemas.openxmlformats.org/officeDocument/2006/relationships/image" Target="../media/image16.jpeg"/><Relationship Id="rId5" Type="http://schemas.openxmlformats.org/officeDocument/2006/relationships/image" Target="../media/image15.jpeg"/><Relationship Id="rId4" Type="http://schemas.openxmlformats.org/officeDocument/2006/relationships/image" Target="../media/image14.jpeg"/></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9.xml.rels><?xml version="1.0" encoding="UTF-8" standalone="yes"?>
<Relationships xmlns="http://schemas.openxmlformats.org/package/2006/relationships"><Relationship Id="rId3" Type="http://schemas.openxmlformats.org/officeDocument/2006/relationships/image" Target="../media/image18.jpeg"/><Relationship Id="rId2" Type="http://schemas.openxmlformats.org/officeDocument/2006/relationships/image" Target="../media/image17.jpeg"/><Relationship Id="rId1" Type="http://schemas.openxmlformats.org/officeDocument/2006/relationships/slideLayout" Target="../slideLayouts/slideLayout7.xml"/></Relationships>
</file>

<file path=ppt/slides/_rels/slide10.xml.rels><?xml version="1.0" encoding="UTF-8" standalone="yes"?>
<Relationships xmlns="http://schemas.openxmlformats.org/package/2006/relationships"><Relationship Id="rId3" Type="http://schemas.openxmlformats.org/officeDocument/2006/relationships/image" Target="../media/image20.jpeg"/><Relationship Id="rId2" Type="http://schemas.openxmlformats.org/officeDocument/2006/relationships/image" Target="../media/image19.jpeg"/><Relationship Id="rId1" Type="http://schemas.openxmlformats.org/officeDocument/2006/relationships/slideLayout" Target="../slideLayouts/slideLayout7.xml"/><Relationship Id="rId4" Type="http://schemas.openxmlformats.org/officeDocument/2006/relationships/image" Target="../media/image21.jpeg"/></Relationships>
</file>

<file path=ppt/slides/_rels/slide11.xml.rels><?xml version="1.0" encoding="UTF-8" standalone="yes"?>
<Relationships xmlns="http://schemas.openxmlformats.org/package/2006/relationships"><Relationship Id="rId3" Type="http://schemas.openxmlformats.org/officeDocument/2006/relationships/image" Target="../media/image23.jpeg"/><Relationship Id="rId2" Type="http://schemas.openxmlformats.org/officeDocument/2006/relationships/image" Target="../media/image22.jpeg"/><Relationship Id="rId1" Type="http://schemas.openxmlformats.org/officeDocument/2006/relationships/slideLayout" Target="../slideLayouts/slideLayout7.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13.xml.rels><?xml version="1.0" encoding="UTF-8" standalone="yes"?>
<Relationships xmlns="http://schemas.openxmlformats.org/package/2006/relationships"><Relationship Id="rId2" Type="http://schemas.openxmlformats.org/officeDocument/2006/relationships/chart" Target="../charts/chart1.xml"/><Relationship Id="rId1" Type="http://schemas.openxmlformats.org/officeDocument/2006/relationships/slideLayout" Target="../slideLayouts/slideLayout7.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5.xml.rels><?xml version="1.0" encoding="UTF-8" standalone="yes"?>
<Relationships xmlns="http://schemas.openxmlformats.org/package/2006/relationships"><Relationship Id="rId2" Type="http://schemas.openxmlformats.org/officeDocument/2006/relationships/image" Target="../media/image24.pn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8" Type="http://schemas.openxmlformats.org/officeDocument/2006/relationships/image" Target="../media/image31.png"/><Relationship Id="rId3" Type="http://schemas.openxmlformats.org/officeDocument/2006/relationships/image" Target="../media/image26.jpeg"/><Relationship Id="rId7" Type="http://schemas.openxmlformats.org/officeDocument/2006/relationships/image" Target="../media/image30.jpeg"/><Relationship Id="rId2" Type="http://schemas.openxmlformats.org/officeDocument/2006/relationships/image" Target="../media/image25.png"/><Relationship Id="rId1" Type="http://schemas.openxmlformats.org/officeDocument/2006/relationships/slideLayout" Target="../slideLayouts/slideLayout2.xml"/><Relationship Id="rId6" Type="http://schemas.openxmlformats.org/officeDocument/2006/relationships/image" Target="../media/image29.jpeg"/><Relationship Id="rId5" Type="http://schemas.openxmlformats.org/officeDocument/2006/relationships/image" Target="../media/image28.jpeg"/><Relationship Id="rId4" Type="http://schemas.openxmlformats.org/officeDocument/2006/relationships/image" Target="../media/image27.jpeg"/></Relationships>
</file>

<file path=ppt/slides/_rels/slide17.xml.rels><?xml version="1.0" encoding="UTF-8" standalone="yes"?>
<Relationships xmlns="http://schemas.openxmlformats.org/package/2006/relationships"><Relationship Id="rId3" Type="http://schemas.openxmlformats.org/officeDocument/2006/relationships/image" Target="../media/image33.jpeg"/><Relationship Id="rId7" Type="http://schemas.openxmlformats.org/officeDocument/2006/relationships/image" Target="../media/image36.jpeg"/><Relationship Id="rId2" Type="http://schemas.openxmlformats.org/officeDocument/2006/relationships/image" Target="../media/image32.jpeg"/><Relationship Id="rId1" Type="http://schemas.openxmlformats.org/officeDocument/2006/relationships/slideLayout" Target="../slideLayouts/slideLayout2.xml"/><Relationship Id="rId6" Type="http://schemas.openxmlformats.org/officeDocument/2006/relationships/image" Target="../media/image35.jpeg"/><Relationship Id="rId5" Type="http://schemas.openxmlformats.org/officeDocument/2006/relationships/image" Target="../media/image34.jpeg"/><Relationship Id="rId4" Type="http://schemas.microsoft.com/office/2007/relationships/hdphoto" Target="../media/hdphoto1.wdp"/></Relationships>
</file>

<file path=ppt/slides/_rels/slide18.xml.rels><?xml version="1.0" encoding="UTF-8" standalone="yes"?>
<Relationships xmlns="http://schemas.openxmlformats.org/package/2006/relationships"><Relationship Id="rId3" Type="http://schemas.openxmlformats.org/officeDocument/2006/relationships/hyperlink" Target="https://ru.wikipedia.org/wiki/%D0%94%D0%B5%D0%BA%D0%BE%D1%80%D0%B0%D1%82%D0%B8%D0%B2%D0%BD%D0%BE-%D0%BF%D1%80%D0%B8%D0%BA%D0%BB%D0%B0%D0%B4%D0%BD%D0%BE%D0%B5_%D0%B8%D1%81%D0%BA%D1%83%D1%81%D1%81%D1%82%D0%B2%D0%BE" TargetMode="External"/><Relationship Id="rId2" Type="http://schemas.openxmlformats.org/officeDocument/2006/relationships/hyperlink" Target="https://ru.wikipedia.org/wiki/%D0%AF%D0%BF%D0%BE%D0%BD%D1%81%D0%BA%D0%B8%D0%B9_%D1%8F%D0%B7%D1%8B%D0%BA" TargetMode="External"/><Relationship Id="rId1" Type="http://schemas.openxmlformats.org/officeDocument/2006/relationships/slideLayout" Target="../slideLayouts/slideLayout4.xml"/><Relationship Id="rId4" Type="http://schemas.openxmlformats.org/officeDocument/2006/relationships/hyperlink" Target="https://ru.wikipedia.org/wiki/%D0%91%D1%83%D0%BC%D0%B0%D0%B3%D0%B0" TargetMode="External"/></Relationships>
</file>

<file path=ppt/slides/_rels/slide19.xml.rels><?xml version="1.0" encoding="UTF-8" standalone="yes"?>
<Relationships xmlns="http://schemas.openxmlformats.org/package/2006/relationships"><Relationship Id="rId3" Type="http://schemas.openxmlformats.org/officeDocument/2006/relationships/image" Target="../media/image38.jpeg"/><Relationship Id="rId2" Type="http://schemas.openxmlformats.org/officeDocument/2006/relationships/image" Target="../media/image37.jpeg"/><Relationship Id="rId1" Type="http://schemas.openxmlformats.org/officeDocument/2006/relationships/slideLayout" Target="../slideLayouts/slideLayout3.xml"/></Relationships>
</file>

<file path=ppt/slides/_rels/slide20.xml.rels><?xml version="1.0" encoding="UTF-8" standalone="yes"?>
<Relationships xmlns="http://schemas.openxmlformats.org/package/2006/relationships"><Relationship Id="rId3" Type="http://schemas.openxmlformats.org/officeDocument/2006/relationships/image" Target="../media/image40.jpeg"/><Relationship Id="rId2" Type="http://schemas.openxmlformats.org/officeDocument/2006/relationships/image" Target="../media/image39.jpeg"/><Relationship Id="rId1" Type="http://schemas.openxmlformats.org/officeDocument/2006/relationships/slideLayout" Target="../slideLayouts/slideLayout4.xml"/><Relationship Id="rId6" Type="http://schemas.openxmlformats.org/officeDocument/2006/relationships/image" Target="../media/image43.jpeg"/><Relationship Id="rId5" Type="http://schemas.openxmlformats.org/officeDocument/2006/relationships/image" Target="../media/image42.jpeg"/><Relationship Id="rId4" Type="http://schemas.openxmlformats.org/officeDocument/2006/relationships/image" Target="../media/image41.jpeg"/></Relationships>
</file>

<file path=ppt/slides/_rels/slide21.xml.rels><?xml version="1.0" encoding="UTF-8" standalone="yes"?>
<Relationships xmlns="http://schemas.openxmlformats.org/package/2006/relationships"><Relationship Id="rId3" Type="http://schemas.openxmlformats.org/officeDocument/2006/relationships/image" Target="../media/image45.jpeg"/><Relationship Id="rId2" Type="http://schemas.openxmlformats.org/officeDocument/2006/relationships/image" Target="../media/image44.jpeg"/><Relationship Id="rId1" Type="http://schemas.openxmlformats.org/officeDocument/2006/relationships/slideLayout" Target="../slideLayouts/slideLayout4.xml"/><Relationship Id="rId6" Type="http://schemas.openxmlformats.org/officeDocument/2006/relationships/image" Target="../media/image48.jpeg"/><Relationship Id="rId5" Type="http://schemas.openxmlformats.org/officeDocument/2006/relationships/image" Target="../media/image47.jpeg"/><Relationship Id="rId4" Type="http://schemas.openxmlformats.org/officeDocument/2006/relationships/image" Target="../media/image46.jpeg"/></Relationships>
</file>

<file path=ppt/slides/_rels/slide22.xml.rels><?xml version="1.0" encoding="UTF-8" standalone="yes"?>
<Relationships xmlns="http://schemas.openxmlformats.org/package/2006/relationships"><Relationship Id="rId3" Type="http://schemas.openxmlformats.org/officeDocument/2006/relationships/image" Target="../media/image50.jpeg"/><Relationship Id="rId7" Type="http://schemas.openxmlformats.org/officeDocument/2006/relationships/image" Target="../media/image54.jpeg"/><Relationship Id="rId2" Type="http://schemas.openxmlformats.org/officeDocument/2006/relationships/image" Target="../media/image49.jpeg"/><Relationship Id="rId1" Type="http://schemas.openxmlformats.org/officeDocument/2006/relationships/slideLayout" Target="../slideLayouts/slideLayout4.xml"/><Relationship Id="rId6" Type="http://schemas.openxmlformats.org/officeDocument/2006/relationships/image" Target="../media/image53.jpeg"/><Relationship Id="rId5" Type="http://schemas.openxmlformats.org/officeDocument/2006/relationships/image" Target="../media/image52.jpeg"/><Relationship Id="rId4" Type="http://schemas.openxmlformats.org/officeDocument/2006/relationships/image" Target="../media/image51.jpeg"/></Relationships>
</file>

<file path=ppt/slides/_rels/slide23.xml.rels><?xml version="1.0" encoding="UTF-8" standalone="yes"?>
<Relationships xmlns="http://schemas.openxmlformats.org/package/2006/relationships"><Relationship Id="rId3" Type="http://schemas.openxmlformats.org/officeDocument/2006/relationships/image" Target="../media/image56.png"/><Relationship Id="rId2" Type="http://schemas.openxmlformats.org/officeDocument/2006/relationships/image" Target="../media/image55.jpeg"/><Relationship Id="rId1" Type="http://schemas.openxmlformats.org/officeDocument/2006/relationships/slideLayout" Target="../slideLayouts/slideLayout7.xml"/><Relationship Id="rId6" Type="http://schemas.openxmlformats.org/officeDocument/2006/relationships/image" Target="../media/image59.png"/><Relationship Id="rId5" Type="http://schemas.openxmlformats.org/officeDocument/2006/relationships/image" Target="../media/image58.jpeg"/><Relationship Id="rId4" Type="http://schemas.openxmlformats.org/officeDocument/2006/relationships/image" Target="../media/image57.jpeg"/></Relationships>
</file>

<file path=ppt/slides/_rels/slide24.xml.rels><?xml version="1.0" encoding="UTF-8" standalone="yes"?>
<Relationships xmlns="http://schemas.openxmlformats.org/package/2006/relationships"><Relationship Id="rId2" Type="http://schemas.openxmlformats.org/officeDocument/2006/relationships/image" Target="../media/image60.png"/><Relationship Id="rId1" Type="http://schemas.openxmlformats.org/officeDocument/2006/relationships/slideLayout" Target="../slideLayouts/slideLayout7.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3" Type="http://schemas.openxmlformats.org/officeDocument/2006/relationships/image" Target="../media/image62.jpeg"/><Relationship Id="rId2" Type="http://schemas.openxmlformats.org/officeDocument/2006/relationships/image" Target="../media/image61.jpeg"/><Relationship Id="rId1" Type="http://schemas.openxmlformats.org/officeDocument/2006/relationships/slideLayout" Target="../slideLayouts/slideLayout7.xml"/><Relationship Id="rId4" Type="http://schemas.openxmlformats.org/officeDocument/2006/relationships/image" Target="../media/image63.jpeg"/></Relationships>
</file>

<file path=ppt/slides/_rels/slide27.xml.rels><?xml version="1.0" encoding="UTF-8" standalone="yes"?>
<Relationships xmlns="http://schemas.openxmlformats.org/package/2006/relationships"><Relationship Id="rId3" Type="http://schemas.openxmlformats.org/officeDocument/2006/relationships/chart" Target="../charts/chart3.xml"/><Relationship Id="rId2" Type="http://schemas.openxmlformats.org/officeDocument/2006/relationships/chart" Target="../charts/chart2.xml"/><Relationship Id="rId1" Type="http://schemas.openxmlformats.org/officeDocument/2006/relationships/slideLayout" Target="../slideLayouts/slideLayout7.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29.xml.rels><?xml version="1.0" encoding="UTF-8" standalone="yes"?>
<Relationships xmlns="http://schemas.openxmlformats.org/package/2006/relationships"><Relationship Id="rId2" Type="http://schemas.openxmlformats.org/officeDocument/2006/relationships/chart" Target="../charts/chart4.xml"/><Relationship Id="rId1" Type="http://schemas.openxmlformats.org/officeDocument/2006/relationships/slideLayout" Target="../slideLayouts/slideLayout7.xml"/></Relationships>
</file>

<file path=ppt/slides/_rels/slide30.xml.rels><?xml version="1.0" encoding="UTF-8" standalone="yes"?>
<Relationships xmlns="http://schemas.openxmlformats.org/package/2006/relationships"><Relationship Id="rId3" Type="http://schemas.openxmlformats.org/officeDocument/2006/relationships/image" Target="../media/image64.png"/><Relationship Id="rId2" Type="http://schemas.openxmlformats.org/officeDocument/2006/relationships/chart" Target="../charts/chart5.xml"/><Relationship Id="rId1" Type="http://schemas.openxmlformats.org/officeDocument/2006/relationships/slideLayout" Target="../slideLayouts/slideLayout7.xml"/></Relationships>
</file>

<file path=ppt/slides/_rels/slide31.xml.rels><?xml version="1.0" encoding="UTF-8" standalone="yes"?>
<Relationships xmlns="http://schemas.openxmlformats.org/package/2006/relationships"><Relationship Id="rId3" Type="http://schemas.openxmlformats.org/officeDocument/2006/relationships/image" Target="../media/image66.jpeg"/><Relationship Id="rId2" Type="http://schemas.openxmlformats.org/officeDocument/2006/relationships/image" Target="../media/image65.jpeg"/><Relationship Id="rId1" Type="http://schemas.openxmlformats.org/officeDocument/2006/relationships/slideLayout" Target="../slideLayouts/slideLayout6.xml"/><Relationship Id="rId5" Type="http://schemas.openxmlformats.org/officeDocument/2006/relationships/image" Target="../media/image68.gif"/><Relationship Id="rId4" Type="http://schemas.openxmlformats.org/officeDocument/2006/relationships/image" Target="../media/image67.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5" name="Объект 4"/>
          <p:cNvGraphicFramePr>
            <a:graphicFrameLocks noGrp="1"/>
          </p:cNvGraphicFramePr>
          <p:nvPr>
            <p:ph idx="4294967295"/>
            <p:extLst>
              <p:ext uri="{D42A27DB-BD31-4B8C-83A1-F6EECF244321}">
                <p14:modId xmlns:p14="http://schemas.microsoft.com/office/powerpoint/2010/main" xmlns="" val="3286314351"/>
              </p:ext>
            </p:extLst>
          </p:nvPr>
        </p:nvGraphicFramePr>
        <p:xfrm>
          <a:off x="0" y="1628775"/>
          <a:ext cx="6057900" cy="631968"/>
        </p:xfrm>
        <a:graphic>
          <a:graphicData uri="http://schemas.openxmlformats.org/drawingml/2006/table">
            <a:tbl>
              <a:tblPr/>
              <a:tblGrid>
                <a:gridCol w="6057900"/>
              </a:tblGrid>
              <a:tr h="631968">
                <a:tc>
                  <a:txBody>
                    <a:bodyPr/>
                    <a:lstStyle/>
                    <a:p>
                      <a:pPr algn="ctr">
                        <a:lnSpc>
                          <a:spcPct val="115000"/>
                        </a:lnSpc>
                        <a:spcAft>
                          <a:spcPts val="0"/>
                        </a:spcAft>
                      </a:pPr>
                      <a:endParaRPr lang="ru-RU" sz="1400" dirty="0">
                        <a:effectLst/>
                        <a:latin typeface="Arial" panose="020B0604020202020204" pitchFamily="34" charset="0"/>
                        <a:ea typeface="Times New Roman"/>
                        <a:cs typeface="Arial" panose="020B0604020202020204" pitchFamily="34" charset="0"/>
                      </a:endParaRPr>
                    </a:p>
                  </a:txBody>
                  <a:tcPr marL="114935" marR="114935" marT="0" marB="0">
                    <a:lnL>
                      <a:noFill/>
                    </a:lnL>
                    <a:lnR>
                      <a:noFill/>
                    </a:lnR>
                    <a:lnT>
                      <a:noFill/>
                    </a:lnT>
                    <a:lnB>
                      <a:noFill/>
                    </a:lnB>
                  </a:tcPr>
                </a:tc>
              </a:tr>
            </a:tbl>
          </a:graphicData>
        </a:graphic>
      </p:graphicFrame>
      <p:graphicFrame>
        <p:nvGraphicFramePr>
          <p:cNvPr id="6" name="Таблица 5"/>
          <p:cNvGraphicFramePr>
            <a:graphicFrameLocks noGrp="1"/>
          </p:cNvGraphicFramePr>
          <p:nvPr>
            <p:extLst>
              <p:ext uri="{D42A27DB-BD31-4B8C-83A1-F6EECF244321}">
                <p14:modId xmlns:p14="http://schemas.microsoft.com/office/powerpoint/2010/main" xmlns="" val="31241606"/>
              </p:ext>
            </p:extLst>
          </p:nvPr>
        </p:nvGraphicFramePr>
        <p:xfrm>
          <a:off x="1259632" y="764704"/>
          <a:ext cx="6624736" cy="3029704"/>
        </p:xfrm>
        <a:graphic>
          <a:graphicData uri="http://schemas.openxmlformats.org/drawingml/2006/table">
            <a:tbl>
              <a:tblPr/>
              <a:tblGrid>
                <a:gridCol w="6624736"/>
              </a:tblGrid>
              <a:tr h="3029704">
                <a:tc>
                  <a:txBody>
                    <a:bodyPr/>
                    <a:lstStyle/>
                    <a:p>
                      <a:pPr algn="ctr">
                        <a:lnSpc>
                          <a:spcPct val="115000"/>
                        </a:lnSpc>
                        <a:spcAft>
                          <a:spcPts val="0"/>
                        </a:spcAft>
                      </a:pPr>
                      <a:r>
                        <a:rPr lang="ru-RU" sz="2800" b="1" i="1" dirty="0">
                          <a:solidFill>
                            <a:srgbClr val="FF0000"/>
                          </a:solidFill>
                          <a:effectLst/>
                          <a:latin typeface="Arial" panose="020B0604020202020204" pitchFamily="34" charset="0"/>
                          <a:ea typeface="Times New Roman"/>
                          <a:cs typeface="Arial" panose="020B0604020202020204" pitchFamily="34" charset="0"/>
                        </a:rPr>
                        <a:t>БУМАГОПЛАСТИКА </a:t>
                      </a:r>
                      <a:r>
                        <a:rPr lang="ru-RU" sz="2800" b="1" i="1" cap="all" dirty="0">
                          <a:solidFill>
                            <a:srgbClr val="FF0000"/>
                          </a:solidFill>
                          <a:effectLst/>
                          <a:latin typeface="Arial" panose="020B0604020202020204" pitchFamily="34" charset="0"/>
                          <a:ea typeface="Times New Roman"/>
                          <a:cs typeface="Arial" panose="020B0604020202020204" pitchFamily="34" charset="0"/>
                        </a:rPr>
                        <a:t>как средство развития </a:t>
                      </a:r>
                      <a:r>
                        <a:rPr lang="ru-RU" sz="2800" b="1" i="1" cap="all" dirty="0" smtClean="0">
                          <a:solidFill>
                            <a:srgbClr val="FF0000"/>
                          </a:solidFill>
                          <a:effectLst/>
                          <a:latin typeface="Arial" panose="020B0604020202020204" pitchFamily="34" charset="0"/>
                          <a:ea typeface="Times New Roman"/>
                          <a:cs typeface="Arial" panose="020B0604020202020204" pitchFamily="34" charset="0"/>
                        </a:rPr>
                        <a:t>конструкторских </a:t>
                      </a:r>
                      <a:r>
                        <a:rPr lang="ru-RU" sz="2800" b="1" i="1" cap="all" dirty="0">
                          <a:solidFill>
                            <a:srgbClr val="FF0000"/>
                          </a:solidFill>
                          <a:effectLst/>
                          <a:latin typeface="Arial" panose="020B0604020202020204" pitchFamily="34" charset="0"/>
                          <a:ea typeface="Times New Roman"/>
                          <a:cs typeface="Arial" panose="020B0604020202020204" pitchFamily="34" charset="0"/>
                        </a:rPr>
                        <a:t>умений и навыков </a:t>
                      </a:r>
                      <a:endParaRPr lang="ru-RU" sz="2800" i="1" dirty="0">
                        <a:solidFill>
                          <a:srgbClr val="FF0000"/>
                        </a:solidFill>
                        <a:effectLst/>
                        <a:latin typeface="Arial" panose="020B0604020202020204" pitchFamily="34" charset="0"/>
                        <a:ea typeface="Times New Roman"/>
                        <a:cs typeface="Arial" panose="020B0604020202020204" pitchFamily="34" charset="0"/>
                      </a:endParaRPr>
                    </a:p>
                    <a:p>
                      <a:pPr algn="ctr">
                        <a:lnSpc>
                          <a:spcPct val="115000"/>
                        </a:lnSpc>
                        <a:spcAft>
                          <a:spcPts val="0"/>
                        </a:spcAft>
                      </a:pPr>
                      <a:r>
                        <a:rPr lang="ru-RU" sz="2800" b="1" i="1" cap="all" dirty="0">
                          <a:solidFill>
                            <a:srgbClr val="FF0000"/>
                          </a:solidFill>
                          <a:effectLst/>
                          <a:latin typeface="Arial" panose="020B0604020202020204" pitchFamily="34" charset="0"/>
                          <a:ea typeface="Times New Roman"/>
                          <a:cs typeface="Arial" panose="020B0604020202020204" pitchFamily="34" charset="0"/>
                        </a:rPr>
                        <a:t>в </a:t>
                      </a:r>
                      <a:r>
                        <a:rPr lang="ru-RU" sz="2800" b="1" i="1" cap="all" dirty="0" err="1">
                          <a:solidFill>
                            <a:srgbClr val="FF0000"/>
                          </a:solidFill>
                          <a:effectLst/>
                          <a:latin typeface="Arial" panose="020B0604020202020204" pitchFamily="34" charset="0"/>
                          <a:ea typeface="Times New Roman"/>
                          <a:cs typeface="Arial" panose="020B0604020202020204" pitchFamily="34" charset="0"/>
                        </a:rPr>
                        <a:t>предшкольном</a:t>
                      </a:r>
                      <a:r>
                        <a:rPr lang="ru-RU" sz="2800" b="1" i="1" cap="all" dirty="0">
                          <a:solidFill>
                            <a:srgbClr val="FF0000"/>
                          </a:solidFill>
                          <a:effectLst/>
                          <a:latin typeface="Arial" panose="020B0604020202020204" pitchFamily="34" charset="0"/>
                          <a:ea typeface="Times New Roman"/>
                          <a:cs typeface="Arial" panose="020B0604020202020204" pitchFamily="34" charset="0"/>
                        </a:rPr>
                        <a:t> возрасте</a:t>
                      </a:r>
                      <a:endParaRPr lang="ru-RU" sz="2800" i="1" dirty="0">
                        <a:solidFill>
                          <a:srgbClr val="FF0000"/>
                        </a:solidFill>
                        <a:effectLst/>
                        <a:latin typeface="Arial" panose="020B0604020202020204" pitchFamily="34" charset="0"/>
                        <a:ea typeface="Times New Roman"/>
                        <a:cs typeface="Arial" panose="020B0604020202020204" pitchFamily="34" charset="0"/>
                      </a:endParaRPr>
                    </a:p>
                  </a:txBody>
                  <a:tcPr marL="114935" marR="114935" marT="0" marB="0">
                    <a:lnL>
                      <a:noFill/>
                    </a:lnL>
                    <a:lnR>
                      <a:noFill/>
                    </a:lnR>
                    <a:lnT>
                      <a:noFill/>
                    </a:lnT>
                    <a:lnB>
                      <a:noFill/>
                    </a:lnB>
                  </a:tcPr>
                </a:tc>
              </a:tr>
            </a:tbl>
          </a:graphicData>
        </a:graphic>
      </p:graphicFrame>
      <p:graphicFrame>
        <p:nvGraphicFramePr>
          <p:cNvPr id="10" name="Таблица 9"/>
          <p:cNvGraphicFramePr>
            <a:graphicFrameLocks noGrp="1"/>
          </p:cNvGraphicFramePr>
          <p:nvPr>
            <p:extLst>
              <p:ext uri="{D42A27DB-BD31-4B8C-83A1-F6EECF244321}">
                <p14:modId xmlns:p14="http://schemas.microsoft.com/office/powerpoint/2010/main" xmlns="" val="2604882448"/>
              </p:ext>
            </p:extLst>
          </p:nvPr>
        </p:nvGraphicFramePr>
        <p:xfrm>
          <a:off x="2267744" y="3573017"/>
          <a:ext cx="5112568" cy="3096344"/>
        </p:xfrm>
        <a:graphic>
          <a:graphicData uri="http://schemas.openxmlformats.org/drawingml/2006/table">
            <a:tbl>
              <a:tblPr/>
              <a:tblGrid>
                <a:gridCol w="5112568"/>
              </a:tblGrid>
              <a:tr h="3096344">
                <a:tc>
                  <a:txBody>
                    <a:bodyPr/>
                    <a:lstStyle/>
                    <a:p>
                      <a:pPr algn="ctr">
                        <a:lnSpc>
                          <a:spcPct val="115000"/>
                        </a:lnSpc>
                        <a:spcAft>
                          <a:spcPts val="0"/>
                        </a:spcAft>
                      </a:pPr>
                      <a:r>
                        <a:rPr lang="ru-RU" sz="1800" b="1" dirty="0" smtClean="0">
                          <a:effectLst/>
                          <a:latin typeface="Arial" panose="020B0604020202020204" pitchFamily="34" charset="0"/>
                          <a:ea typeface="Times New Roman"/>
                          <a:cs typeface="Arial" panose="020B0604020202020204" pitchFamily="34" charset="0"/>
                        </a:rPr>
                        <a:t>ГБОУ ГИМНАЗИЯ № 1542 </a:t>
                      </a:r>
                    </a:p>
                    <a:p>
                      <a:pPr algn="ctr">
                        <a:lnSpc>
                          <a:spcPct val="115000"/>
                        </a:lnSpc>
                        <a:spcAft>
                          <a:spcPts val="0"/>
                        </a:spcAft>
                      </a:pPr>
                      <a:r>
                        <a:rPr lang="ru-RU" sz="1800" b="1" dirty="0" smtClean="0">
                          <a:effectLst/>
                          <a:latin typeface="Arial" panose="020B0604020202020204" pitchFamily="34" charset="0"/>
                          <a:ea typeface="Times New Roman"/>
                          <a:cs typeface="Arial" panose="020B0604020202020204" pitchFamily="34" charset="0"/>
                        </a:rPr>
                        <a:t>ДО № 2</a:t>
                      </a:r>
                    </a:p>
                    <a:p>
                      <a:pPr algn="ctr">
                        <a:lnSpc>
                          <a:spcPct val="115000"/>
                        </a:lnSpc>
                        <a:spcAft>
                          <a:spcPts val="0"/>
                        </a:spcAft>
                      </a:pPr>
                      <a:endParaRPr lang="ru-RU" sz="1800" b="0" i="1" u="sng" dirty="0" smtClean="0">
                        <a:effectLst/>
                        <a:latin typeface="Arial" panose="020B0604020202020204" pitchFamily="34" charset="0"/>
                        <a:ea typeface="Times New Roman"/>
                        <a:cs typeface="Arial" panose="020B0604020202020204" pitchFamily="34" charset="0"/>
                      </a:endParaRPr>
                    </a:p>
                    <a:p>
                      <a:pPr algn="ctr">
                        <a:lnSpc>
                          <a:spcPct val="115000"/>
                        </a:lnSpc>
                        <a:spcAft>
                          <a:spcPts val="0"/>
                        </a:spcAft>
                      </a:pPr>
                      <a:r>
                        <a:rPr lang="ru-RU" sz="1800" b="0" i="1" u="sng" dirty="0" smtClean="0">
                          <a:effectLst/>
                          <a:latin typeface="Arial" panose="020B0604020202020204" pitchFamily="34" charset="0"/>
                          <a:ea typeface="Times New Roman"/>
                          <a:cs typeface="Arial" panose="020B0604020202020204" pitchFamily="34" charset="0"/>
                        </a:rPr>
                        <a:t>Воспитатели:</a:t>
                      </a:r>
                    </a:p>
                    <a:p>
                      <a:pPr algn="ctr">
                        <a:lnSpc>
                          <a:spcPct val="115000"/>
                        </a:lnSpc>
                        <a:spcAft>
                          <a:spcPts val="0"/>
                        </a:spcAft>
                      </a:pPr>
                      <a:r>
                        <a:rPr lang="ru-RU" sz="1800" b="0" i="1" dirty="0" smtClean="0">
                          <a:effectLst/>
                          <a:latin typeface="Arial" panose="020B0604020202020204" pitchFamily="34" charset="0"/>
                          <a:ea typeface="Times New Roman"/>
                          <a:cs typeface="Arial" panose="020B0604020202020204" pitchFamily="34" charset="0"/>
                        </a:rPr>
                        <a:t>Саватеева Ольга Вячеславовна</a:t>
                      </a:r>
                    </a:p>
                    <a:p>
                      <a:pPr algn="ctr">
                        <a:lnSpc>
                          <a:spcPct val="115000"/>
                        </a:lnSpc>
                        <a:spcAft>
                          <a:spcPts val="0"/>
                        </a:spcAft>
                      </a:pPr>
                      <a:r>
                        <a:rPr lang="ru-RU" sz="1800" b="0" i="1" dirty="0" smtClean="0">
                          <a:effectLst/>
                          <a:latin typeface="Arial" panose="020B0604020202020204" pitchFamily="34" charset="0"/>
                          <a:ea typeface="Times New Roman"/>
                          <a:cs typeface="Arial" panose="020B0604020202020204" pitchFamily="34" charset="0"/>
                        </a:rPr>
                        <a:t>Хохлова Людмила Сергеевна</a:t>
                      </a:r>
                    </a:p>
                    <a:p>
                      <a:pPr algn="ctr">
                        <a:lnSpc>
                          <a:spcPct val="115000"/>
                        </a:lnSpc>
                        <a:spcAft>
                          <a:spcPts val="0"/>
                        </a:spcAft>
                      </a:pPr>
                      <a:endParaRPr lang="ru-RU" sz="1800" b="1" dirty="0" smtClean="0">
                        <a:effectLst/>
                        <a:latin typeface="Arial" panose="020B0604020202020204" pitchFamily="34" charset="0"/>
                        <a:ea typeface="Times New Roman"/>
                        <a:cs typeface="Arial" panose="020B0604020202020204" pitchFamily="34" charset="0"/>
                      </a:endParaRPr>
                    </a:p>
                    <a:p>
                      <a:pPr algn="ctr">
                        <a:lnSpc>
                          <a:spcPct val="115000"/>
                        </a:lnSpc>
                        <a:spcAft>
                          <a:spcPts val="0"/>
                        </a:spcAft>
                      </a:pPr>
                      <a:r>
                        <a:rPr lang="ru-RU" sz="1800" b="1" dirty="0" smtClean="0">
                          <a:effectLst/>
                          <a:latin typeface="Arial" panose="020B0604020202020204" pitchFamily="34" charset="0"/>
                          <a:ea typeface="Times New Roman"/>
                          <a:cs typeface="Arial" panose="020B0604020202020204" pitchFamily="34" charset="0"/>
                        </a:rPr>
                        <a:t>МОСКВА </a:t>
                      </a:r>
                      <a:endParaRPr lang="ru-RU" sz="1800" b="1" dirty="0" smtClean="0">
                        <a:effectLst/>
                        <a:latin typeface="Arial" panose="020B0604020202020204" pitchFamily="34" charset="0"/>
                        <a:ea typeface="Times New Roman"/>
                        <a:cs typeface="Arial" panose="020B0604020202020204" pitchFamily="34" charset="0"/>
                      </a:endParaRPr>
                    </a:p>
                    <a:p>
                      <a:pPr algn="ctr">
                        <a:lnSpc>
                          <a:spcPct val="115000"/>
                        </a:lnSpc>
                        <a:spcAft>
                          <a:spcPts val="0"/>
                        </a:spcAft>
                      </a:pPr>
                      <a:r>
                        <a:rPr lang="ru-RU" sz="1800" b="1" dirty="0" smtClean="0">
                          <a:effectLst/>
                          <a:latin typeface="Arial" panose="020B0604020202020204" pitchFamily="34" charset="0"/>
                          <a:ea typeface="Times New Roman"/>
                          <a:cs typeface="Arial" panose="020B0604020202020204" pitchFamily="34" charset="0"/>
                        </a:rPr>
                        <a:t>2015-2016 учебный  год</a:t>
                      </a:r>
                      <a:endParaRPr lang="ru-RU" sz="1800" b="1" dirty="0">
                        <a:effectLst/>
                        <a:latin typeface="Arial" panose="020B0604020202020204" pitchFamily="34" charset="0"/>
                        <a:ea typeface="Times New Roman"/>
                        <a:cs typeface="Arial" panose="020B0604020202020204" pitchFamily="34" charset="0"/>
                      </a:endParaRPr>
                    </a:p>
                  </a:txBody>
                  <a:tcPr marL="114935" marR="114935" marT="0" marB="0">
                    <a:lnL>
                      <a:noFill/>
                    </a:lnL>
                    <a:lnR>
                      <a:noFill/>
                    </a:lnR>
                    <a:lnT>
                      <a:noFill/>
                    </a:lnT>
                    <a:lnB>
                      <a:noFill/>
                    </a:lnB>
                  </a:tcPr>
                </a:tc>
              </a:tr>
            </a:tbl>
          </a:graphicData>
        </a:graphic>
      </p:graphicFrame>
    </p:spTree>
    <p:extLst>
      <p:ext uri="{BB962C8B-B14F-4D97-AF65-F5344CB8AC3E}">
        <p14:creationId xmlns:p14="http://schemas.microsoft.com/office/powerpoint/2010/main" xmlns="" val="3988768331"/>
      </p:ext>
    </p:extLst>
  </p:cSld>
  <p:clrMapOvr>
    <a:masterClrMapping/>
  </p:clrMapOvr>
  <p:transition>
    <p:dissolve/>
  </p:transition>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467544" y="457200"/>
            <a:ext cx="8280920" cy="5780112"/>
          </a:xfrm>
        </p:spPr>
        <p:txBody>
          <a:bodyPr>
            <a:normAutofit fontScale="90000"/>
          </a:bodyPr>
          <a:lstStyle/>
          <a:p>
            <a:pPr algn="ctr"/>
            <a:r>
              <a:rPr lang="ru-RU" dirty="0" smtClean="0"/>
              <a:t>БУМАГОПЛАСТИКА.</a:t>
            </a:r>
            <a:br>
              <a:rPr lang="ru-RU" dirty="0" smtClean="0"/>
            </a:br>
            <a:r>
              <a:rPr lang="ru-RU" dirty="0" smtClean="0"/>
              <a:t/>
            </a:r>
            <a:br>
              <a:rPr lang="ru-RU" dirty="0" smtClean="0"/>
            </a:br>
            <a:r>
              <a:rPr lang="ru-RU" sz="1600" dirty="0" smtClean="0"/>
              <a:t> </a:t>
            </a:r>
            <a:r>
              <a:rPr lang="ru-RU" sz="2000" dirty="0" smtClean="0"/>
              <a:t>Поскольку в современном образовании взят курс на обновление содержания образования, вопрос формирования универсальных учебных действий становится актуальным.</a:t>
            </a:r>
            <a:r>
              <a:rPr lang="ru-RU" sz="2000" b="1" dirty="0" smtClean="0"/>
              <a:t/>
            </a:r>
            <a:br>
              <a:rPr lang="ru-RU" sz="2000" b="1" dirty="0" smtClean="0"/>
            </a:br>
            <a:r>
              <a:rPr lang="ru-RU" sz="2000" dirty="0" smtClean="0"/>
              <a:t>К таким умениям относятся конструкторские умения и навыки. В свою очередь одним из средств развития конструкторских умений и навыков в </a:t>
            </a:r>
            <a:r>
              <a:rPr lang="ru-RU" sz="2000" dirty="0" err="1" smtClean="0"/>
              <a:t>предшкольном</a:t>
            </a:r>
            <a:r>
              <a:rPr lang="ru-RU" sz="2000" dirty="0" smtClean="0"/>
              <a:t> возрасте является </a:t>
            </a:r>
            <a:r>
              <a:rPr lang="ru-RU" sz="2000" dirty="0" err="1" smtClean="0"/>
              <a:t>бумагопластика</a:t>
            </a:r>
            <a:r>
              <a:rPr lang="ru-RU" sz="2000" dirty="0" smtClean="0"/>
              <a:t>.</a:t>
            </a:r>
            <a:br>
              <a:rPr lang="ru-RU" sz="2000" dirty="0" smtClean="0"/>
            </a:br>
            <a:r>
              <a:rPr lang="ru-RU" sz="2000" dirty="0" smtClean="0"/>
              <a:t> В тоже время педагоги-дошкольники редко используют возможности </a:t>
            </a:r>
            <a:r>
              <a:rPr lang="ru-RU" sz="2000" dirty="0" err="1" smtClean="0"/>
              <a:t>бумагопластики</a:t>
            </a:r>
            <a:r>
              <a:rPr lang="ru-RU" sz="2000" dirty="0" smtClean="0"/>
              <a:t>, считая её довольно сложной для этого возраста. А между тем анализ имеющихся программ для дошкольников по конструированию показывает, что </a:t>
            </a:r>
            <a:r>
              <a:rPr lang="ru-RU" sz="2000" dirty="0" err="1" smtClean="0"/>
              <a:t>бумагопластика</a:t>
            </a:r>
            <a:r>
              <a:rPr lang="ru-RU" sz="2000" dirty="0" smtClean="0"/>
              <a:t> уже активно рекомендуется  в дошкольном возрасте. Если вести целенаправленную работу, то даже </a:t>
            </a:r>
            <a:r>
              <a:rPr lang="ru-RU" sz="2000" dirty="0" err="1" smtClean="0"/>
              <a:t>бумагопластика</a:t>
            </a:r>
            <a:r>
              <a:rPr lang="ru-RU" sz="2000" dirty="0" smtClean="0"/>
              <a:t> в самых сложных её видах может стать доступной для дошкольников .</a:t>
            </a:r>
            <a:br>
              <a:rPr lang="ru-RU" sz="2000" dirty="0" smtClean="0"/>
            </a:br>
            <a:endParaRPr lang="ru-RU" sz="2000" dirty="0"/>
          </a:p>
        </p:txBody>
      </p:sp>
    </p:spTree>
  </p:cSld>
  <p:clrMapOvr>
    <a:masterClrMapping/>
  </p:clrMapOvr>
  <p:transition>
    <p:wheel spokes="3"/>
  </p:transition>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085" name="Picture 13"/>
          <p:cNvPicPr>
            <a:picLocks noChangeAspect="1" noChangeArrowheads="1"/>
          </p:cNvPicPr>
          <p:nvPr/>
        </p:nvPicPr>
        <p:blipFill>
          <a:blip r:embed="rId2" cstate="print">
            <a:extLst>
              <a:ext uri="{28A0092B-C50C-407E-A947-70E740481C1C}">
                <a14:useLocalDpi xmlns:a14="http://schemas.microsoft.com/office/drawing/2010/main" xmlns="" val="0"/>
              </a:ext>
            </a:extLst>
          </a:blip>
          <a:srcRect/>
          <a:stretch>
            <a:fillRect/>
          </a:stretch>
        </p:blipFill>
        <p:spPr bwMode="auto">
          <a:xfrm>
            <a:off x="4931671" y="3645024"/>
            <a:ext cx="3804138" cy="2853104"/>
          </a:xfrm>
          <a:prstGeom prst="rect">
            <a:avLst/>
          </a:prstGeom>
          <a:noFill/>
          <a:ln>
            <a:noFill/>
          </a:ln>
          <a:effectLst/>
          <a:extLst>
            <a:ext uri="{909E8E84-426E-40DD-AFC4-6F175D3DCCD1}">
              <a14:hiddenFill xmlns:a14="http://schemas.microsoft.com/office/drawing/2010/main" xmlns="">
                <a:solidFill>
                  <a:schemeClr val="accent1"/>
                </a:solidFill>
              </a14:hiddenFill>
            </a:ext>
            <a:ext uri="{91240B29-F687-4F45-9708-019B960494DF}">
              <a14:hiddenLine xmlns:a14="http://schemas.microsoft.com/office/drawing/2010/main" xmlns="" w="9525">
                <a:solidFill>
                  <a:schemeClr val="tx1"/>
                </a:solidFill>
                <a:miter lim="800000"/>
                <a:headEnd/>
                <a:tailEnd/>
              </a14:hiddenLine>
            </a:ext>
            <a:ext uri="{AF507438-7753-43E0-B8FC-AC1667EBCBE1}">
              <a14:hiddenEffects xmlns:a14="http://schemas.microsoft.com/office/drawing/2010/main" xmlns="">
                <a:effectLst>
                  <a:outerShdw dist="35921" dir="2700000" algn="ctr" rotWithShape="0">
                    <a:schemeClr val="bg2"/>
                  </a:outerShdw>
                </a:effectLst>
              </a14:hiddenEffects>
            </a:ext>
          </a:extLst>
        </p:spPr>
      </p:pic>
      <p:pic>
        <p:nvPicPr>
          <p:cNvPr id="3083" name="Picture 11"/>
          <p:cNvPicPr>
            <a:picLocks noChangeAspect="1" noChangeArrowheads="1"/>
          </p:cNvPicPr>
          <p:nvPr/>
        </p:nvPicPr>
        <p:blipFill>
          <a:blip r:embed="rId3" cstate="print">
            <a:extLst>
              <a:ext uri="{28A0092B-C50C-407E-A947-70E740481C1C}">
                <a14:useLocalDpi xmlns:a14="http://schemas.microsoft.com/office/drawing/2010/main" xmlns="" val="0"/>
              </a:ext>
            </a:extLst>
          </a:blip>
          <a:srcRect/>
          <a:stretch>
            <a:fillRect/>
          </a:stretch>
        </p:blipFill>
        <p:spPr bwMode="auto">
          <a:xfrm>
            <a:off x="-3218" y="-42986"/>
            <a:ext cx="4647226" cy="6967437"/>
          </a:xfrm>
          <a:prstGeom prst="rect">
            <a:avLst/>
          </a:prstGeom>
          <a:noFill/>
          <a:ln>
            <a:noFill/>
          </a:ln>
          <a:effectLst/>
          <a:extLst>
            <a:ext uri="{909E8E84-426E-40DD-AFC4-6F175D3DCCD1}">
              <a14:hiddenFill xmlns:a14="http://schemas.microsoft.com/office/drawing/2010/main" xmlns="">
                <a:solidFill>
                  <a:schemeClr val="accent1"/>
                </a:solidFill>
              </a14:hiddenFill>
            </a:ext>
            <a:ext uri="{91240B29-F687-4F45-9708-019B960494DF}">
              <a14:hiddenLine xmlns:a14="http://schemas.microsoft.com/office/drawing/2010/main" xmlns="" w="9525">
                <a:solidFill>
                  <a:schemeClr val="tx1"/>
                </a:solidFill>
                <a:miter lim="800000"/>
                <a:headEnd/>
                <a:tailEnd/>
              </a14:hiddenLine>
            </a:ext>
            <a:ext uri="{AF507438-7753-43E0-B8FC-AC1667EBCBE1}">
              <a14:hiddenEffects xmlns:a14="http://schemas.microsoft.com/office/drawing/2010/main" xmlns="">
                <a:effectLst>
                  <a:outerShdw dist="35921" dir="2700000" algn="ctr" rotWithShape="0">
                    <a:schemeClr val="bg2"/>
                  </a:outerShdw>
                </a:effectLst>
              </a14:hiddenEffects>
            </a:ext>
          </a:extLst>
        </p:spPr>
      </p:pic>
      <p:pic>
        <p:nvPicPr>
          <p:cNvPr id="3076" name="Picture 4" descr="D:\Работа в Ладошке\Диплом Ольги\ПРАКТИКА\DSC09910.JPG"/>
          <p:cNvPicPr>
            <a:picLocks noChangeAspect="1" noChangeArrowheads="1"/>
          </p:cNvPicPr>
          <p:nvPr/>
        </p:nvPicPr>
        <p:blipFill>
          <a:blip r:embed="rId4" cstate="print">
            <a:extLst>
              <a:ext uri="{28A0092B-C50C-407E-A947-70E740481C1C}">
                <a14:useLocalDpi xmlns:a14="http://schemas.microsoft.com/office/drawing/2010/main" xmlns="" val="0"/>
              </a:ext>
            </a:extLst>
          </a:blip>
          <a:srcRect/>
          <a:stretch>
            <a:fillRect/>
          </a:stretch>
        </p:blipFill>
        <p:spPr bwMode="auto">
          <a:xfrm>
            <a:off x="4831845" y="437889"/>
            <a:ext cx="4003791" cy="3002843"/>
          </a:xfrm>
          <a:prstGeom prst="rect">
            <a:avLst/>
          </a:prstGeom>
          <a:noFill/>
          <a:extLst>
            <a:ext uri="{909E8E84-426E-40DD-AFC4-6F175D3DCCD1}">
              <a14:hiddenFill xmlns:a14="http://schemas.microsoft.com/office/drawing/2010/main" xmlns="">
                <a:solidFill>
                  <a:srgbClr val="FFFFFF"/>
                </a:solidFill>
              </a14:hiddenFill>
            </a:ext>
          </a:extLst>
        </p:spPr>
      </p:pic>
      <p:pic>
        <p:nvPicPr>
          <p:cNvPr id="3078" name="Picture 6"/>
          <p:cNvPicPr>
            <a:picLocks noChangeAspect="1" noChangeArrowheads="1"/>
          </p:cNvPicPr>
          <p:nvPr/>
        </p:nvPicPr>
        <p:blipFill>
          <a:blip r:embed="rId5" cstate="print">
            <a:extLst>
              <a:ext uri="{28A0092B-C50C-407E-A947-70E740481C1C}">
                <a14:useLocalDpi xmlns:a14="http://schemas.microsoft.com/office/drawing/2010/main" xmlns="" val="0"/>
              </a:ext>
            </a:extLst>
          </a:blip>
          <a:srcRect/>
          <a:stretch>
            <a:fillRect/>
          </a:stretch>
        </p:blipFill>
        <p:spPr bwMode="auto">
          <a:xfrm>
            <a:off x="4532287" y="-42986"/>
            <a:ext cx="4602905" cy="6900986"/>
          </a:xfrm>
          <a:prstGeom prst="rect">
            <a:avLst/>
          </a:prstGeom>
          <a:noFill/>
          <a:ln>
            <a:noFill/>
          </a:ln>
          <a:effectLst/>
          <a:extLst>
            <a:ext uri="{909E8E84-426E-40DD-AFC4-6F175D3DCCD1}">
              <a14:hiddenFill xmlns:a14="http://schemas.microsoft.com/office/drawing/2010/main" xmlns="">
                <a:solidFill>
                  <a:schemeClr val="accent1"/>
                </a:solidFill>
              </a14:hiddenFill>
            </a:ext>
            <a:ext uri="{91240B29-F687-4F45-9708-019B960494DF}">
              <a14:hiddenLine xmlns:a14="http://schemas.microsoft.com/office/drawing/2010/main" xmlns="" w="9525">
                <a:solidFill>
                  <a:schemeClr val="tx1"/>
                </a:solidFill>
                <a:miter lim="800000"/>
                <a:headEnd/>
                <a:tailEnd/>
              </a14:hiddenLine>
            </a:ext>
            <a:ext uri="{AF507438-7753-43E0-B8FC-AC1667EBCBE1}">
              <a14:hiddenEffects xmlns:a14="http://schemas.microsoft.com/office/drawing/2010/main" xmlns="">
                <a:effectLst>
                  <a:outerShdw dist="35921" dir="2700000" algn="ctr" rotWithShape="0">
                    <a:schemeClr val="bg2"/>
                  </a:outerShdw>
                </a:effectLst>
              </a14:hiddenEffects>
            </a:ext>
          </a:extLst>
        </p:spPr>
      </p:pic>
    </p:spTree>
    <p:extLst>
      <p:ext uri="{BB962C8B-B14F-4D97-AF65-F5344CB8AC3E}">
        <p14:creationId xmlns:p14="http://schemas.microsoft.com/office/powerpoint/2010/main" xmlns="" val="1998310215"/>
      </p:ext>
    </p:extLst>
  </p:cSld>
  <p:clrMapOvr>
    <a:masterClrMapping/>
  </p:clrMapOvr>
  <p:transition>
    <p:wipe/>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31" presetClass="entr" presetSubtype="0" fill="hold" nodeType="withEffect">
                                  <p:stCondLst>
                                    <p:cond delay="0"/>
                                  </p:stCondLst>
                                  <p:childTnLst>
                                    <p:set>
                                      <p:cBhvr>
                                        <p:cTn id="6" dur="1" fill="hold">
                                          <p:stCondLst>
                                            <p:cond delay="0"/>
                                          </p:stCondLst>
                                        </p:cTn>
                                        <p:tgtEl>
                                          <p:spTgt spid="3083"/>
                                        </p:tgtEl>
                                        <p:attrNameLst>
                                          <p:attrName>style.visibility</p:attrName>
                                        </p:attrNameLst>
                                      </p:cBhvr>
                                      <p:to>
                                        <p:strVal val="visible"/>
                                      </p:to>
                                    </p:set>
                                    <p:anim calcmode="lin" valueType="num">
                                      <p:cBhvr>
                                        <p:cTn id="7" dur="1000" fill="hold"/>
                                        <p:tgtEl>
                                          <p:spTgt spid="3083"/>
                                        </p:tgtEl>
                                        <p:attrNameLst>
                                          <p:attrName>ppt_w</p:attrName>
                                        </p:attrNameLst>
                                      </p:cBhvr>
                                      <p:tavLst>
                                        <p:tav tm="0">
                                          <p:val>
                                            <p:fltVal val="0"/>
                                          </p:val>
                                        </p:tav>
                                        <p:tav tm="100000">
                                          <p:val>
                                            <p:strVal val="#ppt_w"/>
                                          </p:val>
                                        </p:tav>
                                      </p:tavLst>
                                    </p:anim>
                                    <p:anim calcmode="lin" valueType="num">
                                      <p:cBhvr>
                                        <p:cTn id="8" dur="1000" fill="hold"/>
                                        <p:tgtEl>
                                          <p:spTgt spid="3083"/>
                                        </p:tgtEl>
                                        <p:attrNameLst>
                                          <p:attrName>ppt_h</p:attrName>
                                        </p:attrNameLst>
                                      </p:cBhvr>
                                      <p:tavLst>
                                        <p:tav tm="0">
                                          <p:val>
                                            <p:fltVal val="0"/>
                                          </p:val>
                                        </p:tav>
                                        <p:tav tm="100000">
                                          <p:val>
                                            <p:strVal val="#ppt_h"/>
                                          </p:val>
                                        </p:tav>
                                      </p:tavLst>
                                    </p:anim>
                                    <p:anim calcmode="lin" valueType="num">
                                      <p:cBhvr>
                                        <p:cTn id="9" dur="1000" fill="hold"/>
                                        <p:tgtEl>
                                          <p:spTgt spid="3083"/>
                                        </p:tgtEl>
                                        <p:attrNameLst>
                                          <p:attrName>style.rotation</p:attrName>
                                        </p:attrNameLst>
                                      </p:cBhvr>
                                      <p:tavLst>
                                        <p:tav tm="0">
                                          <p:val>
                                            <p:fltVal val="90"/>
                                          </p:val>
                                        </p:tav>
                                        <p:tav tm="100000">
                                          <p:val>
                                            <p:fltVal val="0"/>
                                          </p:val>
                                        </p:tav>
                                      </p:tavLst>
                                    </p:anim>
                                    <p:animEffect transition="in" filter="fade">
                                      <p:cBhvr>
                                        <p:cTn id="10" dur="1000"/>
                                        <p:tgtEl>
                                          <p:spTgt spid="3083"/>
                                        </p:tgtEl>
                                      </p:cBhvr>
                                    </p:animEffect>
                                  </p:childTnLst>
                                </p:cTn>
                              </p:par>
                            </p:childTnLst>
                          </p:cTn>
                        </p:par>
                        <p:par>
                          <p:cTn id="11" fill="hold">
                            <p:stCondLst>
                              <p:cond delay="1000"/>
                            </p:stCondLst>
                            <p:childTnLst>
                              <p:par>
                                <p:cTn id="12" presetID="10" presetClass="entr" presetSubtype="0" fill="hold" nodeType="afterEffect">
                                  <p:stCondLst>
                                    <p:cond delay="750"/>
                                  </p:stCondLst>
                                  <p:childTnLst>
                                    <p:set>
                                      <p:cBhvr>
                                        <p:cTn id="13" dur="1" fill="hold">
                                          <p:stCondLst>
                                            <p:cond delay="0"/>
                                          </p:stCondLst>
                                        </p:cTn>
                                        <p:tgtEl>
                                          <p:spTgt spid="3076"/>
                                        </p:tgtEl>
                                        <p:attrNameLst>
                                          <p:attrName>style.visibility</p:attrName>
                                        </p:attrNameLst>
                                      </p:cBhvr>
                                      <p:to>
                                        <p:strVal val="visible"/>
                                      </p:to>
                                    </p:set>
                                    <p:animEffect transition="in" filter="fade">
                                      <p:cBhvr>
                                        <p:cTn id="14" dur="750"/>
                                        <p:tgtEl>
                                          <p:spTgt spid="3076"/>
                                        </p:tgtEl>
                                      </p:cBhvr>
                                    </p:animEffect>
                                  </p:childTnLst>
                                </p:cTn>
                              </p:par>
                            </p:childTnLst>
                          </p:cTn>
                        </p:par>
                        <p:par>
                          <p:cTn id="15" fill="hold">
                            <p:stCondLst>
                              <p:cond delay="2500"/>
                            </p:stCondLst>
                            <p:childTnLst>
                              <p:par>
                                <p:cTn id="16" presetID="31" presetClass="entr" presetSubtype="0" fill="hold" nodeType="afterEffect">
                                  <p:stCondLst>
                                    <p:cond delay="0"/>
                                  </p:stCondLst>
                                  <p:childTnLst>
                                    <p:set>
                                      <p:cBhvr>
                                        <p:cTn id="17" dur="1" fill="hold">
                                          <p:stCondLst>
                                            <p:cond delay="0"/>
                                          </p:stCondLst>
                                        </p:cTn>
                                        <p:tgtEl>
                                          <p:spTgt spid="3078"/>
                                        </p:tgtEl>
                                        <p:attrNameLst>
                                          <p:attrName>style.visibility</p:attrName>
                                        </p:attrNameLst>
                                      </p:cBhvr>
                                      <p:to>
                                        <p:strVal val="visible"/>
                                      </p:to>
                                    </p:set>
                                    <p:anim calcmode="lin" valueType="num">
                                      <p:cBhvr>
                                        <p:cTn id="18" dur="1000" fill="hold"/>
                                        <p:tgtEl>
                                          <p:spTgt spid="3078"/>
                                        </p:tgtEl>
                                        <p:attrNameLst>
                                          <p:attrName>ppt_w</p:attrName>
                                        </p:attrNameLst>
                                      </p:cBhvr>
                                      <p:tavLst>
                                        <p:tav tm="0">
                                          <p:val>
                                            <p:fltVal val="0"/>
                                          </p:val>
                                        </p:tav>
                                        <p:tav tm="100000">
                                          <p:val>
                                            <p:strVal val="#ppt_w"/>
                                          </p:val>
                                        </p:tav>
                                      </p:tavLst>
                                    </p:anim>
                                    <p:anim calcmode="lin" valueType="num">
                                      <p:cBhvr>
                                        <p:cTn id="19" dur="1000" fill="hold"/>
                                        <p:tgtEl>
                                          <p:spTgt spid="3078"/>
                                        </p:tgtEl>
                                        <p:attrNameLst>
                                          <p:attrName>ppt_h</p:attrName>
                                        </p:attrNameLst>
                                      </p:cBhvr>
                                      <p:tavLst>
                                        <p:tav tm="0">
                                          <p:val>
                                            <p:fltVal val="0"/>
                                          </p:val>
                                        </p:tav>
                                        <p:tav tm="100000">
                                          <p:val>
                                            <p:strVal val="#ppt_h"/>
                                          </p:val>
                                        </p:tav>
                                      </p:tavLst>
                                    </p:anim>
                                    <p:anim calcmode="lin" valueType="num">
                                      <p:cBhvr>
                                        <p:cTn id="20" dur="1000" fill="hold"/>
                                        <p:tgtEl>
                                          <p:spTgt spid="3078"/>
                                        </p:tgtEl>
                                        <p:attrNameLst>
                                          <p:attrName>style.rotation</p:attrName>
                                        </p:attrNameLst>
                                      </p:cBhvr>
                                      <p:tavLst>
                                        <p:tav tm="0">
                                          <p:val>
                                            <p:fltVal val="90"/>
                                          </p:val>
                                        </p:tav>
                                        <p:tav tm="100000">
                                          <p:val>
                                            <p:fltVal val="0"/>
                                          </p:val>
                                        </p:tav>
                                      </p:tavLst>
                                    </p:anim>
                                    <p:animEffect transition="in" filter="fade">
                                      <p:cBhvr>
                                        <p:cTn id="21" dur="1000"/>
                                        <p:tgtEl>
                                          <p:spTgt spid="307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bg>
      <p:bgPr>
        <a:solidFill>
          <a:schemeClr val="bg2">
            <a:lumMod val="75000"/>
          </a:schemeClr>
        </a:solidFill>
        <a:effectLst/>
      </p:bgPr>
    </p:bg>
    <p:spTree>
      <p:nvGrpSpPr>
        <p:cNvPr id="1" name=""/>
        <p:cNvGrpSpPr/>
        <p:nvPr/>
      </p:nvGrpSpPr>
      <p:grpSpPr>
        <a:xfrm>
          <a:off x="0" y="0"/>
          <a:ext cx="0" cy="0"/>
          <a:chOff x="0" y="0"/>
          <a:chExt cx="0" cy="0"/>
        </a:xfrm>
      </p:grpSpPr>
      <p:pic>
        <p:nvPicPr>
          <p:cNvPr id="4100" name="Picture 4"/>
          <p:cNvPicPr>
            <a:picLocks noChangeAspect="1" noChangeArrowheads="1"/>
          </p:cNvPicPr>
          <p:nvPr/>
        </p:nvPicPr>
        <p:blipFill>
          <a:blip r:embed="rId2" cstate="print">
            <a:extLst>
              <a:ext uri="{28A0092B-C50C-407E-A947-70E740481C1C}">
                <a14:useLocalDpi xmlns:a14="http://schemas.microsoft.com/office/drawing/2010/main" xmlns="" val="0"/>
              </a:ext>
            </a:extLst>
          </a:blip>
          <a:srcRect/>
          <a:stretch>
            <a:fillRect/>
          </a:stretch>
        </p:blipFill>
        <p:spPr bwMode="auto">
          <a:xfrm>
            <a:off x="-412873" y="260648"/>
            <a:ext cx="9553541" cy="6372137"/>
          </a:xfrm>
          <a:prstGeom prst="rect">
            <a:avLst/>
          </a:prstGeom>
          <a:noFill/>
          <a:ln>
            <a:noFill/>
          </a:ln>
          <a:effectLst/>
          <a:extLst>
            <a:ext uri="{909E8E84-426E-40DD-AFC4-6F175D3DCCD1}">
              <a14:hiddenFill xmlns:a14="http://schemas.microsoft.com/office/drawing/2010/main" xmlns="">
                <a:solidFill>
                  <a:schemeClr val="accent1"/>
                </a:solidFill>
              </a14:hiddenFill>
            </a:ext>
            <a:ext uri="{91240B29-F687-4F45-9708-019B960494DF}">
              <a14:hiddenLine xmlns:a14="http://schemas.microsoft.com/office/drawing/2010/main" xmlns="" w="9525">
                <a:solidFill>
                  <a:schemeClr val="tx1"/>
                </a:solidFill>
                <a:miter lim="800000"/>
                <a:headEnd/>
                <a:tailEnd/>
              </a14:hiddenLine>
            </a:ext>
            <a:ext uri="{AF507438-7753-43E0-B8FC-AC1667EBCBE1}">
              <a14:hiddenEffects xmlns:a14="http://schemas.microsoft.com/office/drawing/2010/main" xmlns="">
                <a:effectLst>
                  <a:outerShdw dist="35921" dir="2700000" algn="ctr" rotWithShape="0">
                    <a:schemeClr val="bg2"/>
                  </a:outerShdw>
                </a:effectLst>
              </a14:hiddenEffects>
            </a:ext>
          </a:extLst>
        </p:spPr>
      </p:pic>
      <p:grpSp>
        <p:nvGrpSpPr>
          <p:cNvPr id="8" name="Группа 7"/>
          <p:cNvGrpSpPr/>
          <p:nvPr/>
        </p:nvGrpSpPr>
        <p:grpSpPr>
          <a:xfrm>
            <a:off x="-17768" y="17716"/>
            <a:ext cx="9158436" cy="6858000"/>
            <a:chOff x="-14436" y="0"/>
            <a:chExt cx="9158436" cy="6858000"/>
          </a:xfrm>
        </p:grpSpPr>
        <p:sp>
          <p:nvSpPr>
            <p:cNvPr id="9" name="Прямоугольник 8"/>
            <p:cNvSpPr/>
            <p:nvPr/>
          </p:nvSpPr>
          <p:spPr>
            <a:xfrm>
              <a:off x="0" y="0"/>
              <a:ext cx="9144000" cy="6858000"/>
            </a:xfrm>
            <a:prstGeom prst="rect">
              <a:avLst/>
            </a:prstGeom>
            <a:solidFill>
              <a:schemeClr val="bg2">
                <a:lumMod val="7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ru-RU"/>
            </a:p>
          </p:txBody>
        </p:sp>
        <p:pic>
          <p:nvPicPr>
            <p:cNvPr id="10" name="Picture 3"/>
            <p:cNvPicPr>
              <a:picLocks noChangeAspect="1" noChangeArrowheads="1"/>
            </p:cNvPicPr>
            <p:nvPr/>
          </p:nvPicPr>
          <p:blipFill>
            <a:blip r:embed="rId3" cstate="print">
              <a:extLst>
                <a:ext uri="{28A0092B-C50C-407E-A947-70E740481C1C}">
                  <a14:useLocalDpi xmlns:a14="http://schemas.microsoft.com/office/drawing/2010/main" xmlns="" val="0"/>
                </a:ext>
              </a:extLst>
            </a:blip>
            <a:srcRect/>
            <a:stretch>
              <a:fillRect/>
            </a:stretch>
          </p:blipFill>
          <p:spPr bwMode="auto">
            <a:xfrm>
              <a:off x="-14436" y="364608"/>
              <a:ext cx="9158436" cy="6108605"/>
            </a:xfrm>
            <a:prstGeom prst="rect">
              <a:avLst/>
            </a:prstGeom>
            <a:noFill/>
            <a:ln>
              <a:noFill/>
            </a:ln>
            <a:effectLst/>
            <a:extLst>
              <a:ext uri="{909E8E84-426E-40DD-AFC4-6F175D3DCCD1}">
                <a14:hiddenFill xmlns:a14="http://schemas.microsoft.com/office/drawing/2010/main" xmlns="">
                  <a:solidFill>
                    <a:schemeClr val="accent1"/>
                  </a:solidFill>
                </a14:hiddenFill>
              </a:ext>
              <a:ext uri="{91240B29-F687-4F45-9708-019B960494DF}">
                <a14:hiddenLine xmlns:a14="http://schemas.microsoft.com/office/drawing/2010/main" xmlns="" w="9525">
                  <a:solidFill>
                    <a:schemeClr val="tx1"/>
                  </a:solidFill>
                  <a:miter lim="800000"/>
                  <a:headEnd/>
                  <a:tailEnd/>
                </a14:hiddenLine>
              </a:ext>
              <a:ext uri="{AF507438-7753-43E0-B8FC-AC1667EBCBE1}">
                <a14:hiddenEffects xmlns:a14="http://schemas.microsoft.com/office/drawing/2010/main" xmlns="">
                  <a:effectLst>
                    <a:outerShdw dist="35921" dir="2700000" algn="ctr" rotWithShape="0">
                      <a:schemeClr val="bg2"/>
                    </a:outerShdw>
                  </a:effectLst>
                </a14:hiddenEffects>
              </a:ext>
            </a:extLst>
          </p:spPr>
        </p:pic>
      </p:grpSp>
    </p:spTree>
    <p:extLst>
      <p:ext uri="{BB962C8B-B14F-4D97-AF65-F5344CB8AC3E}">
        <p14:creationId xmlns:p14="http://schemas.microsoft.com/office/powerpoint/2010/main" xmlns="" val="1565213075"/>
      </p:ext>
    </p:extLst>
  </p:cSld>
  <p:clrMapOvr>
    <a:masterClrMapping/>
  </p:clrMapOvr>
  <p:transition>
    <p:wedge/>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nodeType="afterEffect">
                                  <p:stCondLst>
                                    <p:cond delay="250"/>
                                  </p:stCondLst>
                                  <p:childTnLst>
                                    <p:set>
                                      <p:cBhvr>
                                        <p:cTn id="6" dur="1" fill="hold">
                                          <p:stCondLst>
                                            <p:cond delay="0"/>
                                          </p:stCondLst>
                                        </p:cTn>
                                        <p:tgtEl>
                                          <p:spTgt spid="8"/>
                                        </p:tgtEl>
                                        <p:attrNameLst>
                                          <p:attrName>style.visibility</p:attrName>
                                        </p:attrNameLst>
                                      </p:cBhvr>
                                      <p:to>
                                        <p:strVal val="visible"/>
                                      </p:to>
                                    </p:set>
                                    <p:animEffect transition="in" filter="fade">
                                      <p:cBhvr>
                                        <p:cTn id="7" dur="750"/>
                                        <p:tgtEl>
                                          <p:spTgt spid="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Текст 1"/>
          <p:cNvSpPr>
            <a:spLocks noGrp="1"/>
          </p:cNvSpPr>
          <p:nvPr>
            <p:ph type="body" idx="1"/>
          </p:nvPr>
        </p:nvSpPr>
        <p:spPr>
          <a:xfrm>
            <a:off x="381000" y="620688"/>
            <a:ext cx="8458200" cy="4824536"/>
          </a:xfrm>
        </p:spPr>
        <p:txBody>
          <a:bodyPr>
            <a:noAutofit/>
          </a:bodyPr>
          <a:lstStyle/>
          <a:p>
            <a:pPr algn="ctr"/>
            <a:r>
              <a:rPr lang="ru-RU" sz="3200" dirty="0" smtClean="0"/>
              <a:t>С опорой на методические пособия разных авторов, представленных на слайде, а также на основе наших авторских разработок, была создана  программа работы  с детьми.  </a:t>
            </a:r>
          </a:p>
          <a:p>
            <a:pPr algn="ctr"/>
            <a:r>
              <a:rPr lang="ru-RU" sz="3200" dirty="0" smtClean="0"/>
              <a:t>	Принципы работы с программой:</a:t>
            </a:r>
          </a:p>
          <a:p>
            <a:pPr algn="ctr"/>
            <a:r>
              <a:rPr lang="ru-RU" sz="3200" dirty="0" smtClean="0"/>
              <a:t>- идти от простого к сложному;</a:t>
            </a:r>
          </a:p>
          <a:p>
            <a:pPr algn="ctr"/>
            <a:r>
              <a:rPr lang="ru-RU" sz="3200" dirty="0" smtClean="0"/>
              <a:t>- системный подход;</a:t>
            </a:r>
          </a:p>
          <a:p>
            <a:pPr algn="ctr"/>
            <a:r>
              <a:rPr lang="ru-RU" sz="3200" dirty="0" smtClean="0"/>
              <a:t>- соблюдение тематических циклов. </a:t>
            </a:r>
          </a:p>
          <a:p>
            <a:pPr algn="ctr"/>
            <a:endParaRPr lang="ru-RU" sz="3200" dirty="0"/>
          </a:p>
        </p:txBody>
      </p:sp>
      <p:sp>
        <p:nvSpPr>
          <p:cNvPr id="3" name="Заголовок 2"/>
          <p:cNvSpPr>
            <a:spLocks noGrp="1"/>
          </p:cNvSpPr>
          <p:nvPr>
            <p:ph type="title"/>
          </p:nvPr>
        </p:nvSpPr>
        <p:spPr>
          <a:xfrm>
            <a:off x="180475" y="7389440"/>
            <a:ext cx="8686800" cy="216024"/>
          </a:xfrm>
        </p:spPr>
        <p:txBody>
          <a:bodyPr>
            <a:normAutofit fontScale="90000"/>
          </a:bodyPr>
          <a:lstStyle/>
          <a:p>
            <a:endParaRPr lang="ru-RU" dirty="0"/>
          </a:p>
        </p:txBody>
      </p:sp>
    </p:spTree>
  </p:cSld>
  <p:clrMapOvr>
    <a:masterClrMapping/>
  </p:clrMapOvr>
  <p:transition>
    <p:circle/>
  </p:transition>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218" name="Picture 2"/>
          <p:cNvPicPr>
            <a:picLocks noChangeAspect="1" noChangeArrowheads="1"/>
          </p:cNvPicPr>
          <p:nvPr/>
        </p:nvPicPr>
        <p:blipFill>
          <a:blip r:embed="rId2" cstate="print">
            <a:extLst>
              <a:ext uri="{28A0092B-C50C-407E-A947-70E740481C1C}">
                <a14:useLocalDpi xmlns:a14="http://schemas.microsoft.com/office/drawing/2010/main" xmlns="" val="0"/>
              </a:ext>
            </a:extLst>
          </a:blip>
          <a:srcRect/>
          <a:stretch>
            <a:fillRect/>
          </a:stretch>
        </p:blipFill>
        <p:spPr bwMode="auto">
          <a:xfrm>
            <a:off x="83643" y="188641"/>
            <a:ext cx="2547222" cy="3600400"/>
          </a:xfrm>
          <a:prstGeom prst="rect">
            <a:avLst/>
          </a:prstGeom>
          <a:noFill/>
          <a:ln>
            <a:noFill/>
          </a:ln>
          <a:effectLst/>
          <a:extLst>
            <a:ext uri="{909E8E84-426E-40DD-AFC4-6F175D3DCCD1}">
              <a14:hiddenFill xmlns:a14="http://schemas.microsoft.com/office/drawing/2010/main" xmlns="">
                <a:solidFill>
                  <a:schemeClr val="accent1"/>
                </a:solidFill>
              </a14:hiddenFill>
            </a:ext>
            <a:ext uri="{91240B29-F687-4F45-9708-019B960494DF}">
              <a14:hiddenLine xmlns:a14="http://schemas.microsoft.com/office/drawing/2010/main" xmlns="" w="9525">
                <a:solidFill>
                  <a:schemeClr val="tx1"/>
                </a:solidFill>
                <a:miter lim="800000"/>
                <a:headEnd/>
                <a:tailEnd/>
              </a14:hiddenLine>
            </a:ext>
            <a:ext uri="{AF507438-7753-43E0-B8FC-AC1667EBCBE1}">
              <a14:hiddenEffects xmlns:a14="http://schemas.microsoft.com/office/drawing/2010/main" xmlns="">
                <a:effectLst>
                  <a:outerShdw dist="35921" dir="2700000" algn="ctr" rotWithShape="0">
                    <a:schemeClr val="bg2"/>
                  </a:outerShdw>
                </a:effectLst>
              </a14:hiddenEffects>
            </a:ext>
          </a:extLst>
        </p:spPr>
      </p:pic>
      <p:pic>
        <p:nvPicPr>
          <p:cNvPr id="9219" name="Picture 3" descr="D:\Работа в Ладошке\Диплом Ольги\ПРЕЗЕНТАЦИЯ Картинки к презентации на защиту\1008422472.jpg"/>
          <p:cNvPicPr>
            <a:picLocks noChangeAspect="1" noChangeArrowheads="1"/>
          </p:cNvPicPr>
          <p:nvPr/>
        </p:nvPicPr>
        <p:blipFill>
          <a:blip r:embed="rId3" cstate="print">
            <a:extLst>
              <a:ext uri="{28A0092B-C50C-407E-A947-70E740481C1C}">
                <a14:useLocalDpi xmlns:a14="http://schemas.microsoft.com/office/drawing/2010/main" xmlns="" val="0"/>
              </a:ext>
            </a:extLst>
          </a:blip>
          <a:srcRect/>
          <a:stretch>
            <a:fillRect/>
          </a:stretch>
        </p:blipFill>
        <p:spPr bwMode="auto">
          <a:xfrm>
            <a:off x="6228184" y="2924944"/>
            <a:ext cx="2386779" cy="3696339"/>
          </a:xfrm>
          <a:prstGeom prst="rect">
            <a:avLst/>
          </a:prstGeom>
          <a:noFill/>
          <a:extLst>
            <a:ext uri="{909E8E84-426E-40DD-AFC4-6F175D3DCCD1}">
              <a14:hiddenFill xmlns:a14="http://schemas.microsoft.com/office/drawing/2010/main" xmlns="">
                <a:solidFill>
                  <a:srgbClr val="FFFFFF"/>
                </a:solidFill>
              </a14:hiddenFill>
            </a:ext>
          </a:extLst>
        </p:spPr>
      </p:pic>
      <p:pic>
        <p:nvPicPr>
          <p:cNvPr id="9220" name="Picture 4" descr="D:\Работа в Ладошке\Диплом Ольги\ПРЕЗЕНТАЦИЯ Картинки к презентации на защиту\1010481018.jpg"/>
          <p:cNvPicPr>
            <a:picLocks noChangeAspect="1" noChangeArrowheads="1"/>
          </p:cNvPicPr>
          <p:nvPr/>
        </p:nvPicPr>
        <p:blipFill>
          <a:blip r:embed="rId4" cstate="print">
            <a:extLst>
              <a:ext uri="{28A0092B-C50C-407E-A947-70E740481C1C}">
                <a14:useLocalDpi xmlns:a14="http://schemas.microsoft.com/office/drawing/2010/main" xmlns="" val="0"/>
              </a:ext>
            </a:extLst>
          </a:blip>
          <a:srcRect/>
          <a:stretch>
            <a:fillRect/>
          </a:stretch>
        </p:blipFill>
        <p:spPr bwMode="auto">
          <a:xfrm>
            <a:off x="2987824" y="1988841"/>
            <a:ext cx="2644213" cy="3724244"/>
          </a:xfrm>
          <a:prstGeom prst="rect">
            <a:avLst/>
          </a:prstGeom>
          <a:noFill/>
          <a:extLst>
            <a:ext uri="{909E8E84-426E-40DD-AFC4-6F175D3DCCD1}">
              <a14:hiddenFill xmlns:a14="http://schemas.microsoft.com/office/drawing/2010/main" xmlns="">
                <a:solidFill>
                  <a:srgbClr val="FFFFFF"/>
                </a:solidFill>
              </a14:hiddenFill>
            </a:ext>
          </a:extLst>
        </p:spPr>
      </p:pic>
    </p:spTree>
    <p:extLst>
      <p:ext uri="{BB962C8B-B14F-4D97-AF65-F5344CB8AC3E}">
        <p14:creationId xmlns:p14="http://schemas.microsoft.com/office/powerpoint/2010/main" xmlns="" val="418769735"/>
      </p:ext>
    </p:extLst>
  </p:cSld>
  <p:clrMapOvr>
    <a:masterClrMapping/>
  </p:clrMapOvr>
  <p:transition>
    <p:newsflash/>
  </p:transition>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194" name="Picture 2" descr="D:\Работа в Ладошке\Диплом Ольги\ПРЕЗЕНТАЦИЯ Картинки к презентации на защиту\Парамонова45.jpg"/>
          <p:cNvPicPr>
            <a:picLocks noChangeAspect="1" noChangeArrowheads="1"/>
          </p:cNvPicPr>
          <p:nvPr/>
        </p:nvPicPr>
        <p:blipFill>
          <a:blip r:embed="rId2" cstate="print">
            <a:extLst>
              <a:ext uri="{28A0092B-C50C-407E-A947-70E740481C1C}">
                <a14:useLocalDpi xmlns:a14="http://schemas.microsoft.com/office/drawing/2010/main" xmlns="" val="0"/>
              </a:ext>
            </a:extLst>
          </a:blip>
          <a:srcRect/>
          <a:stretch>
            <a:fillRect/>
          </a:stretch>
        </p:blipFill>
        <p:spPr bwMode="auto">
          <a:xfrm>
            <a:off x="179512" y="174206"/>
            <a:ext cx="1897256" cy="3074257"/>
          </a:xfrm>
          <a:prstGeom prst="rect">
            <a:avLst/>
          </a:prstGeom>
          <a:noFill/>
          <a:extLst>
            <a:ext uri="{909E8E84-426E-40DD-AFC4-6F175D3DCCD1}">
              <a14:hiddenFill xmlns:a14="http://schemas.microsoft.com/office/drawing/2010/main" xmlns="">
                <a:solidFill>
                  <a:srgbClr val="FFFFFF"/>
                </a:solidFill>
              </a14:hiddenFill>
            </a:ext>
          </a:extLst>
        </p:spPr>
      </p:pic>
      <p:pic>
        <p:nvPicPr>
          <p:cNvPr id="8197" name="Picture 5"/>
          <p:cNvPicPr>
            <a:picLocks noChangeAspect="1" noChangeArrowheads="1"/>
          </p:cNvPicPr>
          <p:nvPr/>
        </p:nvPicPr>
        <p:blipFill>
          <a:blip r:embed="rId3" cstate="print">
            <a:extLst>
              <a:ext uri="{28A0092B-C50C-407E-A947-70E740481C1C}">
                <a14:useLocalDpi xmlns:a14="http://schemas.microsoft.com/office/drawing/2010/main" xmlns="" val="0"/>
              </a:ext>
            </a:extLst>
          </a:blip>
          <a:srcRect/>
          <a:stretch>
            <a:fillRect/>
          </a:stretch>
        </p:blipFill>
        <p:spPr bwMode="auto">
          <a:xfrm>
            <a:off x="3491880" y="271065"/>
            <a:ext cx="2625080" cy="3844259"/>
          </a:xfrm>
          <a:prstGeom prst="rect">
            <a:avLst/>
          </a:prstGeom>
          <a:noFill/>
          <a:ln>
            <a:noFill/>
          </a:ln>
          <a:effectLst/>
          <a:extLst>
            <a:ext uri="{909E8E84-426E-40DD-AFC4-6F175D3DCCD1}">
              <a14:hiddenFill xmlns:a14="http://schemas.microsoft.com/office/drawing/2010/main" xmlns="">
                <a:solidFill>
                  <a:schemeClr val="accent1"/>
                </a:solidFill>
              </a14:hiddenFill>
            </a:ext>
            <a:ext uri="{91240B29-F687-4F45-9708-019B960494DF}">
              <a14:hiddenLine xmlns:a14="http://schemas.microsoft.com/office/drawing/2010/main" xmlns="" w="9525">
                <a:solidFill>
                  <a:schemeClr val="tx1"/>
                </a:solidFill>
                <a:miter lim="800000"/>
                <a:headEnd/>
                <a:tailEnd/>
              </a14:hiddenLine>
            </a:ext>
            <a:ext uri="{AF507438-7753-43E0-B8FC-AC1667EBCBE1}">
              <a14:hiddenEffects xmlns:a14="http://schemas.microsoft.com/office/drawing/2010/main" xmlns="">
                <a:effectLst>
                  <a:outerShdw dist="35921" dir="2700000" algn="ctr" rotWithShape="0">
                    <a:schemeClr val="bg2"/>
                  </a:outerShdw>
                </a:effectLst>
              </a14:hiddenEffects>
            </a:ext>
          </a:extLst>
        </p:spPr>
      </p:pic>
      <p:pic>
        <p:nvPicPr>
          <p:cNvPr id="8198" name="Picture 6" descr="D:\Работа в Ладошке\Диплом Ольги\ПРЕЗЕНТАЦИЯ Картинки к презентации на защиту\415616_13287919.jpg"/>
          <p:cNvPicPr>
            <a:picLocks noChangeAspect="1" noChangeArrowheads="1"/>
          </p:cNvPicPr>
          <p:nvPr/>
        </p:nvPicPr>
        <p:blipFill>
          <a:blip r:embed="rId4" cstate="print">
            <a:extLst>
              <a:ext uri="{28A0092B-C50C-407E-A947-70E740481C1C}">
                <a14:useLocalDpi xmlns:a14="http://schemas.microsoft.com/office/drawing/2010/main" xmlns="" val="0"/>
              </a:ext>
            </a:extLst>
          </a:blip>
          <a:srcRect/>
          <a:stretch>
            <a:fillRect/>
          </a:stretch>
        </p:blipFill>
        <p:spPr bwMode="auto">
          <a:xfrm>
            <a:off x="632098" y="2687659"/>
            <a:ext cx="2715766" cy="4113883"/>
          </a:xfrm>
          <a:prstGeom prst="rect">
            <a:avLst/>
          </a:prstGeom>
          <a:noFill/>
          <a:extLst>
            <a:ext uri="{909E8E84-426E-40DD-AFC4-6F175D3DCCD1}">
              <a14:hiddenFill xmlns:a14="http://schemas.microsoft.com/office/drawing/2010/main" xmlns="">
                <a:solidFill>
                  <a:srgbClr val="FFFFFF"/>
                </a:solidFill>
              </a14:hiddenFill>
            </a:ext>
          </a:extLst>
        </p:spPr>
      </p:pic>
      <p:pic>
        <p:nvPicPr>
          <p:cNvPr id="8196" name="Picture 4"/>
          <p:cNvPicPr>
            <a:picLocks noChangeAspect="1" noChangeArrowheads="1"/>
          </p:cNvPicPr>
          <p:nvPr/>
        </p:nvPicPr>
        <p:blipFill>
          <a:blip r:embed="rId5" cstate="print">
            <a:extLst>
              <a:ext uri="{28A0092B-C50C-407E-A947-70E740481C1C}">
                <a14:useLocalDpi xmlns:a14="http://schemas.microsoft.com/office/drawing/2010/main" xmlns="" val="0"/>
              </a:ext>
            </a:extLst>
          </a:blip>
          <a:srcRect/>
          <a:stretch>
            <a:fillRect/>
          </a:stretch>
        </p:blipFill>
        <p:spPr bwMode="auto">
          <a:xfrm>
            <a:off x="5724128" y="2204864"/>
            <a:ext cx="2376264" cy="3242465"/>
          </a:xfrm>
          <a:prstGeom prst="rect">
            <a:avLst/>
          </a:prstGeom>
          <a:noFill/>
          <a:ln>
            <a:noFill/>
          </a:ln>
          <a:effectLst/>
          <a:extLst>
            <a:ext uri="{909E8E84-426E-40DD-AFC4-6F175D3DCCD1}">
              <a14:hiddenFill xmlns:a14="http://schemas.microsoft.com/office/drawing/2010/main" xmlns="">
                <a:solidFill>
                  <a:schemeClr val="accent1"/>
                </a:solidFill>
              </a14:hiddenFill>
            </a:ext>
            <a:ext uri="{91240B29-F687-4F45-9708-019B960494DF}">
              <a14:hiddenLine xmlns:a14="http://schemas.microsoft.com/office/drawing/2010/main" xmlns="" w="9525">
                <a:solidFill>
                  <a:schemeClr val="tx1"/>
                </a:solidFill>
                <a:miter lim="800000"/>
                <a:headEnd/>
                <a:tailEnd/>
              </a14:hiddenLine>
            </a:ext>
            <a:ext uri="{AF507438-7753-43E0-B8FC-AC1667EBCBE1}">
              <a14:hiddenEffects xmlns:a14="http://schemas.microsoft.com/office/drawing/2010/main" xmlns="">
                <a:effectLst>
                  <a:outerShdw dist="35921" dir="2700000" algn="ctr" rotWithShape="0">
                    <a:schemeClr val="bg2"/>
                  </a:outerShdw>
                </a:effectLst>
              </a14:hiddenEffects>
            </a:ext>
          </a:extLst>
        </p:spPr>
      </p:pic>
      <p:pic>
        <p:nvPicPr>
          <p:cNvPr id="8195" name="Picture 3"/>
          <p:cNvPicPr>
            <a:picLocks noChangeAspect="1" noChangeArrowheads="1"/>
          </p:cNvPicPr>
          <p:nvPr/>
        </p:nvPicPr>
        <p:blipFill>
          <a:blip r:embed="rId6" cstate="print">
            <a:extLst>
              <a:ext uri="{28A0092B-C50C-407E-A947-70E740481C1C}">
                <a14:useLocalDpi xmlns:a14="http://schemas.microsoft.com/office/drawing/2010/main" xmlns="" val="0"/>
              </a:ext>
            </a:extLst>
          </a:blip>
          <a:srcRect/>
          <a:stretch>
            <a:fillRect/>
          </a:stretch>
        </p:blipFill>
        <p:spPr bwMode="auto">
          <a:xfrm>
            <a:off x="7020272" y="4123354"/>
            <a:ext cx="1905000" cy="2647950"/>
          </a:xfrm>
          <a:prstGeom prst="rect">
            <a:avLst/>
          </a:prstGeom>
          <a:noFill/>
          <a:ln>
            <a:noFill/>
          </a:ln>
          <a:effectLst/>
          <a:extLst>
            <a:ext uri="{909E8E84-426E-40DD-AFC4-6F175D3DCCD1}">
              <a14:hiddenFill xmlns:a14="http://schemas.microsoft.com/office/drawing/2010/main" xmlns="">
                <a:solidFill>
                  <a:schemeClr val="accent1"/>
                </a:solidFill>
              </a14:hiddenFill>
            </a:ext>
            <a:ext uri="{91240B29-F687-4F45-9708-019B960494DF}">
              <a14:hiddenLine xmlns:a14="http://schemas.microsoft.com/office/drawing/2010/main" xmlns="" w="9525">
                <a:solidFill>
                  <a:schemeClr val="tx1"/>
                </a:solidFill>
                <a:miter lim="800000"/>
                <a:headEnd/>
                <a:tailEnd/>
              </a14:hiddenLine>
            </a:ext>
            <a:ext uri="{AF507438-7753-43E0-B8FC-AC1667EBCBE1}">
              <a14:hiddenEffects xmlns:a14="http://schemas.microsoft.com/office/drawing/2010/main" xmlns="">
                <a:effectLst>
                  <a:outerShdw dist="35921" dir="2700000" algn="ctr" rotWithShape="0">
                    <a:schemeClr val="bg2"/>
                  </a:outerShdw>
                </a:effectLst>
              </a14:hiddenEffects>
            </a:ext>
          </a:extLst>
        </p:spPr>
      </p:pic>
    </p:spTree>
    <p:extLst>
      <p:ext uri="{BB962C8B-B14F-4D97-AF65-F5344CB8AC3E}">
        <p14:creationId xmlns:p14="http://schemas.microsoft.com/office/powerpoint/2010/main" xmlns="" val="2966968787"/>
      </p:ext>
    </p:extLst>
  </p:cSld>
  <p:clrMapOvr>
    <a:masterClrMapping/>
  </p:clrMapOvr>
  <p:transition>
    <p:wipe dir="d"/>
  </p:transition>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Текст 1"/>
          <p:cNvSpPr>
            <a:spLocks noGrp="1"/>
          </p:cNvSpPr>
          <p:nvPr>
            <p:ph type="body" idx="1"/>
          </p:nvPr>
        </p:nvSpPr>
        <p:spPr>
          <a:xfrm>
            <a:off x="395536" y="620688"/>
            <a:ext cx="8496944" cy="3096344"/>
          </a:xfrm>
        </p:spPr>
        <p:txBody>
          <a:bodyPr>
            <a:noAutofit/>
          </a:bodyPr>
          <a:lstStyle/>
          <a:p>
            <a:pPr algn="ctr"/>
            <a:r>
              <a:rPr lang="ru-RU" sz="3200" b="1" i="1" dirty="0" smtClean="0"/>
              <a:t>проблема исследования </a:t>
            </a:r>
          </a:p>
          <a:p>
            <a:pPr algn="ctr"/>
            <a:r>
              <a:rPr lang="ru-RU" sz="1800" dirty="0" smtClean="0"/>
              <a:t>	</a:t>
            </a:r>
            <a:r>
              <a:rPr lang="ru-RU" sz="2400" b="1" i="1" u="sng" dirty="0" smtClean="0"/>
              <a:t>Конструирование </a:t>
            </a:r>
            <a:r>
              <a:rPr lang="ru-RU" sz="2400" dirty="0" smtClean="0"/>
              <a:t>– это продуктивная деятельность, в результате которой получается конкретный результат, т.е. предмет деятельности, который ребёнок может увидеть и ощутить руками. </a:t>
            </a:r>
            <a:r>
              <a:rPr lang="ru-RU" sz="2400" dirty="0" err="1" smtClean="0"/>
              <a:t>Бумагопластика</a:t>
            </a:r>
            <a:r>
              <a:rPr lang="ru-RU" sz="2400" dirty="0" smtClean="0"/>
              <a:t>, как область, с одной стороны, конструирования, с другой, как вид прикладного творчества, позволяет решать задачи конструирования. </a:t>
            </a:r>
          </a:p>
          <a:p>
            <a:pPr algn="ctr"/>
            <a:r>
              <a:rPr lang="ru-RU" sz="1800" dirty="0" smtClean="0"/>
              <a:t>	</a:t>
            </a:r>
            <a:endParaRPr lang="ru-RU" sz="1800" dirty="0"/>
          </a:p>
        </p:txBody>
      </p:sp>
      <p:sp>
        <p:nvSpPr>
          <p:cNvPr id="3" name="Заголовок 2"/>
          <p:cNvSpPr>
            <a:spLocks noGrp="1"/>
          </p:cNvSpPr>
          <p:nvPr>
            <p:ph type="title"/>
          </p:nvPr>
        </p:nvSpPr>
        <p:spPr>
          <a:xfrm>
            <a:off x="180475" y="4293096"/>
            <a:ext cx="8686800" cy="2160240"/>
          </a:xfrm>
        </p:spPr>
        <p:txBody>
          <a:bodyPr>
            <a:normAutofit/>
          </a:bodyPr>
          <a:lstStyle/>
          <a:p>
            <a:r>
              <a:rPr lang="ru-RU" sz="2000" dirty="0" smtClean="0"/>
              <a:t>И это подтверждает  и опыт педагогов-практиков, таких как Лыковой Ирины Александровны,</a:t>
            </a:r>
            <a:r>
              <a:rPr lang="ru-RU" sz="2000" b="1" dirty="0" smtClean="0"/>
              <a:t> </a:t>
            </a:r>
            <a:r>
              <a:rPr lang="ru-RU" sz="2000" dirty="0" smtClean="0"/>
              <a:t>Парамоновой Ларисы Алексеевны, Жуковой Елены Ивановны, </a:t>
            </a:r>
            <a:r>
              <a:rPr lang="ru-RU" sz="2000" dirty="0" err="1" smtClean="0"/>
              <a:t>Чукмарёвой</a:t>
            </a:r>
            <a:r>
              <a:rPr lang="ru-RU" sz="2000" dirty="0" smtClean="0"/>
              <a:t> Марии Николаевны, </a:t>
            </a:r>
            <a:r>
              <a:rPr lang="ru-RU" sz="2000" dirty="0" err="1" smtClean="0"/>
              <a:t>Сосницкой</a:t>
            </a:r>
            <a:r>
              <a:rPr lang="ru-RU" sz="2000" dirty="0" smtClean="0"/>
              <a:t> Риты Анатольевны и других.</a:t>
            </a:r>
            <a:endParaRPr lang="ru-RU" sz="2000" dirty="0"/>
          </a:p>
        </p:txBody>
      </p:sp>
    </p:spTree>
  </p:cSld>
  <p:clrMapOvr>
    <a:masterClrMapping/>
  </p:clrMapOvr>
  <p:transition>
    <p:newsflash/>
  </p:transition>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Прямоугольник 3"/>
          <p:cNvSpPr>
            <a:spLocks noChangeArrowheads="1"/>
          </p:cNvSpPr>
          <p:nvPr/>
        </p:nvSpPr>
        <p:spPr bwMode="auto">
          <a:xfrm>
            <a:off x="225252" y="3629680"/>
            <a:ext cx="6102375" cy="2678112"/>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wrap="square">
            <a:spAutoFit/>
          </a:bodyPr>
          <a:lstStyle>
            <a:lvl1pPr eaLnBrk="0" hangingPunct="0">
              <a:spcBef>
                <a:spcPct val="20000"/>
              </a:spcBef>
              <a:buFont typeface="Arial" pitchFamily="34" charset="0"/>
              <a:buChar char="•"/>
              <a:defRPr sz="3200">
                <a:solidFill>
                  <a:schemeClr val="tx1"/>
                </a:solidFill>
                <a:latin typeface="Calibri" pitchFamily="34" charset="0"/>
              </a:defRPr>
            </a:lvl1pPr>
            <a:lvl2pPr marL="742950" indent="-285750" eaLnBrk="0" hangingPunct="0">
              <a:spcBef>
                <a:spcPct val="20000"/>
              </a:spcBef>
              <a:buFont typeface="Arial" pitchFamily="34" charset="0"/>
              <a:buChar char="–"/>
              <a:defRPr sz="2800">
                <a:solidFill>
                  <a:schemeClr val="tx1"/>
                </a:solidFill>
                <a:latin typeface="Calibri" pitchFamily="34" charset="0"/>
              </a:defRPr>
            </a:lvl2pPr>
            <a:lvl3pPr marL="1143000" indent="-228600" eaLnBrk="0" hangingPunct="0">
              <a:spcBef>
                <a:spcPct val="20000"/>
              </a:spcBef>
              <a:buFont typeface="Arial" pitchFamily="34" charset="0"/>
              <a:buChar char="•"/>
              <a:defRPr sz="2400">
                <a:solidFill>
                  <a:schemeClr val="tx1"/>
                </a:solidFill>
                <a:latin typeface="Calibri" pitchFamily="34" charset="0"/>
              </a:defRPr>
            </a:lvl3pPr>
            <a:lvl4pPr marL="1600200" indent="-228600" eaLnBrk="0" hangingPunct="0">
              <a:spcBef>
                <a:spcPct val="20000"/>
              </a:spcBef>
              <a:buFont typeface="Arial" pitchFamily="34" charset="0"/>
              <a:buChar char="–"/>
              <a:defRPr sz="2000">
                <a:solidFill>
                  <a:schemeClr val="tx1"/>
                </a:solidFill>
                <a:latin typeface="Calibri" pitchFamily="34" charset="0"/>
              </a:defRPr>
            </a:lvl4pPr>
            <a:lvl5pPr marL="2057400" indent="-228600" eaLnBrk="0" hangingPunct="0">
              <a:spcBef>
                <a:spcPct val="20000"/>
              </a:spcBef>
              <a:buFont typeface="Arial" pitchFamily="34" charset="0"/>
              <a:buChar char="»"/>
              <a:defRPr sz="2000">
                <a:solidFill>
                  <a:schemeClr val="tx1"/>
                </a:solidFill>
                <a:latin typeface="Calibri" pitchFamily="34" charset="0"/>
              </a:defRPr>
            </a:lvl5pPr>
            <a:lvl6pPr marL="2514600" indent="-228600" eaLnBrk="0" fontAlgn="base" hangingPunct="0">
              <a:spcBef>
                <a:spcPct val="20000"/>
              </a:spcBef>
              <a:spcAft>
                <a:spcPct val="0"/>
              </a:spcAft>
              <a:buFont typeface="Arial" pitchFamily="34" charset="0"/>
              <a:buChar char="»"/>
              <a:defRPr sz="2000">
                <a:solidFill>
                  <a:schemeClr val="tx1"/>
                </a:solidFill>
                <a:latin typeface="Calibri" pitchFamily="34" charset="0"/>
              </a:defRPr>
            </a:lvl6pPr>
            <a:lvl7pPr marL="2971800" indent="-228600" eaLnBrk="0" fontAlgn="base" hangingPunct="0">
              <a:spcBef>
                <a:spcPct val="20000"/>
              </a:spcBef>
              <a:spcAft>
                <a:spcPct val="0"/>
              </a:spcAft>
              <a:buFont typeface="Arial" pitchFamily="34" charset="0"/>
              <a:buChar char="»"/>
              <a:defRPr sz="2000">
                <a:solidFill>
                  <a:schemeClr val="tx1"/>
                </a:solidFill>
                <a:latin typeface="Calibri" pitchFamily="34" charset="0"/>
              </a:defRPr>
            </a:lvl7pPr>
            <a:lvl8pPr marL="3429000" indent="-228600" eaLnBrk="0" fontAlgn="base" hangingPunct="0">
              <a:spcBef>
                <a:spcPct val="20000"/>
              </a:spcBef>
              <a:spcAft>
                <a:spcPct val="0"/>
              </a:spcAft>
              <a:buFont typeface="Arial" pitchFamily="34" charset="0"/>
              <a:buChar char="»"/>
              <a:defRPr sz="2000">
                <a:solidFill>
                  <a:schemeClr val="tx1"/>
                </a:solidFill>
                <a:latin typeface="Calibri" pitchFamily="34" charset="0"/>
              </a:defRPr>
            </a:lvl8pPr>
            <a:lvl9pPr marL="3886200" indent="-228600" eaLnBrk="0" fontAlgn="base" hangingPunct="0">
              <a:spcBef>
                <a:spcPct val="20000"/>
              </a:spcBef>
              <a:spcAft>
                <a:spcPct val="0"/>
              </a:spcAft>
              <a:buFont typeface="Arial" pitchFamily="34" charset="0"/>
              <a:buChar char="»"/>
              <a:defRPr sz="2000">
                <a:solidFill>
                  <a:schemeClr val="tx1"/>
                </a:solidFill>
                <a:latin typeface="Calibri" pitchFamily="34" charset="0"/>
              </a:defRPr>
            </a:lvl9pPr>
          </a:lstStyle>
          <a:p>
            <a:pPr algn="just" eaLnBrk="1" hangingPunct="1">
              <a:spcBef>
                <a:spcPct val="0"/>
              </a:spcBef>
              <a:buFontTx/>
              <a:buNone/>
            </a:pPr>
            <a:r>
              <a:rPr lang="ru-RU" altLang="ru-RU" sz="2800" dirty="0"/>
              <a:t>«Собственноручно изготовленные цветы из бумаги дают возможность </a:t>
            </a:r>
            <a:r>
              <a:rPr lang="ru-RU" altLang="ru-RU" sz="2800" dirty="0" err="1"/>
              <a:t>самовыразиться</a:t>
            </a:r>
            <a:r>
              <a:rPr lang="ru-RU" altLang="ru-RU" sz="2800" dirty="0"/>
              <a:t>, раскрыть творческий потенциал, не только взрослым, но и детям дошкольного и школьного </a:t>
            </a:r>
            <a:r>
              <a:rPr lang="ru-RU" altLang="ru-RU" sz="2800" dirty="0" smtClean="0"/>
              <a:t>возраста». </a:t>
            </a:r>
            <a:endParaRPr lang="ru-RU" altLang="ru-RU" sz="2800" dirty="0"/>
          </a:p>
        </p:txBody>
      </p:sp>
      <p:pic>
        <p:nvPicPr>
          <p:cNvPr id="5122" name="Picture 2" descr="D:\Работа в Ладошке\Диплом Ольги\ПРЕЗЕНТАЦИЯ Картинки к презентации на защиту\Чукмарева.jpg"/>
          <p:cNvPicPr>
            <a:picLocks noChangeAspect="1" noChangeArrowheads="1"/>
          </p:cNvPicPr>
          <p:nvPr/>
        </p:nvPicPr>
        <p:blipFill>
          <a:blip r:embed="rId2" cstate="print">
            <a:extLst>
              <a:ext uri="{28A0092B-C50C-407E-A947-70E740481C1C}">
                <a14:useLocalDpi xmlns:a14="http://schemas.microsoft.com/office/drawing/2010/main" xmlns="" val="0"/>
              </a:ext>
            </a:extLst>
          </a:blip>
          <a:srcRect/>
          <a:stretch>
            <a:fillRect/>
          </a:stretch>
        </p:blipFill>
        <p:spPr bwMode="auto">
          <a:xfrm>
            <a:off x="6692052" y="3642640"/>
            <a:ext cx="2151611" cy="2868815"/>
          </a:xfrm>
          <a:prstGeom prst="rect">
            <a:avLst/>
          </a:prstGeom>
          <a:noFill/>
          <a:extLst>
            <a:ext uri="{909E8E84-426E-40DD-AFC4-6F175D3DCCD1}">
              <a14:hiddenFill xmlns:a14="http://schemas.microsoft.com/office/drawing/2010/main" xmlns="">
                <a:solidFill>
                  <a:srgbClr val="FFFFFF"/>
                </a:solidFill>
              </a14:hiddenFill>
            </a:ext>
          </a:extLst>
        </p:spPr>
      </p:pic>
      <p:pic>
        <p:nvPicPr>
          <p:cNvPr id="5123" name="Picture 3" descr="D:\Работа в Ладошке\Диплом Ольги\ПРЕЗЕНТАЦИЯ Картинки к презентации на защиту\Лыкова.jpg"/>
          <p:cNvPicPr>
            <a:picLocks noChangeAspect="1" noChangeArrowheads="1"/>
          </p:cNvPicPr>
          <p:nvPr/>
        </p:nvPicPr>
        <p:blipFill>
          <a:blip r:embed="rId3" cstate="print">
            <a:extLst>
              <a:ext uri="{28A0092B-C50C-407E-A947-70E740481C1C}">
                <a14:useLocalDpi xmlns:a14="http://schemas.microsoft.com/office/drawing/2010/main" xmlns="" val="0"/>
              </a:ext>
            </a:extLst>
          </a:blip>
          <a:srcRect/>
          <a:stretch>
            <a:fillRect/>
          </a:stretch>
        </p:blipFill>
        <p:spPr bwMode="auto">
          <a:xfrm>
            <a:off x="251520" y="236860"/>
            <a:ext cx="2108200" cy="3175000"/>
          </a:xfrm>
          <a:prstGeom prst="rect">
            <a:avLst/>
          </a:prstGeom>
          <a:noFill/>
          <a:extLst>
            <a:ext uri="{909E8E84-426E-40DD-AFC4-6F175D3DCCD1}">
              <a14:hiddenFill xmlns:a14="http://schemas.microsoft.com/office/drawing/2010/main" xmlns="">
                <a:solidFill>
                  <a:srgbClr val="FFFFFF"/>
                </a:solidFill>
              </a14:hiddenFill>
            </a:ext>
          </a:extLst>
        </p:spPr>
      </p:pic>
      <p:sp>
        <p:nvSpPr>
          <p:cNvPr id="6" name="Прямоугольник 5"/>
          <p:cNvSpPr>
            <a:spLocks noChangeArrowheads="1"/>
          </p:cNvSpPr>
          <p:nvPr/>
        </p:nvSpPr>
        <p:spPr bwMode="auto">
          <a:xfrm>
            <a:off x="2741288" y="236860"/>
            <a:ext cx="6102375" cy="2246769"/>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wrap="square">
            <a:spAutoFit/>
          </a:bodyPr>
          <a:lstStyle>
            <a:lvl1pPr eaLnBrk="0" hangingPunct="0">
              <a:spcBef>
                <a:spcPct val="20000"/>
              </a:spcBef>
              <a:buFont typeface="Arial" pitchFamily="34" charset="0"/>
              <a:buChar char="•"/>
              <a:defRPr sz="3200">
                <a:solidFill>
                  <a:schemeClr val="tx1"/>
                </a:solidFill>
                <a:latin typeface="Calibri" pitchFamily="34" charset="0"/>
              </a:defRPr>
            </a:lvl1pPr>
            <a:lvl2pPr marL="742950" indent="-285750" eaLnBrk="0" hangingPunct="0">
              <a:spcBef>
                <a:spcPct val="20000"/>
              </a:spcBef>
              <a:buFont typeface="Arial" pitchFamily="34" charset="0"/>
              <a:buChar char="–"/>
              <a:defRPr sz="2800">
                <a:solidFill>
                  <a:schemeClr val="tx1"/>
                </a:solidFill>
                <a:latin typeface="Calibri" pitchFamily="34" charset="0"/>
              </a:defRPr>
            </a:lvl2pPr>
            <a:lvl3pPr marL="1143000" indent="-228600" eaLnBrk="0" hangingPunct="0">
              <a:spcBef>
                <a:spcPct val="20000"/>
              </a:spcBef>
              <a:buFont typeface="Arial" pitchFamily="34" charset="0"/>
              <a:buChar char="•"/>
              <a:defRPr sz="2400">
                <a:solidFill>
                  <a:schemeClr val="tx1"/>
                </a:solidFill>
                <a:latin typeface="Calibri" pitchFamily="34" charset="0"/>
              </a:defRPr>
            </a:lvl3pPr>
            <a:lvl4pPr marL="1600200" indent="-228600" eaLnBrk="0" hangingPunct="0">
              <a:spcBef>
                <a:spcPct val="20000"/>
              </a:spcBef>
              <a:buFont typeface="Arial" pitchFamily="34" charset="0"/>
              <a:buChar char="–"/>
              <a:defRPr sz="2000">
                <a:solidFill>
                  <a:schemeClr val="tx1"/>
                </a:solidFill>
                <a:latin typeface="Calibri" pitchFamily="34" charset="0"/>
              </a:defRPr>
            </a:lvl4pPr>
            <a:lvl5pPr marL="2057400" indent="-228600" eaLnBrk="0" hangingPunct="0">
              <a:spcBef>
                <a:spcPct val="20000"/>
              </a:spcBef>
              <a:buFont typeface="Arial" pitchFamily="34" charset="0"/>
              <a:buChar char="»"/>
              <a:defRPr sz="2000">
                <a:solidFill>
                  <a:schemeClr val="tx1"/>
                </a:solidFill>
                <a:latin typeface="Calibri" pitchFamily="34" charset="0"/>
              </a:defRPr>
            </a:lvl5pPr>
            <a:lvl6pPr marL="2514600" indent="-228600" eaLnBrk="0" fontAlgn="base" hangingPunct="0">
              <a:spcBef>
                <a:spcPct val="20000"/>
              </a:spcBef>
              <a:spcAft>
                <a:spcPct val="0"/>
              </a:spcAft>
              <a:buFont typeface="Arial" pitchFamily="34" charset="0"/>
              <a:buChar char="»"/>
              <a:defRPr sz="2000">
                <a:solidFill>
                  <a:schemeClr val="tx1"/>
                </a:solidFill>
                <a:latin typeface="Calibri" pitchFamily="34" charset="0"/>
              </a:defRPr>
            </a:lvl6pPr>
            <a:lvl7pPr marL="2971800" indent="-228600" eaLnBrk="0" fontAlgn="base" hangingPunct="0">
              <a:spcBef>
                <a:spcPct val="20000"/>
              </a:spcBef>
              <a:spcAft>
                <a:spcPct val="0"/>
              </a:spcAft>
              <a:buFont typeface="Arial" pitchFamily="34" charset="0"/>
              <a:buChar char="»"/>
              <a:defRPr sz="2000">
                <a:solidFill>
                  <a:schemeClr val="tx1"/>
                </a:solidFill>
                <a:latin typeface="Calibri" pitchFamily="34" charset="0"/>
              </a:defRPr>
            </a:lvl7pPr>
            <a:lvl8pPr marL="3429000" indent="-228600" eaLnBrk="0" fontAlgn="base" hangingPunct="0">
              <a:spcBef>
                <a:spcPct val="20000"/>
              </a:spcBef>
              <a:spcAft>
                <a:spcPct val="0"/>
              </a:spcAft>
              <a:buFont typeface="Arial" pitchFamily="34" charset="0"/>
              <a:buChar char="»"/>
              <a:defRPr sz="2000">
                <a:solidFill>
                  <a:schemeClr val="tx1"/>
                </a:solidFill>
                <a:latin typeface="Calibri" pitchFamily="34" charset="0"/>
              </a:defRPr>
            </a:lvl8pPr>
            <a:lvl9pPr marL="3886200" indent="-228600" eaLnBrk="0" fontAlgn="base" hangingPunct="0">
              <a:spcBef>
                <a:spcPct val="20000"/>
              </a:spcBef>
              <a:spcAft>
                <a:spcPct val="0"/>
              </a:spcAft>
              <a:buFont typeface="Arial" pitchFamily="34" charset="0"/>
              <a:buChar char="»"/>
              <a:defRPr sz="2000">
                <a:solidFill>
                  <a:schemeClr val="tx1"/>
                </a:solidFill>
                <a:latin typeface="Calibri" pitchFamily="34" charset="0"/>
              </a:defRPr>
            </a:lvl9pPr>
          </a:lstStyle>
          <a:p>
            <a:pPr algn="just" eaLnBrk="1" hangingPunct="1">
              <a:spcBef>
                <a:spcPct val="0"/>
              </a:spcBef>
              <a:buFontTx/>
              <a:buNone/>
            </a:pPr>
            <a:r>
              <a:rPr lang="ru-RU" altLang="ru-RU" sz="2800" dirty="0" smtClean="0"/>
              <a:t>«Дети дошкольного возраста часто самостоятельно экспериментируют с художественными материалами (в том числе с бумагой)… и в процессе освоения способов создания образа». </a:t>
            </a:r>
            <a:endParaRPr lang="ru-RU" altLang="ru-RU" sz="2800" dirty="0"/>
          </a:p>
        </p:txBody>
      </p:sp>
      <p:sp>
        <p:nvSpPr>
          <p:cNvPr id="3" name="Прямоугольник 2"/>
          <p:cNvSpPr/>
          <p:nvPr/>
        </p:nvSpPr>
        <p:spPr>
          <a:xfrm>
            <a:off x="3098795" y="2483628"/>
            <a:ext cx="6045206" cy="954107"/>
          </a:xfrm>
          <a:prstGeom prst="rect">
            <a:avLst/>
          </a:prstGeom>
        </p:spPr>
        <p:txBody>
          <a:bodyPr wrap="square">
            <a:spAutoFit/>
          </a:bodyPr>
          <a:lstStyle/>
          <a:p>
            <a:r>
              <a:rPr lang="ru-RU" sz="2800" b="1" dirty="0" smtClean="0"/>
              <a:t>Ирина Александровна Лыкова, </a:t>
            </a:r>
            <a:r>
              <a:rPr lang="ru-RU" sz="2800" b="1" i="1" dirty="0" smtClean="0"/>
              <a:t>доктор педагогических наук </a:t>
            </a:r>
            <a:endParaRPr lang="ru-RU" sz="2800" b="1" i="1" dirty="0"/>
          </a:p>
        </p:txBody>
      </p:sp>
      <p:grpSp>
        <p:nvGrpSpPr>
          <p:cNvPr id="8" name="Группа 7"/>
          <p:cNvGrpSpPr/>
          <p:nvPr/>
        </p:nvGrpSpPr>
        <p:grpSpPr>
          <a:xfrm>
            <a:off x="395536" y="5782202"/>
            <a:ext cx="7012860" cy="978330"/>
            <a:chOff x="395536" y="5782202"/>
            <a:chExt cx="7012860" cy="978330"/>
          </a:xfrm>
        </p:grpSpPr>
        <p:sp>
          <p:nvSpPr>
            <p:cNvPr id="2" name="Прямоугольник 1"/>
            <p:cNvSpPr/>
            <p:nvPr/>
          </p:nvSpPr>
          <p:spPr>
            <a:xfrm>
              <a:off x="2741288" y="5782202"/>
              <a:ext cx="4667108" cy="523220"/>
            </a:xfrm>
            <a:prstGeom prst="rect">
              <a:avLst/>
            </a:prstGeom>
          </p:spPr>
          <p:txBody>
            <a:bodyPr wrap="square">
              <a:spAutoFit/>
            </a:bodyPr>
            <a:lstStyle/>
            <a:p>
              <a:r>
                <a:rPr lang="ru-RU" sz="2800" b="1" dirty="0" smtClean="0"/>
                <a:t>Мария Николаевна</a:t>
              </a:r>
              <a:endParaRPr lang="ru-RU" sz="2800" b="1" dirty="0"/>
            </a:p>
          </p:txBody>
        </p:sp>
        <p:sp>
          <p:nvSpPr>
            <p:cNvPr id="5" name="Прямоугольник 4"/>
            <p:cNvSpPr/>
            <p:nvPr/>
          </p:nvSpPr>
          <p:spPr>
            <a:xfrm>
              <a:off x="395536" y="6237312"/>
              <a:ext cx="4831772" cy="523220"/>
            </a:xfrm>
            <a:prstGeom prst="rect">
              <a:avLst/>
            </a:prstGeom>
          </p:spPr>
          <p:txBody>
            <a:bodyPr wrap="none">
              <a:spAutoFit/>
            </a:bodyPr>
            <a:lstStyle/>
            <a:p>
              <a:r>
                <a:rPr lang="ru-RU" sz="2800" b="1" dirty="0" err="1" smtClean="0"/>
                <a:t>Чукмарёва</a:t>
              </a:r>
              <a:r>
                <a:rPr lang="ru-RU" sz="2800" b="1" dirty="0" smtClean="0"/>
                <a:t>, </a:t>
              </a:r>
              <a:r>
                <a:rPr lang="ru-RU" sz="2800" b="1" i="1" dirty="0" smtClean="0"/>
                <a:t>педагог-практик</a:t>
              </a:r>
              <a:endParaRPr lang="ru-RU" sz="2800" b="1" i="1" dirty="0"/>
            </a:p>
          </p:txBody>
        </p:sp>
      </p:grpSp>
    </p:spTree>
    <p:extLst>
      <p:ext uri="{BB962C8B-B14F-4D97-AF65-F5344CB8AC3E}">
        <p14:creationId xmlns:p14="http://schemas.microsoft.com/office/powerpoint/2010/main" xmlns="" val="4011434355"/>
      </p:ext>
    </p:extLst>
  </p:cSld>
  <p:clrMapOvr>
    <a:masterClrMapping/>
  </p:clrMapOvr>
  <p:transition>
    <p:zoom dir="in"/>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5" presetClass="entr" presetSubtype="0" fill="hold" grpId="0" nodeType="afterEffect">
                                  <p:stCondLst>
                                    <p:cond delay="0"/>
                                  </p:stCondLst>
                                  <p:childTnLst>
                                    <p:set>
                                      <p:cBhvr>
                                        <p:cTn id="6" dur="1" fill="hold">
                                          <p:stCondLst>
                                            <p:cond delay="0"/>
                                          </p:stCondLst>
                                        </p:cTn>
                                        <p:tgtEl>
                                          <p:spTgt spid="6"/>
                                        </p:tgtEl>
                                        <p:attrNameLst>
                                          <p:attrName>style.visibility</p:attrName>
                                        </p:attrNameLst>
                                      </p:cBhvr>
                                      <p:to>
                                        <p:strVal val="visible"/>
                                      </p:to>
                                    </p:set>
                                    <p:anim calcmode="lin" valueType="num">
                                      <p:cBhvr>
                                        <p:cTn id="7" dur="1000" fill="hold"/>
                                        <p:tgtEl>
                                          <p:spTgt spid="6"/>
                                        </p:tgtEl>
                                        <p:attrNameLst>
                                          <p:attrName>ppt_w</p:attrName>
                                        </p:attrNameLst>
                                      </p:cBhvr>
                                      <p:tavLst>
                                        <p:tav tm="0">
                                          <p:val>
                                            <p:strVal val="#ppt_w*0.70"/>
                                          </p:val>
                                        </p:tav>
                                        <p:tav tm="100000">
                                          <p:val>
                                            <p:strVal val="#ppt_w"/>
                                          </p:val>
                                        </p:tav>
                                      </p:tavLst>
                                    </p:anim>
                                    <p:anim calcmode="lin" valueType="num">
                                      <p:cBhvr>
                                        <p:cTn id="8" dur="1000" fill="hold"/>
                                        <p:tgtEl>
                                          <p:spTgt spid="6"/>
                                        </p:tgtEl>
                                        <p:attrNameLst>
                                          <p:attrName>ppt_h</p:attrName>
                                        </p:attrNameLst>
                                      </p:cBhvr>
                                      <p:tavLst>
                                        <p:tav tm="0">
                                          <p:val>
                                            <p:strVal val="#ppt_h"/>
                                          </p:val>
                                        </p:tav>
                                        <p:tav tm="100000">
                                          <p:val>
                                            <p:strVal val="#ppt_h"/>
                                          </p:val>
                                        </p:tav>
                                      </p:tavLst>
                                    </p:anim>
                                    <p:animEffect transition="in" filter="fade">
                                      <p:cBhvr>
                                        <p:cTn id="9" dur="1000"/>
                                        <p:tgtEl>
                                          <p:spTgt spid="6"/>
                                        </p:tgtEl>
                                      </p:cBhvr>
                                    </p:animEffect>
                                  </p:childTnLst>
                                </p:cTn>
                              </p:par>
                            </p:childTnLst>
                          </p:cTn>
                        </p:par>
                        <p:par>
                          <p:cTn id="10" fill="hold">
                            <p:stCondLst>
                              <p:cond delay="1000"/>
                            </p:stCondLst>
                            <p:childTnLst>
                              <p:par>
                                <p:cTn id="11" presetID="10" presetClass="entr" presetSubtype="0" fill="hold" grpId="0" nodeType="afterEffect">
                                  <p:stCondLst>
                                    <p:cond delay="0"/>
                                  </p:stCondLst>
                                  <p:childTnLst>
                                    <p:set>
                                      <p:cBhvr>
                                        <p:cTn id="12" dur="1" fill="hold">
                                          <p:stCondLst>
                                            <p:cond delay="0"/>
                                          </p:stCondLst>
                                        </p:cTn>
                                        <p:tgtEl>
                                          <p:spTgt spid="3"/>
                                        </p:tgtEl>
                                        <p:attrNameLst>
                                          <p:attrName>style.visibility</p:attrName>
                                        </p:attrNameLst>
                                      </p:cBhvr>
                                      <p:to>
                                        <p:strVal val="visible"/>
                                      </p:to>
                                    </p:set>
                                    <p:animEffect transition="in" filter="fade">
                                      <p:cBhvr>
                                        <p:cTn id="13" dur="500"/>
                                        <p:tgtEl>
                                          <p:spTgt spid="3"/>
                                        </p:tgtEl>
                                      </p:cBhvr>
                                    </p:animEffect>
                                  </p:childTnLst>
                                </p:cTn>
                              </p:par>
                            </p:childTnLst>
                          </p:cTn>
                        </p:par>
                        <p:par>
                          <p:cTn id="14" fill="hold">
                            <p:stCondLst>
                              <p:cond delay="1500"/>
                            </p:stCondLst>
                            <p:childTnLst>
                              <p:par>
                                <p:cTn id="15" presetID="55" presetClass="entr" presetSubtype="0" fill="hold" grpId="0" nodeType="afterEffect">
                                  <p:stCondLst>
                                    <p:cond delay="0"/>
                                  </p:stCondLst>
                                  <p:childTnLst>
                                    <p:set>
                                      <p:cBhvr>
                                        <p:cTn id="16" dur="1" fill="hold">
                                          <p:stCondLst>
                                            <p:cond delay="0"/>
                                          </p:stCondLst>
                                        </p:cTn>
                                        <p:tgtEl>
                                          <p:spTgt spid="4"/>
                                        </p:tgtEl>
                                        <p:attrNameLst>
                                          <p:attrName>style.visibility</p:attrName>
                                        </p:attrNameLst>
                                      </p:cBhvr>
                                      <p:to>
                                        <p:strVal val="visible"/>
                                      </p:to>
                                    </p:set>
                                    <p:anim calcmode="lin" valueType="num">
                                      <p:cBhvr>
                                        <p:cTn id="17" dur="1000" fill="hold"/>
                                        <p:tgtEl>
                                          <p:spTgt spid="4"/>
                                        </p:tgtEl>
                                        <p:attrNameLst>
                                          <p:attrName>ppt_w</p:attrName>
                                        </p:attrNameLst>
                                      </p:cBhvr>
                                      <p:tavLst>
                                        <p:tav tm="0">
                                          <p:val>
                                            <p:strVal val="#ppt_w*0.70"/>
                                          </p:val>
                                        </p:tav>
                                        <p:tav tm="100000">
                                          <p:val>
                                            <p:strVal val="#ppt_w"/>
                                          </p:val>
                                        </p:tav>
                                      </p:tavLst>
                                    </p:anim>
                                    <p:anim calcmode="lin" valueType="num">
                                      <p:cBhvr>
                                        <p:cTn id="18" dur="1000" fill="hold"/>
                                        <p:tgtEl>
                                          <p:spTgt spid="4"/>
                                        </p:tgtEl>
                                        <p:attrNameLst>
                                          <p:attrName>ppt_h</p:attrName>
                                        </p:attrNameLst>
                                      </p:cBhvr>
                                      <p:tavLst>
                                        <p:tav tm="0">
                                          <p:val>
                                            <p:strVal val="#ppt_h"/>
                                          </p:val>
                                        </p:tav>
                                        <p:tav tm="100000">
                                          <p:val>
                                            <p:strVal val="#ppt_h"/>
                                          </p:val>
                                        </p:tav>
                                      </p:tavLst>
                                    </p:anim>
                                    <p:animEffect transition="in" filter="fade">
                                      <p:cBhvr>
                                        <p:cTn id="19" dur="1000"/>
                                        <p:tgtEl>
                                          <p:spTgt spid="4"/>
                                        </p:tgtEl>
                                      </p:cBhvr>
                                    </p:animEffect>
                                  </p:childTnLst>
                                </p:cTn>
                              </p:par>
                            </p:childTnLst>
                          </p:cTn>
                        </p:par>
                        <p:par>
                          <p:cTn id="20" fill="hold">
                            <p:stCondLst>
                              <p:cond delay="2500"/>
                            </p:stCondLst>
                            <p:childTnLst>
                              <p:par>
                                <p:cTn id="21" presetID="10" presetClass="entr" presetSubtype="0" fill="hold" nodeType="afterEffect">
                                  <p:stCondLst>
                                    <p:cond delay="0"/>
                                  </p:stCondLst>
                                  <p:childTnLst>
                                    <p:set>
                                      <p:cBhvr>
                                        <p:cTn id="22" dur="1" fill="hold">
                                          <p:stCondLst>
                                            <p:cond delay="0"/>
                                          </p:stCondLst>
                                        </p:cTn>
                                        <p:tgtEl>
                                          <p:spTgt spid="8"/>
                                        </p:tgtEl>
                                        <p:attrNameLst>
                                          <p:attrName>style.visibility</p:attrName>
                                        </p:attrNameLst>
                                      </p:cBhvr>
                                      <p:to>
                                        <p:strVal val="visible"/>
                                      </p:to>
                                    </p:set>
                                    <p:animEffect transition="in" filter="fade">
                                      <p:cBhvr>
                                        <p:cTn id="23" dur="500"/>
                                        <p:tgtEl>
                                          <p:spTgt spid="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P spid="6" grpId="0"/>
      <p:bldP spid="3" grpId="0"/>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Прямоугольник 1"/>
          <p:cNvSpPr/>
          <p:nvPr/>
        </p:nvSpPr>
        <p:spPr>
          <a:xfrm>
            <a:off x="3131840" y="2518565"/>
            <a:ext cx="6295612" cy="1384995"/>
          </a:xfrm>
          <a:prstGeom prst="rect">
            <a:avLst/>
          </a:prstGeom>
        </p:spPr>
        <p:txBody>
          <a:bodyPr wrap="square">
            <a:spAutoFit/>
          </a:bodyPr>
          <a:lstStyle/>
          <a:p>
            <a:r>
              <a:rPr lang="ru-RU" sz="2800" b="1" dirty="0" smtClean="0"/>
              <a:t>Лариса Алексеевна Парамонова, </a:t>
            </a:r>
            <a:r>
              <a:rPr lang="ru-RU" sz="2800" dirty="0"/>
              <a:t> </a:t>
            </a:r>
            <a:endParaRPr lang="ru-RU" sz="2800" dirty="0" smtClean="0"/>
          </a:p>
          <a:p>
            <a:r>
              <a:rPr lang="ru-RU" sz="2800" b="1" i="1" dirty="0" smtClean="0"/>
              <a:t>доктор </a:t>
            </a:r>
            <a:r>
              <a:rPr lang="ru-RU" sz="2800" b="1" i="1" dirty="0"/>
              <a:t>педагогических наук, академик </a:t>
            </a:r>
            <a:r>
              <a:rPr lang="ru-RU" sz="2800" b="1" i="1" dirty="0" smtClean="0"/>
              <a:t>РАЕН</a:t>
            </a:r>
            <a:endParaRPr lang="ru-RU" sz="2800" b="1" i="1" dirty="0"/>
          </a:p>
        </p:txBody>
      </p:sp>
      <p:sp>
        <p:nvSpPr>
          <p:cNvPr id="3" name="Прямоугольник 2"/>
          <p:cNvSpPr/>
          <p:nvPr/>
        </p:nvSpPr>
        <p:spPr>
          <a:xfrm>
            <a:off x="2848388" y="277700"/>
            <a:ext cx="6192688" cy="2246769"/>
          </a:xfrm>
          <a:prstGeom prst="rect">
            <a:avLst/>
          </a:prstGeom>
        </p:spPr>
        <p:txBody>
          <a:bodyPr wrap="square">
            <a:spAutoFit/>
          </a:bodyPr>
          <a:lstStyle/>
          <a:p>
            <a:pPr algn="just"/>
            <a:r>
              <a:rPr lang="ru-RU" sz="2800" dirty="0">
                <a:latin typeface="Calibri" pitchFamily="34" charset="0"/>
              </a:rPr>
              <a:t>«Возможность </a:t>
            </a:r>
            <a:r>
              <a:rPr lang="ru-RU" sz="2800" dirty="0" smtClean="0">
                <a:latin typeface="Calibri" pitchFamily="34" charset="0"/>
              </a:rPr>
              <a:t>экспериментирования </a:t>
            </a:r>
            <a:r>
              <a:rPr lang="ru-RU" sz="2800" dirty="0">
                <a:latin typeface="Calibri" pitchFamily="34" charset="0"/>
              </a:rPr>
              <a:t>с материалом, «позволяет считать детское конструирование мощным средством развития творчества у дошкольников» </a:t>
            </a:r>
          </a:p>
        </p:txBody>
      </p:sp>
      <p:pic>
        <p:nvPicPr>
          <p:cNvPr id="6148" name="Picture 4" descr="http://xn----etbdeq8cgg0b2c8a.xn--p1ai/images/01-2015/miro12.jpg"/>
          <p:cNvPicPr>
            <a:picLocks noChangeAspect="1" noChangeArrowheads="1"/>
          </p:cNvPicPr>
          <p:nvPr/>
        </p:nvPicPr>
        <p:blipFill>
          <a:blip r:embed="rId2" cstate="print">
            <a:extLst>
              <a:ext uri="{28A0092B-C50C-407E-A947-70E740481C1C}">
                <a14:useLocalDpi xmlns:a14="http://schemas.microsoft.com/office/drawing/2010/main" xmlns="" val="0"/>
              </a:ext>
            </a:extLst>
          </a:blip>
          <a:srcRect/>
          <a:stretch>
            <a:fillRect/>
          </a:stretch>
        </p:blipFill>
        <p:spPr bwMode="auto">
          <a:xfrm>
            <a:off x="192111" y="216664"/>
            <a:ext cx="2651697" cy="3644384"/>
          </a:xfrm>
          <a:prstGeom prst="rect">
            <a:avLst/>
          </a:prstGeom>
          <a:noFill/>
          <a:extLst>
            <a:ext uri="{909E8E84-426E-40DD-AFC4-6F175D3DCCD1}">
              <a14:hiddenFill xmlns:a14="http://schemas.microsoft.com/office/drawing/2010/main" xmlns="">
                <a:solidFill>
                  <a:srgbClr val="FFFFFF"/>
                </a:solidFill>
              </a14:hiddenFill>
            </a:ext>
          </a:extLst>
        </p:spPr>
      </p:pic>
      <p:pic>
        <p:nvPicPr>
          <p:cNvPr id="6146" name="Picture 2" descr="D:\Работа в Ладошке\Диплом Ольги\ПРЕЗЕНТАЦИЯ Картинки к презентации на защиту\Парамонова paramonova.jpg"/>
          <p:cNvPicPr>
            <a:picLocks noChangeAspect="1" noChangeArrowheads="1"/>
          </p:cNvPicPr>
          <p:nvPr/>
        </p:nvPicPr>
        <p:blipFill>
          <a:blip r:embed="rId3" cstate="print">
            <a:extLst>
              <a:ext uri="{28A0092B-C50C-407E-A947-70E740481C1C}">
                <a14:useLocalDpi xmlns:a14="http://schemas.microsoft.com/office/drawing/2010/main" xmlns="" val="0"/>
              </a:ext>
            </a:extLst>
          </a:blip>
          <a:srcRect/>
          <a:stretch>
            <a:fillRect/>
          </a:stretch>
        </p:blipFill>
        <p:spPr bwMode="auto">
          <a:xfrm>
            <a:off x="-36512" y="-13236"/>
            <a:ext cx="2871302" cy="3854842"/>
          </a:xfrm>
          <a:prstGeom prst="rect">
            <a:avLst/>
          </a:prstGeom>
          <a:noFill/>
          <a:extLst>
            <a:ext uri="{909E8E84-426E-40DD-AFC4-6F175D3DCCD1}">
              <a14:hiddenFill xmlns:a14="http://schemas.microsoft.com/office/drawing/2010/main" xmlns="">
                <a:solidFill>
                  <a:srgbClr val="FFFFFF"/>
                </a:solidFill>
              </a14:hiddenFill>
            </a:ext>
          </a:extLst>
        </p:spPr>
      </p:pic>
      <p:pic>
        <p:nvPicPr>
          <p:cNvPr id="6149" name="Picture 5" descr="D:\Работа в Ладошке\Диплом Ольги\ПРЕЗЕНТАЦИЯ Картинки к презентации на защиту\Жукова Елена Ивановна.jpg"/>
          <p:cNvPicPr>
            <a:picLocks noChangeAspect="1" noChangeArrowheads="1"/>
          </p:cNvPicPr>
          <p:nvPr/>
        </p:nvPicPr>
        <p:blipFill>
          <a:blip r:embed="rId4" cstate="print">
            <a:extLst>
              <a:ext uri="{28A0092B-C50C-407E-A947-70E740481C1C}">
                <a14:useLocalDpi xmlns:a14="http://schemas.microsoft.com/office/drawing/2010/main" xmlns="" val="0"/>
              </a:ext>
            </a:extLst>
          </a:blip>
          <a:srcRect/>
          <a:stretch>
            <a:fillRect/>
          </a:stretch>
        </p:blipFill>
        <p:spPr bwMode="auto">
          <a:xfrm>
            <a:off x="6581094" y="4077072"/>
            <a:ext cx="2228850" cy="2562225"/>
          </a:xfrm>
          <a:prstGeom prst="rect">
            <a:avLst/>
          </a:prstGeom>
          <a:noFill/>
          <a:extLst>
            <a:ext uri="{909E8E84-426E-40DD-AFC4-6F175D3DCCD1}">
              <a14:hiddenFill xmlns:a14="http://schemas.microsoft.com/office/drawing/2010/main" xmlns="">
                <a:solidFill>
                  <a:srgbClr val="FFFFFF"/>
                </a:solidFill>
              </a14:hiddenFill>
            </a:ext>
          </a:extLst>
        </p:spPr>
      </p:pic>
      <p:sp>
        <p:nvSpPr>
          <p:cNvPr id="4" name="Прямоугольник 3"/>
          <p:cNvSpPr/>
          <p:nvPr/>
        </p:nvSpPr>
        <p:spPr>
          <a:xfrm>
            <a:off x="192111" y="5341866"/>
            <a:ext cx="6324104" cy="1384995"/>
          </a:xfrm>
          <a:prstGeom prst="rect">
            <a:avLst/>
          </a:prstGeom>
        </p:spPr>
        <p:txBody>
          <a:bodyPr wrap="square">
            <a:spAutoFit/>
          </a:bodyPr>
          <a:lstStyle/>
          <a:p>
            <a:r>
              <a:rPr lang="ru-RU" sz="2800" dirty="0" smtClean="0"/>
              <a:t>Много </a:t>
            </a:r>
            <a:r>
              <a:rPr lang="ru-RU" sz="2800" dirty="0"/>
              <a:t>лет обучает своих воспитанников искусству </a:t>
            </a:r>
            <a:r>
              <a:rPr lang="ru-RU" sz="2800" dirty="0" err="1"/>
              <a:t>бумагопластики</a:t>
            </a:r>
            <a:r>
              <a:rPr lang="ru-RU" sz="2800" dirty="0"/>
              <a:t>,  </a:t>
            </a:r>
            <a:r>
              <a:rPr lang="ru-RU" sz="2800" dirty="0" err="1"/>
              <a:t>квиллинга</a:t>
            </a:r>
            <a:r>
              <a:rPr lang="ru-RU" sz="2800" dirty="0"/>
              <a:t> и </a:t>
            </a:r>
            <a:r>
              <a:rPr lang="ru-RU" sz="2800" dirty="0" err="1"/>
              <a:t>гофрокручения</a:t>
            </a:r>
            <a:r>
              <a:rPr lang="ru-RU" sz="2800" dirty="0"/>
              <a:t>.</a:t>
            </a:r>
          </a:p>
        </p:txBody>
      </p:sp>
      <p:sp>
        <p:nvSpPr>
          <p:cNvPr id="8" name="Прямоугольник 7"/>
          <p:cNvSpPr/>
          <p:nvPr/>
        </p:nvSpPr>
        <p:spPr>
          <a:xfrm>
            <a:off x="192110" y="4387760"/>
            <a:ext cx="6324105" cy="954107"/>
          </a:xfrm>
          <a:prstGeom prst="rect">
            <a:avLst/>
          </a:prstGeom>
        </p:spPr>
        <p:txBody>
          <a:bodyPr wrap="square">
            <a:spAutoFit/>
          </a:bodyPr>
          <a:lstStyle/>
          <a:p>
            <a:r>
              <a:rPr lang="ru-RU" sz="2800" b="1" dirty="0" smtClean="0"/>
              <a:t>Елена Ивановна Жукова, </a:t>
            </a:r>
            <a:r>
              <a:rPr lang="ru-RU" sz="2800" b="1" i="1" dirty="0" smtClean="0"/>
              <a:t>педагог – практик. </a:t>
            </a:r>
            <a:endParaRPr lang="ru-RU" sz="2800" b="1" i="1" dirty="0"/>
          </a:p>
        </p:txBody>
      </p:sp>
    </p:spTree>
    <p:extLst>
      <p:ext uri="{BB962C8B-B14F-4D97-AF65-F5344CB8AC3E}">
        <p14:creationId xmlns:p14="http://schemas.microsoft.com/office/powerpoint/2010/main" xmlns="" val="3134107721"/>
      </p:ext>
    </p:extLst>
  </p:cSld>
  <p:clrMapOvr>
    <a:masterClrMapping/>
  </p:clrMapOvr>
  <p:transition>
    <p:cover dir="rd"/>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afterEffect">
                                  <p:stCondLst>
                                    <p:cond delay="0"/>
                                  </p:stCondLst>
                                  <p:childTnLst>
                                    <p:set>
                                      <p:cBhvr>
                                        <p:cTn id="6" dur="1" fill="hold">
                                          <p:stCondLst>
                                            <p:cond delay="0"/>
                                          </p:stCondLst>
                                        </p:cTn>
                                        <p:tgtEl>
                                          <p:spTgt spid="3"/>
                                        </p:tgtEl>
                                        <p:attrNameLst>
                                          <p:attrName>style.visibility</p:attrName>
                                        </p:attrNameLst>
                                      </p:cBhvr>
                                      <p:to>
                                        <p:strVal val="visible"/>
                                      </p:to>
                                    </p:set>
                                  </p:childTnLst>
                                </p:cTn>
                              </p:par>
                            </p:childTnLst>
                          </p:cTn>
                        </p:par>
                        <p:par>
                          <p:cTn id="7" fill="hold">
                            <p:stCondLst>
                              <p:cond delay="0"/>
                            </p:stCondLst>
                            <p:childTnLst>
                              <p:par>
                                <p:cTn id="8" presetID="10" presetClass="entr" presetSubtype="0" fill="hold" grpId="0" nodeType="afterEffect">
                                  <p:stCondLst>
                                    <p:cond delay="0"/>
                                  </p:stCondLst>
                                  <p:childTnLst>
                                    <p:set>
                                      <p:cBhvr>
                                        <p:cTn id="9" dur="1" fill="hold">
                                          <p:stCondLst>
                                            <p:cond delay="0"/>
                                          </p:stCondLst>
                                        </p:cTn>
                                        <p:tgtEl>
                                          <p:spTgt spid="2"/>
                                        </p:tgtEl>
                                        <p:attrNameLst>
                                          <p:attrName>style.visibility</p:attrName>
                                        </p:attrNameLst>
                                      </p:cBhvr>
                                      <p:to>
                                        <p:strVal val="visible"/>
                                      </p:to>
                                    </p:set>
                                    <p:animEffect transition="in" filter="fade">
                                      <p:cBhvr>
                                        <p:cTn id="10" dur="500"/>
                                        <p:tgtEl>
                                          <p:spTgt spid="2"/>
                                        </p:tgtEl>
                                      </p:cBhvr>
                                    </p:animEffect>
                                  </p:childTnLst>
                                </p:cTn>
                              </p:par>
                            </p:childTnLst>
                          </p:cTn>
                        </p:par>
                        <p:par>
                          <p:cTn id="11" fill="hold">
                            <p:stCondLst>
                              <p:cond delay="500"/>
                            </p:stCondLst>
                            <p:childTnLst>
                              <p:par>
                                <p:cTn id="12" presetID="10" presetClass="exit" presetSubtype="0" fill="hold" nodeType="afterEffect">
                                  <p:stCondLst>
                                    <p:cond delay="0"/>
                                  </p:stCondLst>
                                  <p:childTnLst>
                                    <p:animEffect transition="out" filter="fade">
                                      <p:cBhvr>
                                        <p:cTn id="13" dur="750"/>
                                        <p:tgtEl>
                                          <p:spTgt spid="6146"/>
                                        </p:tgtEl>
                                      </p:cBhvr>
                                    </p:animEffect>
                                    <p:set>
                                      <p:cBhvr>
                                        <p:cTn id="14" dur="1" fill="hold">
                                          <p:stCondLst>
                                            <p:cond delay="749"/>
                                          </p:stCondLst>
                                        </p:cTn>
                                        <p:tgtEl>
                                          <p:spTgt spid="6146"/>
                                        </p:tgtEl>
                                        <p:attrNameLst>
                                          <p:attrName>style.visibility</p:attrName>
                                        </p:attrNameLst>
                                      </p:cBhvr>
                                      <p:to>
                                        <p:strVal val="hidden"/>
                                      </p:to>
                                    </p:set>
                                  </p:childTnLst>
                                </p:cTn>
                              </p:par>
                            </p:childTnLst>
                          </p:cTn>
                        </p:par>
                        <p:par>
                          <p:cTn id="15" fill="hold">
                            <p:stCondLst>
                              <p:cond delay="1250"/>
                            </p:stCondLst>
                            <p:childTnLst>
                              <p:par>
                                <p:cTn id="16" presetID="42" presetClass="entr" presetSubtype="0" fill="hold" grpId="0" nodeType="afterEffect">
                                  <p:stCondLst>
                                    <p:cond delay="0"/>
                                  </p:stCondLst>
                                  <p:childTnLst>
                                    <p:set>
                                      <p:cBhvr>
                                        <p:cTn id="17" dur="1" fill="hold">
                                          <p:stCondLst>
                                            <p:cond delay="0"/>
                                          </p:stCondLst>
                                        </p:cTn>
                                        <p:tgtEl>
                                          <p:spTgt spid="8"/>
                                        </p:tgtEl>
                                        <p:attrNameLst>
                                          <p:attrName>style.visibility</p:attrName>
                                        </p:attrNameLst>
                                      </p:cBhvr>
                                      <p:to>
                                        <p:strVal val="visible"/>
                                      </p:to>
                                    </p:set>
                                    <p:animEffect transition="in" filter="fade">
                                      <p:cBhvr>
                                        <p:cTn id="18" dur="1000"/>
                                        <p:tgtEl>
                                          <p:spTgt spid="8"/>
                                        </p:tgtEl>
                                      </p:cBhvr>
                                    </p:animEffect>
                                    <p:anim calcmode="lin" valueType="num">
                                      <p:cBhvr>
                                        <p:cTn id="19" dur="1000" fill="hold"/>
                                        <p:tgtEl>
                                          <p:spTgt spid="8"/>
                                        </p:tgtEl>
                                        <p:attrNameLst>
                                          <p:attrName>ppt_x</p:attrName>
                                        </p:attrNameLst>
                                      </p:cBhvr>
                                      <p:tavLst>
                                        <p:tav tm="0">
                                          <p:val>
                                            <p:strVal val="#ppt_x"/>
                                          </p:val>
                                        </p:tav>
                                        <p:tav tm="100000">
                                          <p:val>
                                            <p:strVal val="#ppt_x"/>
                                          </p:val>
                                        </p:tav>
                                      </p:tavLst>
                                    </p:anim>
                                    <p:anim calcmode="lin" valueType="num">
                                      <p:cBhvr>
                                        <p:cTn id="20" dur="1000" fill="hold"/>
                                        <p:tgtEl>
                                          <p:spTgt spid="8"/>
                                        </p:tgtEl>
                                        <p:attrNameLst>
                                          <p:attrName>ppt_y</p:attrName>
                                        </p:attrNameLst>
                                      </p:cBhvr>
                                      <p:tavLst>
                                        <p:tav tm="0">
                                          <p:val>
                                            <p:strVal val="#ppt_y+.1"/>
                                          </p:val>
                                        </p:tav>
                                        <p:tav tm="100000">
                                          <p:val>
                                            <p:strVal val="#ppt_y"/>
                                          </p:val>
                                        </p:tav>
                                      </p:tavLst>
                                    </p:anim>
                                  </p:childTnLst>
                                </p:cTn>
                              </p:par>
                            </p:childTnLst>
                          </p:cTn>
                        </p:par>
                        <p:par>
                          <p:cTn id="21" fill="hold">
                            <p:stCondLst>
                              <p:cond delay="2250"/>
                            </p:stCondLst>
                            <p:childTnLst>
                              <p:par>
                                <p:cTn id="22" presetID="42" presetClass="entr" presetSubtype="0" fill="hold" grpId="0" nodeType="afterEffect">
                                  <p:stCondLst>
                                    <p:cond delay="0"/>
                                  </p:stCondLst>
                                  <p:childTnLst>
                                    <p:set>
                                      <p:cBhvr>
                                        <p:cTn id="23" dur="1" fill="hold">
                                          <p:stCondLst>
                                            <p:cond delay="0"/>
                                          </p:stCondLst>
                                        </p:cTn>
                                        <p:tgtEl>
                                          <p:spTgt spid="4"/>
                                        </p:tgtEl>
                                        <p:attrNameLst>
                                          <p:attrName>style.visibility</p:attrName>
                                        </p:attrNameLst>
                                      </p:cBhvr>
                                      <p:to>
                                        <p:strVal val="visible"/>
                                      </p:to>
                                    </p:set>
                                    <p:animEffect transition="in" filter="fade">
                                      <p:cBhvr>
                                        <p:cTn id="24" dur="1000"/>
                                        <p:tgtEl>
                                          <p:spTgt spid="4"/>
                                        </p:tgtEl>
                                      </p:cBhvr>
                                    </p:animEffect>
                                    <p:anim calcmode="lin" valueType="num">
                                      <p:cBhvr>
                                        <p:cTn id="25" dur="1000" fill="hold"/>
                                        <p:tgtEl>
                                          <p:spTgt spid="4"/>
                                        </p:tgtEl>
                                        <p:attrNameLst>
                                          <p:attrName>ppt_x</p:attrName>
                                        </p:attrNameLst>
                                      </p:cBhvr>
                                      <p:tavLst>
                                        <p:tav tm="0">
                                          <p:val>
                                            <p:strVal val="#ppt_x"/>
                                          </p:val>
                                        </p:tav>
                                        <p:tav tm="100000">
                                          <p:val>
                                            <p:strVal val="#ppt_x"/>
                                          </p:val>
                                        </p:tav>
                                      </p:tavLst>
                                    </p:anim>
                                    <p:anim calcmode="lin" valueType="num">
                                      <p:cBhvr>
                                        <p:cTn id="26" dur="1000" fill="hold"/>
                                        <p:tgtEl>
                                          <p:spTgt spid="4"/>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3" grpId="0"/>
      <p:bldP spid="4" grpId="0"/>
      <p:bldP spid="8" grpId="0"/>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Прямоугольник 3"/>
          <p:cNvSpPr/>
          <p:nvPr/>
        </p:nvSpPr>
        <p:spPr>
          <a:xfrm>
            <a:off x="395536" y="35760"/>
            <a:ext cx="8424936" cy="2062103"/>
          </a:xfrm>
          <a:prstGeom prst="rect">
            <a:avLst/>
          </a:prstGeom>
        </p:spPr>
        <p:txBody>
          <a:bodyPr wrap="square">
            <a:spAutoFit/>
          </a:bodyPr>
          <a:lstStyle/>
          <a:p>
            <a:pPr algn="just"/>
            <a:r>
              <a:rPr lang="ru-RU" sz="3200" b="1" dirty="0" smtClean="0"/>
              <a:t>Проблема </a:t>
            </a:r>
            <a:r>
              <a:rPr lang="ru-RU" sz="3200" b="1" dirty="0"/>
              <a:t>исследования: </a:t>
            </a:r>
            <a:r>
              <a:rPr lang="ru-RU" sz="3200" dirty="0"/>
              <a:t>каковы возможности техники «</a:t>
            </a:r>
            <a:r>
              <a:rPr lang="ru-RU" sz="3200" dirty="0" err="1"/>
              <a:t>бумагопластика</a:t>
            </a:r>
            <a:r>
              <a:rPr lang="ru-RU" sz="3200" dirty="0"/>
              <a:t>» для развития конструкторских умений и навыков детей </a:t>
            </a:r>
            <a:r>
              <a:rPr lang="ru-RU" sz="3200" dirty="0" err="1"/>
              <a:t>предшкольного</a:t>
            </a:r>
            <a:r>
              <a:rPr lang="ru-RU" sz="3200" dirty="0"/>
              <a:t> возраста?</a:t>
            </a:r>
          </a:p>
        </p:txBody>
      </p:sp>
      <p:pic>
        <p:nvPicPr>
          <p:cNvPr id="6" name="Picture 10"/>
          <p:cNvPicPr>
            <a:picLocks noChangeAspect="1" noChangeArrowheads="1"/>
          </p:cNvPicPr>
          <p:nvPr/>
        </p:nvPicPr>
        <p:blipFill>
          <a:blip r:embed="rId2" cstate="print">
            <a:extLst>
              <a:ext uri="{28A0092B-C50C-407E-A947-70E740481C1C}">
                <a14:useLocalDpi xmlns:a14="http://schemas.microsoft.com/office/drawing/2010/main" xmlns="" val="0"/>
              </a:ext>
            </a:extLst>
          </a:blip>
          <a:srcRect/>
          <a:stretch>
            <a:fillRect/>
          </a:stretch>
        </p:blipFill>
        <p:spPr bwMode="auto">
          <a:xfrm>
            <a:off x="5724128" y="2276872"/>
            <a:ext cx="2760980" cy="4139449"/>
          </a:xfrm>
          <a:prstGeom prst="rect">
            <a:avLst/>
          </a:prstGeom>
          <a:noFill/>
          <a:ln>
            <a:noFill/>
          </a:ln>
          <a:effectLst/>
          <a:extLst>
            <a:ext uri="{909E8E84-426E-40DD-AFC4-6F175D3DCCD1}">
              <a14:hiddenFill xmlns:a14="http://schemas.microsoft.com/office/drawing/2010/main" xmlns="">
                <a:solidFill>
                  <a:schemeClr val="accent1"/>
                </a:solidFill>
              </a14:hiddenFill>
            </a:ext>
            <a:ext uri="{91240B29-F687-4F45-9708-019B960494DF}">
              <a14:hiddenLine xmlns:a14="http://schemas.microsoft.com/office/drawing/2010/main" xmlns="" w="9525">
                <a:solidFill>
                  <a:schemeClr val="tx1"/>
                </a:solidFill>
                <a:miter lim="800000"/>
                <a:headEnd/>
                <a:tailEnd/>
              </a14:hiddenLine>
            </a:ext>
            <a:ext uri="{AF507438-7753-43E0-B8FC-AC1667EBCBE1}">
              <a14:hiddenEffects xmlns:a14="http://schemas.microsoft.com/office/drawing/2010/main" xmlns="">
                <a:effectLst>
                  <a:outerShdw dist="35921" dir="2700000" algn="ctr" rotWithShape="0">
                    <a:schemeClr val="bg2"/>
                  </a:outerShdw>
                </a:effectLst>
              </a14:hiddenEffects>
            </a:ext>
          </a:extLst>
        </p:spPr>
      </p:pic>
      <p:pic>
        <p:nvPicPr>
          <p:cNvPr id="2052" name="Picture 4"/>
          <p:cNvPicPr>
            <a:picLocks noChangeAspect="1" noChangeArrowheads="1"/>
          </p:cNvPicPr>
          <p:nvPr/>
        </p:nvPicPr>
        <p:blipFill>
          <a:blip r:embed="rId3" cstate="print">
            <a:extLst>
              <a:ext uri="{28A0092B-C50C-407E-A947-70E740481C1C}">
                <a14:useLocalDpi xmlns:a14="http://schemas.microsoft.com/office/drawing/2010/main" xmlns="" val="0"/>
              </a:ext>
            </a:extLst>
          </a:blip>
          <a:srcRect/>
          <a:stretch>
            <a:fillRect/>
          </a:stretch>
        </p:blipFill>
        <p:spPr bwMode="auto">
          <a:xfrm>
            <a:off x="395536" y="2852936"/>
            <a:ext cx="4981997" cy="3322953"/>
          </a:xfrm>
          <a:prstGeom prst="rect">
            <a:avLst/>
          </a:prstGeom>
          <a:noFill/>
          <a:ln>
            <a:noFill/>
          </a:ln>
          <a:effectLst/>
          <a:extLst>
            <a:ext uri="{909E8E84-426E-40DD-AFC4-6F175D3DCCD1}">
              <a14:hiddenFill xmlns:a14="http://schemas.microsoft.com/office/drawing/2010/main" xmlns="">
                <a:solidFill>
                  <a:schemeClr val="accent1"/>
                </a:solidFill>
              </a14:hiddenFill>
            </a:ext>
            <a:ext uri="{91240B29-F687-4F45-9708-019B960494DF}">
              <a14:hiddenLine xmlns:a14="http://schemas.microsoft.com/office/drawing/2010/main" xmlns="" w="9525">
                <a:solidFill>
                  <a:schemeClr val="tx1"/>
                </a:solidFill>
                <a:miter lim="800000"/>
                <a:headEnd/>
                <a:tailEnd/>
              </a14:hiddenLine>
            </a:ext>
            <a:ext uri="{AF507438-7753-43E0-B8FC-AC1667EBCBE1}">
              <a14:hiddenEffects xmlns:a14="http://schemas.microsoft.com/office/drawing/2010/main" xmlns="">
                <a:effectLst>
                  <a:outerShdw dist="35921" dir="2700000" algn="ctr" rotWithShape="0">
                    <a:schemeClr val="bg2"/>
                  </a:outerShdw>
                </a:effectLst>
              </a14:hiddenEffects>
            </a:ext>
          </a:extLst>
        </p:spPr>
      </p:pic>
    </p:spTree>
    <p:extLst>
      <p:ext uri="{BB962C8B-B14F-4D97-AF65-F5344CB8AC3E}">
        <p14:creationId xmlns:p14="http://schemas.microsoft.com/office/powerpoint/2010/main" xmlns="" val="2447038099"/>
      </p:ext>
    </p:extLst>
  </p:cSld>
  <p:clrMapOvr>
    <a:masterClrMapping/>
  </p:clrMapOvr>
  <p:transition>
    <p:checker dir="vert"/>
  </p:transition>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Текст 1"/>
          <p:cNvSpPr>
            <a:spLocks noGrp="1"/>
          </p:cNvSpPr>
          <p:nvPr>
            <p:ph type="body" idx="1"/>
          </p:nvPr>
        </p:nvSpPr>
        <p:spPr>
          <a:xfrm>
            <a:off x="381000" y="332656"/>
            <a:ext cx="8458200" cy="6048672"/>
          </a:xfrm>
        </p:spPr>
        <p:txBody>
          <a:bodyPr>
            <a:noAutofit/>
          </a:bodyPr>
          <a:lstStyle/>
          <a:p>
            <a:pPr algn="ctr"/>
            <a:r>
              <a:rPr lang="ru-RU" sz="2800" dirty="0" smtClean="0"/>
              <a:t>На </a:t>
            </a:r>
            <a:r>
              <a:rPr lang="ru-RU" sz="2800" b="1" i="1" u="sng" dirty="0" smtClean="0"/>
              <a:t>констатирующем этапе эксперимента </a:t>
            </a:r>
            <a:r>
              <a:rPr lang="ru-RU" sz="2800" dirty="0" smtClean="0"/>
              <a:t>с детьми был проведен </a:t>
            </a:r>
            <a:r>
              <a:rPr lang="ru-RU" sz="2800" u="sng" dirty="0" smtClean="0"/>
              <a:t>тест из методики </a:t>
            </a:r>
            <a:r>
              <a:rPr lang="ru-RU" sz="2800" u="sng" dirty="0" err="1" smtClean="0"/>
              <a:t>Кеэса</a:t>
            </a:r>
            <a:r>
              <a:rPr lang="ru-RU" sz="2800" u="sng" dirty="0" smtClean="0"/>
              <a:t> и диагностика овладения ручным </a:t>
            </a:r>
            <a:r>
              <a:rPr lang="ru-RU" sz="2800" u="sng" dirty="0" err="1" smtClean="0"/>
              <a:t>праксисом</a:t>
            </a:r>
            <a:r>
              <a:rPr lang="ru-RU" sz="2800" i="1" dirty="0" smtClean="0"/>
              <a:t>.</a:t>
            </a:r>
            <a:r>
              <a:rPr lang="ru-RU" sz="2800" dirty="0" smtClean="0"/>
              <a:t> В целом пропорциональное соотношение в уровнях развития навыков как в мыслительной деятельности, так и в ручных навыках примерно одинаково. Почти половина детей в группах, 47%, имеют низкий уровень развития, к тому же 5 % - очень низкий, в совокупности 52%  детей ниже среднего уровня развития. Это говорит о необходимости проведения специальной работы по развитию конструкторских умений и навыков.</a:t>
            </a:r>
          </a:p>
          <a:p>
            <a:pPr algn="ctr"/>
            <a:endParaRPr lang="ru-RU" sz="2800" dirty="0"/>
          </a:p>
        </p:txBody>
      </p:sp>
      <p:sp>
        <p:nvSpPr>
          <p:cNvPr id="3" name="Заголовок 2"/>
          <p:cNvSpPr>
            <a:spLocks noGrp="1"/>
          </p:cNvSpPr>
          <p:nvPr>
            <p:ph type="title"/>
          </p:nvPr>
        </p:nvSpPr>
        <p:spPr>
          <a:xfrm>
            <a:off x="180475" y="6858000"/>
            <a:ext cx="8686800" cy="603448"/>
          </a:xfrm>
        </p:spPr>
        <p:txBody>
          <a:bodyPr>
            <a:normAutofit fontScale="90000"/>
          </a:bodyPr>
          <a:lstStyle/>
          <a:p>
            <a:pPr algn="ctr"/>
            <a:endParaRPr lang="ru-RU" dirty="0"/>
          </a:p>
        </p:txBody>
      </p:sp>
    </p:spTree>
  </p:cSld>
  <p:clrMapOvr>
    <a:masterClrMapping/>
  </p:clrMapOvr>
  <p:transition>
    <p:randomBar dir="vert"/>
  </p:transition>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idx="4294967295"/>
          </p:nvPr>
        </p:nvSpPr>
        <p:spPr>
          <a:xfrm>
            <a:off x="179512" y="116632"/>
            <a:ext cx="8820472" cy="1440160"/>
          </a:xfrm>
        </p:spPr>
        <p:txBody>
          <a:bodyPr>
            <a:normAutofit/>
          </a:bodyPr>
          <a:lstStyle/>
          <a:p>
            <a:r>
              <a:rPr lang="ru-RU" sz="2800" dirty="0" smtClean="0"/>
              <a:t>Данные констатирующего этапа эксперимента</a:t>
            </a:r>
            <a:r>
              <a:rPr lang="ru-RU" sz="2200" dirty="0" smtClean="0"/>
              <a:t/>
            </a:r>
            <a:br>
              <a:rPr lang="ru-RU" sz="2200" dirty="0" smtClean="0"/>
            </a:br>
            <a:r>
              <a:rPr lang="ru-RU" sz="2200" dirty="0" smtClean="0"/>
              <a:t>Результаты диагностики владения ручными навыками и развитием  способности к пространственному мышлению </a:t>
            </a:r>
            <a:endParaRPr lang="ru-RU" dirty="0"/>
          </a:p>
        </p:txBody>
      </p:sp>
      <p:graphicFrame>
        <p:nvGraphicFramePr>
          <p:cNvPr id="4" name="Диаграмма 3"/>
          <p:cNvGraphicFramePr/>
          <p:nvPr>
            <p:extLst>
              <p:ext uri="{D42A27DB-BD31-4B8C-83A1-F6EECF244321}">
                <p14:modId xmlns="" xmlns:p14="http://schemas.microsoft.com/office/powerpoint/2010/main" val="3818558548"/>
              </p:ext>
            </p:extLst>
          </p:nvPr>
        </p:nvGraphicFramePr>
        <p:xfrm>
          <a:off x="827584" y="1484785"/>
          <a:ext cx="7920880" cy="5040560"/>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 xmlns:p14="http://schemas.microsoft.com/office/powerpoint/2010/main" val="4182747693"/>
      </p:ext>
    </p:extLst>
  </p:cSld>
  <p:clrMapOvr>
    <a:masterClrMapping/>
  </p:clrMapOvr>
  <p:transition>
    <p:blinds/>
  </p:transition>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Прямоугольник 4"/>
          <p:cNvSpPr/>
          <p:nvPr/>
        </p:nvSpPr>
        <p:spPr>
          <a:xfrm>
            <a:off x="539552" y="332656"/>
            <a:ext cx="8064896" cy="5324535"/>
          </a:xfrm>
          <a:prstGeom prst="rect">
            <a:avLst/>
          </a:prstGeom>
        </p:spPr>
        <p:txBody>
          <a:bodyPr wrap="square">
            <a:spAutoFit/>
          </a:bodyPr>
          <a:lstStyle/>
          <a:p>
            <a:pPr algn="ctr"/>
            <a:r>
              <a:rPr lang="ru-RU" sz="2000" b="1" i="1" dirty="0" smtClean="0"/>
              <a:t>Формирующий этап эксперимента</a:t>
            </a:r>
            <a:r>
              <a:rPr lang="ru-RU" sz="2000" dirty="0" smtClean="0"/>
              <a:t> </a:t>
            </a:r>
          </a:p>
          <a:p>
            <a:pPr algn="ctr"/>
            <a:r>
              <a:rPr lang="ru-RU" sz="2000" dirty="0" smtClean="0"/>
              <a:t>заключался в организации занятий и игр в виде специальной программы занятий, направленной на развитие конструкторских умений и навыков с помощью </a:t>
            </a:r>
            <a:r>
              <a:rPr lang="ru-RU" sz="2000" dirty="0" err="1" smtClean="0"/>
              <a:t>бумагопластики</a:t>
            </a:r>
            <a:r>
              <a:rPr lang="ru-RU" sz="2000" dirty="0" smtClean="0"/>
              <a:t> у детей в </a:t>
            </a:r>
            <a:r>
              <a:rPr lang="ru-RU" sz="2000" dirty="0" err="1" smtClean="0"/>
              <a:t>предшкольном</a:t>
            </a:r>
            <a:r>
              <a:rPr lang="ru-RU" sz="2000" dirty="0" smtClean="0"/>
              <a:t> возрасте.</a:t>
            </a:r>
          </a:p>
          <a:p>
            <a:pPr algn="ctr"/>
            <a:r>
              <a:rPr lang="ru-RU" sz="2000" dirty="0" smtClean="0"/>
              <a:t>В таблице представлен тематический календарный план работы на учебный год по развитию конструкторских умений и навыков с помощью </a:t>
            </a:r>
            <a:r>
              <a:rPr lang="ru-RU" sz="2000" dirty="0" err="1" smtClean="0"/>
              <a:t>бумагопластики</a:t>
            </a:r>
            <a:r>
              <a:rPr lang="ru-RU" sz="2000" dirty="0" smtClean="0"/>
              <a:t>. </a:t>
            </a:r>
          </a:p>
          <a:p>
            <a:pPr algn="ctr"/>
            <a:r>
              <a:rPr lang="ru-RU" sz="2000" dirty="0" smtClean="0"/>
              <a:t>	</a:t>
            </a:r>
            <a:r>
              <a:rPr lang="ru-RU" sz="2000" i="1" u="sng" dirty="0" smtClean="0"/>
              <a:t>Важными условиями развития при работе по конструированию из бумаги, являются:</a:t>
            </a:r>
          </a:p>
          <a:p>
            <a:pPr algn="ctr"/>
            <a:r>
              <a:rPr lang="ru-RU" sz="2000" dirty="0" smtClean="0"/>
              <a:t>- использование разных техник, от самых простых, таких как скручивание, разрывание, </a:t>
            </a:r>
            <a:r>
              <a:rPr lang="ru-RU" sz="2000" dirty="0" err="1" smtClean="0"/>
              <a:t>сминание</a:t>
            </a:r>
            <a:r>
              <a:rPr lang="ru-RU" sz="2000" dirty="0" smtClean="0"/>
              <a:t>, к сложным, как, например, оригами;</a:t>
            </a:r>
          </a:p>
          <a:p>
            <a:pPr algn="ctr"/>
            <a:r>
              <a:rPr lang="ru-RU" sz="2000" dirty="0" smtClean="0"/>
              <a:t>- создание обобщённых приёмов конструирования в результате овладения сложными техниками, такими как объёмная скульптура, оригами и </a:t>
            </a:r>
            <a:r>
              <a:rPr lang="ru-RU" sz="2000" dirty="0" err="1" smtClean="0"/>
              <a:t>киригами</a:t>
            </a:r>
            <a:r>
              <a:rPr lang="ru-RU" sz="2000" dirty="0" smtClean="0"/>
              <a:t>. </a:t>
            </a:r>
          </a:p>
          <a:p>
            <a:pPr algn="ctr"/>
            <a:endParaRPr lang="ru-RU" sz="2000" dirty="0"/>
          </a:p>
        </p:txBody>
      </p:sp>
    </p:spTree>
    <p:extLst>
      <p:ext uri="{BB962C8B-B14F-4D97-AF65-F5344CB8AC3E}">
        <p14:creationId xmlns:p14="http://schemas.microsoft.com/office/powerpoint/2010/main" xmlns="" val="938920066"/>
      </p:ext>
    </p:extLst>
  </p:cSld>
  <p:clrMapOvr>
    <a:masterClrMapping/>
  </p:clrMapOvr>
  <p:transition>
    <p:wheel spokes="8"/>
  </p:transition>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0" y="0"/>
            <a:ext cx="9144000" cy="1844824"/>
          </a:xfrm>
        </p:spPr>
        <p:txBody>
          <a:bodyPr>
            <a:normAutofit/>
          </a:bodyPr>
          <a:lstStyle/>
          <a:p>
            <a:r>
              <a:rPr lang="ru-RU" sz="3600" dirty="0"/>
              <a:t>План работы по развитию </a:t>
            </a:r>
            <a:r>
              <a:rPr lang="ru-RU" sz="3600" dirty="0" smtClean="0"/>
              <a:t>конструкторских умений и </a:t>
            </a:r>
            <a:r>
              <a:rPr lang="ru-RU" sz="3600" dirty="0"/>
              <a:t>навыков </a:t>
            </a:r>
            <a:r>
              <a:rPr lang="ru-RU" sz="3600" dirty="0" smtClean="0"/>
              <a:t/>
            </a:r>
            <a:br>
              <a:rPr lang="ru-RU" sz="3600" dirty="0" smtClean="0"/>
            </a:br>
            <a:r>
              <a:rPr lang="ru-RU" sz="3600" dirty="0" smtClean="0"/>
              <a:t>с </a:t>
            </a:r>
            <a:r>
              <a:rPr lang="ru-RU" sz="3600" dirty="0"/>
              <a:t>помощью </a:t>
            </a:r>
            <a:r>
              <a:rPr lang="ru-RU" sz="3600" dirty="0" err="1" smtClean="0"/>
              <a:t>бумагопластики</a:t>
            </a:r>
            <a:endParaRPr lang="ru-RU" sz="3600" dirty="0"/>
          </a:p>
        </p:txBody>
      </p:sp>
      <p:grpSp>
        <p:nvGrpSpPr>
          <p:cNvPr id="5" name="Группа 4"/>
          <p:cNvGrpSpPr/>
          <p:nvPr/>
        </p:nvGrpSpPr>
        <p:grpSpPr>
          <a:xfrm>
            <a:off x="0" y="1894113"/>
            <a:ext cx="9144000" cy="4963887"/>
            <a:chOff x="0" y="1894113"/>
            <a:chExt cx="9144000" cy="4963887"/>
          </a:xfrm>
        </p:grpSpPr>
        <p:pic>
          <p:nvPicPr>
            <p:cNvPr id="1026" name="Picture 2"/>
            <p:cNvPicPr>
              <a:picLocks noChangeAspect="1" noChangeArrowheads="1"/>
            </p:cNvPicPr>
            <p:nvPr/>
          </p:nvPicPr>
          <p:blipFill rotWithShape="1">
            <a:blip r:embed="rId2" cstate="print">
              <a:extLst>
                <a:ext uri="{28A0092B-C50C-407E-A947-70E740481C1C}">
                  <a14:useLocalDpi xmlns:a14="http://schemas.microsoft.com/office/drawing/2010/main" xmlns="" val="0"/>
                </a:ext>
              </a:extLst>
            </a:blip>
            <a:srcRect l="20302" t="21428" r="9419" b="10715"/>
            <a:stretch/>
          </p:blipFill>
          <p:spPr bwMode="auto">
            <a:xfrm>
              <a:off x="0" y="1894113"/>
              <a:ext cx="9144000" cy="4963887"/>
            </a:xfrm>
            <a:prstGeom prst="rect">
              <a:avLst/>
            </a:prstGeom>
            <a:noFill/>
            <a:ln>
              <a:noFill/>
            </a:ln>
            <a:extLst>
              <a:ext uri="{909E8E84-426E-40DD-AFC4-6F175D3DCCD1}">
                <a14:hiddenFill xmlns:a14="http://schemas.microsoft.com/office/drawing/2010/main" xmlns="">
                  <a:solidFill>
                    <a:schemeClr val="accent1"/>
                  </a:solidFill>
                </a14:hiddenFill>
              </a:ext>
              <a:ext uri="{91240B29-F687-4F45-9708-019B960494DF}">
                <a14:hiddenLine xmlns:a14="http://schemas.microsoft.com/office/drawing/2010/main" xmlns="" w="9525">
                  <a:solidFill>
                    <a:schemeClr val="tx1"/>
                  </a:solidFill>
                  <a:miter lim="800000"/>
                  <a:headEnd/>
                  <a:tailEnd/>
                </a14:hiddenLine>
              </a:ext>
            </a:extLst>
          </p:spPr>
        </p:pic>
        <p:sp>
          <p:nvSpPr>
            <p:cNvPr id="4" name="Овал 3"/>
            <p:cNvSpPr/>
            <p:nvPr/>
          </p:nvSpPr>
          <p:spPr>
            <a:xfrm>
              <a:off x="6732240" y="6381328"/>
              <a:ext cx="144016" cy="144016"/>
            </a:xfrm>
            <a:prstGeom prst="ellipse">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ru-RU"/>
            </a:p>
          </p:txBody>
        </p:sp>
      </p:grpSp>
    </p:spTree>
    <p:extLst>
      <p:ext uri="{BB962C8B-B14F-4D97-AF65-F5344CB8AC3E}">
        <p14:creationId xmlns:p14="http://schemas.microsoft.com/office/powerpoint/2010/main" xmlns="" val="2151880294"/>
      </p:ext>
    </p:extLst>
  </p:cSld>
  <p:clrMapOvr>
    <a:masterClrMapping/>
  </p:clrMapOvr>
  <p:transition>
    <p:comb/>
  </p:transition>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53" name="Picture 5"/>
          <p:cNvPicPr>
            <a:picLocks noChangeAspect="1" noChangeArrowheads="1"/>
          </p:cNvPicPr>
          <p:nvPr/>
        </p:nvPicPr>
        <p:blipFill rotWithShape="1">
          <a:blip r:embed="rId2" cstate="print">
            <a:extLst>
              <a:ext uri="{28A0092B-C50C-407E-A947-70E740481C1C}">
                <a14:useLocalDpi xmlns:a14="http://schemas.microsoft.com/office/drawing/2010/main" xmlns="" val="0"/>
              </a:ext>
            </a:extLst>
          </a:blip>
          <a:srcRect l="40005" t="25770" r="36858" b="14231"/>
          <a:stretch/>
        </p:blipFill>
        <p:spPr bwMode="auto">
          <a:xfrm>
            <a:off x="-36512" y="72008"/>
            <a:ext cx="4574496" cy="6669360"/>
          </a:xfrm>
          <a:prstGeom prst="rect">
            <a:avLst/>
          </a:prstGeom>
          <a:noFill/>
          <a:ln>
            <a:noFill/>
          </a:ln>
          <a:extLst>
            <a:ext uri="{909E8E84-426E-40DD-AFC4-6F175D3DCCD1}">
              <a14:hiddenFill xmlns:a14="http://schemas.microsoft.com/office/drawing/2010/main" xmlns="">
                <a:solidFill>
                  <a:schemeClr val="accent1"/>
                </a:solidFill>
              </a14:hiddenFill>
            </a:ext>
            <a:ext uri="{91240B29-F687-4F45-9708-019B960494DF}">
              <a14:hiddenLine xmlns:a14="http://schemas.microsoft.com/office/drawing/2010/main" xmlns="" w="9525">
                <a:solidFill>
                  <a:schemeClr val="tx1"/>
                </a:solidFill>
                <a:miter lim="800000"/>
                <a:headEnd/>
                <a:tailEnd/>
              </a14:hiddenLine>
            </a:ext>
          </a:extLst>
        </p:spPr>
      </p:pic>
      <p:grpSp>
        <p:nvGrpSpPr>
          <p:cNvPr id="4" name="Группа 3"/>
          <p:cNvGrpSpPr/>
          <p:nvPr/>
        </p:nvGrpSpPr>
        <p:grpSpPr>
          <a:xfrm>
            <a:off x="4572000" y="79219"/>
            <a:ext cx="4267200" cy="6266589"/>
            <a:chOff x="4572000" y="79219"/>
            <a:chExt cx="4267200" cy="6266589"/>
          </a:xfrm>
        </p:grpSpPr>
        <p:pic>
          <p:nvPicPr>
            <p:cNvPr id="8" name="Рисунок 7" descr="D:\Работа в Ладошке\Диплом Ольги\ПРАКТИКА\Дети делают поросёнка\IMG_2478.JPG"/>
            <p:cNvPicPr/>
            <p:nvPr/>
          </p:nvPicPr>
          <p:blipFill>
            <a:blip r:embed="rId3" cstate="print">
              <a:extLst>
                <a:ext uri="{28A0092B-C50C-407E-A947-70E740481C1C}">
                  <a14:useLocalDpi xmlns:a14="http://schemas.microsoft.com/office/drawing/2010/main" xmlns="" val="0"/>
                </a:ext>
              </a:extLst>
            </a:blip>
            <a:srcRect/>
            <a:stretch>
              <a:fillRect/>
            </a:stretch>
          </p:blipFill>
          <p:spPr bwMode="auto">
            <a:xfrm>
              <a:off x="4572000" y="79220"/>
              <a:ext cx="1921510" cy="2879725"/>
            </a:xfrm>
            <a:prstGeom prst="rect">
              <a:avLst/>
            </a:prstGeom>
            <a:noFill/>
            <a:ln>
              <a:noFill/>
            </a:ln>
          </p:spPr>
        </p:pic>
        <p:pic>
          <p:nvPicPr>
            <p:cNvPr id="9" name="Рисунок 8" descr="D:\Работа в Ладошке\Диплом Ольги\ПРАКТИКА\Дети делают поросёнка\IMG_2507.JPG"/>
            <p:cNvPicPr/>
            <p:nvPr/>
          </p:nvPicPr>
          <p:blipFill>
            <a:blip r:embed="rId4" cstate="print">
              <a:extLst>
                <a:ext uri="{28A0092B-C50C-407E-A947-70E740481C1C}">
                  <a14:useLocalDpi xmlns:a14="http://schemas.microsoft.com/office/drawing/2010/main" xmlns="" val="0"/>
                </a:ext>
              </a:extLst>
            </a:blip>
            <a:srcRect/>
            <a:stretch>
              <a:fillRect/>
            </a:stretch>
          </p:blipFill>
          <p:spPr bwMode="auto">
            <a:xfrm>
              <a:off x="6804248" y="79219"/>
              <a:ext cx="1922780" cy="2879725"/>
            </a:xfrm>
            <a:prstGeom prst="rect">
              <a:avLst/>
            </a:prstGeom>
            <a:noFill/>
            <a:ln>
              <a:noFill/>
            </a:ln>
          </p:spPr>
        </p:pic>
        <p:pic>
          <p:nvPicPr>
            <p:cNvPr id="10" name="Рисунок 9" descr="D:\Работа в Ладошке\Диплом Ольги\ПРАКТИКА\Дети делают поросёнка\IMG_2516.JPG"/>
            <p:cNvPicPr/>
            <p:nvPr/>
          </p:nvPicPr>
          <p:blipFill>
            <a:blip r:embed="rId5" cstate="print">
              <a:extLst>
                <a:ext uri="{28A0092B-C50C-407E-A947-70E740481C1C}">
                  <a14:useLocalDpi xmlns:a14="http://schemas.microsoft.com/office/drawing/2010/main" xmlns="" val="0"/>
                </a:ext>
              </a:extLst>
            </a:blip>
            <a:srcRect/>
            <a:stretch>
              <a:fillRect/>
            </a:stretch>
          </p:blipFill>
          <p:spPr bwMode="auto">
            <a:xfrm>
              <a:off x="4572000" y="3501008"/>
              <a:ext cx="4267200" cy="2844800"/>
            </a:xfrm>
            <a:prstGeom prst="rect">
              <a:avLst/>
            </a:prstGeom>
            <a:noFill/>
            <a:ln>
              <a:noFill/>
            </a:ln>
          </p:spPr>
        </p:pic>
      </p:grpSp>
      <p:grpSp>
        <p:nvGrpSpPr>
          <p:cNvPr id="5" name="Группа 4"/>
          <p:cNvGrpSpPr/>
          <p:nvPr/>
        </p:nvGrpSpPr>
        <p:grpSpPr>
          <a:xfrm>
            <a:off x="4771129" y="63617"/>
            <a:ext cx="4050665" cy="6360138"/>
            <a:chOff x="4680267" y="82134"/>
            <a:chExt cx="4050665" cy="6360138"/>
          </a:xfrm>
        </p:grpSpPr>
        <p:pic>
          <p:nvPicPr>
            <p:cNvPr id="11" name="Рисунок 10" descr="D:\Работа в Ладошке\Диплом Ольги\ПРАКТИКА\Дети делают поросёнка\P1010924.JPG"/>
            <p:cNvPicPr/>
            <p:nvPr/>
          </p:nvPicPr>
          <p:blipFill>
            <a:blip r:embed="rId6" cstate="print">
              <a:extLst>
                <a:ext uri="{28A0092B-C50C-407E-A947-70E740481C1C}">
                  <a14:useLocalDpi xmlns:a14="http://schemas.microsoft.com/office/drawing/2010/main" xmlns="" val="0"/>
                </a:ext>
              </a:extLst>
            </a:blip>
            <a:srcRect/>
            <a:stretch>
              <a:fillRect/>
            </a:stretch>
          </p:blipFill>
          <p:spPr bwMode="auto">
            <a:xfrm>
              <a:off x="4680267" y="82134"/>
              <a:ext cx="4050665" cy="3038475"/>
            </a:xfrm>
            <a:prstGeom prst="rect">
              <a:avLst/>
            </a:prstGeom>
            <a:noFill/>
            <a:ln>
              <a:noFill/>
            </a:ln>
          </p:spPr>
        </p:pic>
        <p:pic>
          <p:nvPicPr>
            <p:cNvPr id="13" name="Рисунок 12" descr="D:\Работа в Ладошке\Диплом Ольги\ПРАКТИКА\Дети делают поросёнка\P1010937.JPG"/>
            <p:cNvPicPr/>
            <p:nvPr/>
          </p:nvPicPr>
          <p:blipFill>
            <a:blip r:embed="rId7" cstate="print">
              <a:extLst>
                <a:ext uri="{28A0092B-C50C-407E-A947-70E740481C1C}">
                  <a14:useLocalDpi xmlns:a14="http://schemas.microsoft.com/office/drawing/2010/main" xmlns="" val="0"/>
                </a:ext>
              </a:extLst>
            </a:blip>
            <a:srcRect/>
            <a:stretch>
              <a:fillRect/>
            </a:stretch>
          </p:blipFill>
          <p:spPr bwMode="auto">
            <a:xfrm>
              <a:off x="4680267" y="3406688"/>
              <a:ext cx="4046761" cy="3035584"/>
            </a:xfrm>
            <a:prstGeom prst="rect">
              <a:avLst/>
            </a:prstGeom>
            <a:noFill/>
            <a:ln>
              <a:noFill/>
            </a:ln>
          </p:spPr>
        </p:pic>
      </p:grpSp>
      <p:pic>
        <p:nvPicPr>
          <p:cNvPr id="10242" name="Picture 2"/>
          <p:cNvPicPr>
            <a:picLocks noChangeAspect="1" noChangeArrowheads="1"/>
          </p:cNvPicPr>
          <p:nvPr/>
        </p:nvPicPr>
        <p:blipFill>
          <a:blip r:embed="rId8" cstate="print">
            <a:extLst>
              <a:ext uri="{28A0092B-C50C-407E-A947-70E740481C1C}">
                <a14:useLocalDpi xmlns:a14="http://schemas.microsoft.com/office/drawing/2010/main" xmlns="" val="0"/>
              </a:ext>
            </a:extLst>
          </a:blip>
          <a:srcRect/>
          <a:stretch>
            <a:fillRect/>
          </a:stretch>
        </p:blipFill>
        <p:spPr bwMode="auto">
          <a:xfrm>
            <a:off x="0" y="0"/>
            <a:ext cx="4537984" cy="5756624"/>
          </a:xfrm>
          <a:prstGeom prst="rect">
            <a:avLst/>
          </a:prstGeom>
          <a:noFill/>
          <a:ln>
            <a:noFill/>
          </a:ln>
          <a:effectLst/>
          <a:extLst>
            <a:ext uri="{909E8E84-426E-40DD-AFC4-6F175D3DCCD1}">
              <a14:hiddenFill xmlns:a14="http://schemas.microsoft.com/office/drawing/2010/main" xmlns="">
                <a:solidFill>
                  <a:schemeClr val="accent1"/>
                </a:solidFill>
              </a14:hiddenFill>
            </a:ext>
            <a:ext uri="{91240B29-F687-4F45-9708-019B960494DF}">
              <a14:hiddenLine xmlns:a14="http://schemas.microsoft.com/office/drawing/2010/main" xmlns="" w="9525">
                <a:solidFill>
                  <a:schemeClr val="tx1"/>
                </a:solidFill>
                <a:miter lim="800000"/>
                <a:headEnd/>
                <a:tailEnd/>
              </a14:hiddenLine>
            </a:ext>
            <a:ext uri="{AF507438-7753-43E0-B8FC-AC1667EBCBE1}">
              <a14:hiddenEffects xmlns:a14="http://schemas.microsoft.com/office/drawing/2010/main" xmlns="">
                <a:effectLst>
                  <a:outerShdw dist="35921" dir="2700000" algn="ctr" rotWithShape="0">
                    <a:schemeClr val="bg2"/>
                  </a:outerShdw>
                </a:effectLst>
              </a14:hiddenEffects>
            </a:ext>
          </a:extLst>
        </p:spPr>
      </p:pic>
    </p:spTree>
    <p:extLst>
      <p:ext uri="{BB962C8B-B14F-4D97-AF65-F5344CB8AC3E}">
        <p14:creationId xmlns:p14="http://schemas.microsoft.com/office/powerpoint/2010/main" xmlns="" val="2088229327"/>
      </p:ext>
    </p:extLst>
  </p:cSld>
  <p:clrMapOvr>
    <a:masterClrMapping/>
  </p:clrMapOvr>
  <p:transition>
    <p:diamond/>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xit" presetSubtype="0" fill="hold" nodeType="afterEffect">
                                  <p:stCondLst>
                                    <p:cond delay="1000"/>
                                  </p:stCondLst>
                                  <p:childTnLst>
                                    <p:set>
                                      <p:cBhvr>
                                        <p:cTn id="6" dur="1" fill="hold">
                                          <p:stCondLst>
                                            <p:cond delay="0"/>
                                          </p:stCondLst>
                                        </p:cTn>
                                        <p:tgtEl>
                                          <p:spTgt spid="4"/>
                                        </p:tgtEl>
                                        <p:attrNameLst>
                                          <p:attrName>style.visibility</p:attrName>
                                        </p:attrNameLst>
                                      </p:cBhvr>
                                      <p:to>
                                        <p:strVal val="hidden"/>
                                      </p:to>
                                    </p:set>
                                  </p:childTnLst>
                                </p:cTn>
                              </p:par>
                            </p:childTnLst>
                          </p:cTn>
                        </p:par>
                        <p:par>
                          <p:cTn id="7" fill="hold">
                            <p:stCondLst>
                              <p:cond delay="1000"/>
                            </p:stCondLst>
                            <p:childTnLst>
                              <p:par>
                                <p:cTn id="8" presetID="10" presetClass="entr" presetSubtype="0" fill="hold" nodeType="afterEffect">
                                  <p:stCondLst>
                                    <p:cond delay="0"/>
                                  </p:stCondLst>
                                  <p:childTnLst>
                                    <p:set>
                                      <p:cBhvr>
                                        <p:cTn id="9" dur="1" fill="hold">
                                          <p:stCondLst>
                                            <p:cond delay="0"/>
                                          </p:stCondLst>
                                        </p:cTn>
                                        <p:tgtEl>
                                          <p:spTgt spid="5"/>
                                        </p:tgtEl>
                                        <p:attrNameLst>
                                          <p:attrName>style.visibility</p:attrName>
                                        </p:attrNameLst>
                                      </p:cBhvr>
                                      <p:to>
                                        <p:strVal val="visible"/>
                                      </p:to>
                                    </p:set>
                                    <p:animEffect transition="in" filter="fade">
                                      <p:cBhvr>
                                        <p:cTn id="10" dur="500"/>
                                        <p:tgtEl>
                                          <p:spTgt spid="5"/>
                                        </p:tgtEl>
                                      </p:cBhvr>
                                    </p:animEffect>
                                  </p:childTnLst>
                                </p:cTn>
                              </p:par>
                              <p:par>
                                <p:cTn id="11" presetID="10" presetClass="exit" presetSubtype="0" fill="hold" nodeType="withEffect">
                                  <p:stCondLst>
                                    <p:cond delay="0"/>
                                  </p:stCondLst>
                                  <p:childTnLst>
                                    <p:animEffect transition="out" filter="fade">
                                      <p:cBhvr>
                                        <p:cTn id="12" dur="500"/>
                                        <p:tgtEl>
                                          <p:spTgt spid="2053"/>
                                        </p:tgtEl>
                                      </p:cBhvr>
                                    </p:animEffect>
                                    <p:set>
                                      <p:cBhvr>
                                        <p:cTn id="13" dur="1" fill="hold">
                                          <p:stCondLst>
                                            <p:cond delay="499"/>
                                          </p:stCondLst>
                                        </p:cTn>
                                        <p:tgtEl>
                                          <p:spTgt spid="2053"/>
                                        </p:tgtEl>
                                        <p:attrNameLst>
                                          <p:attrName>style.visibility</p:attrName>
                                        </p:attrNameLst>
                                      </p:cBhvr>
                                      <p:to>
                                        <p:strVal val="hidden"/>
                                      </p:to>
                                    </p:set>
                                  </p:childTnLst>
                                </p:cTn>
                              </p:par>
                              <p:par>
                                <p:cTn id="14" presetID="10" presetClass="entr" presetSubtype="0" fill="hold" nodeType="withEffect">
                                  <p:stCondLst>
                                    <p:cond delay="250"/>
                                  </p:stCondLst>
                                  <p:childTnLst>
                                    <p:set>
                                      <p:cBhvr>
                                        <p:cTn id="15" dur="1" fill="hold">
                                          <p:stCondLst>
                                            <p:cond delay="0"/>
                                          </p:stCondLst>
                                        </p:cTn>
                                        <p:tgtEl>
                                          <p:spTgt spid="10242"/>
                                        </p:tgtEl>
                                        <p:attrNameLst>
                                          <p:attrName>style.visibility</p:attrName>
                                        </p:attrNameLst>
                                      </p:cBhvr>
                                      <p:to>
                                        <p:strVal val="visible"/>
                                      </p:to>
                                    </p:set>
                                    <p:animEffect transition="in" filter="fade">
                                      <p:cBhvr>
                                        <p:cTn id="16" dur="500"/>
                                        <p:tgtEl>
                                          <p:spTgt spid="1024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304800" y="457200"/>
            <a:ext cx="8686800" cy="1315616"/>
          </a:xfrm>
        </p:spPr>
        <p:txBody>
          <a:bodyPr>
            <a:noAutofit/>
          </a:bodyPr>
          <a:lstStyle/>
          <a:p>
            <a:pPr algn="ctr"/>
            <a:r>
              <a:rPr lang="ru-RU" sz="1600" dirty="0" smtClean="0"/>
              <a:t>Кроме занятий, как мы упоминали, детям постоянно даётся возможность проводить самостоятельную работу в исследовательском уголке. Хорошим подспорьем для педагога являются пособия Бориса Павловича и Лены Алексеевны Никитиных. Это игры «Сложи узор» и «</a:t>
            </a:r>
            <a:r>
              <a:rPr lang="ru-RU" sz="1600" dirty="0" err="1" smtClean="0"/>
              <a:t>Уникуб</a:t>
            </a:r>
            <a:r>
              <a:rPr lang="ru-RU" sz="1600" dirty="0" smtClean="0"/>
              <a:t>». Эти игры позволяют развивать пространственный анализ и синтез. Так же как и другие игры, задания «Сложи узор» включались как в ход занятий, так и предоставлялись для самостоятельной игры в группе.  	</a:t>
            </a:r>
            <a:br>
              <a:rPr lang="ru-RU" sz="1600" dirty="0" smtClean="0"/>
            </a:br>
            <a:endParaRPr lang="ru-RU" sz="1600" dirty="0"/>
          </a:p>
        </p:txBody>
      </p:sp>
      <p:sp>
        <p:nvSpPr>
          <p:cNvPr id="3" name="Объект 2"/>
          <p:cNvSpPr>
            <a:spLocks noGrp="1"/>
          </p:cNvSpPr>
          <p:nvPr>
            <p:ph idx="1"/>
          </p:nvPr>
        </p:nvSpPr>
        <p:spPr>
          <a:xfrm>
            <a:off x="304800" y="6857999"/>
            <a:ext cx="8686800" cy="1035496"/>
          </a:xfrm>
        </p:spPr>
        <p:txBody>
          <a:bodyPr/>
          <a:lstStyle/>
          <a:p>
            <a:endParaRPr lang="ru-RU" dirty="0"/>
          </a:p>
        </p:txBody>
      </p:sp>
      <p:pic>
        <p:nvPicPr>
          <p:cNvPr id="4" name="Рисунок 3" descr="http://media.nn.ru/data/ufiles/1/13/72/35/13723543.shop_property_file_320_134.jpg"/>
          <p:cNvPicPr/>
          <p:nvPr/>
        </p:nvPicPr>
        <p:blipFill>
          <a:blip r:embed="rId2" cstate="print">
            <a:extLst>
              <a:ext uri="{28A0092B-C50C-407E-A947-70E740481C1C}">
                <a14:useLocalDpi xmlns:a14="http://schemas.microsoft.com/office/drawing/2010/main" xmlns="" val="0"/>
              </a:ext>
            </a:extLst>
          </a:blip>
          <a:srcRect/>
          <a:stretch>
            <a:fillRect/>
          </a:stretch>
        </p:blipFill>
        <p:spPr bwMode="auto">
          <a:xfrm>
            <a:off x="755576" y="1988840"/>
            <a:ext cx="1728192" cy="1296144"/>
          </a:xfrm>
          <a:prstGeom prst="rect">
            <a:avLst/>
          </a:prstGeom>
          <a:noFill/>
          <a:ln>
            <a:noFill/>
          </a:ln>
        </p:spPr>
      </p:pic>
      <p:pic>
        <p:nvPicPr>
          <p:cNvPr id="5" name="Рисунок 4" descr="D:\Работа в Ладошке\Диплом Ольги\Оле\Сложи квадрат\DSC09816.JPG"/>
          <p:cNvPicPr/>
          <p:nvPr/>
        </p:nvPicPr>
        <p:blipFill rotWithShape="1">
          <a:blip r:embed="rId3" cstate="print">
            <a:extLst>
              <a:ext uri="{BEBA8EAE-BF5A-486C-A8C5-ECC9F3942E4B}">
                <a14:imgProps xmlns:a14="http://schemas.microsoft.com/office/drawing/2010/main" xmlns="">
                  <a14:imgLayer r:embed="rId4">
                    <a14:imgEffect>
                      <a14:brightnessContrast bright="39000" contrast="4000"/>
                    </a14:imgEffect>
                  </a14:imgLayer>
                </a14:imgProps>
              </a:ext>
              <a:ext uri="{28A0092B-C50C-407E-A947-70E740481C1C}">
                <a14:useLocalDpi xmlns:a14="http://schemas.microsoft.com/office/drawing/2010/main" xmlns="" val="0"/>
              </a:ext>
            </a:extLst>
          </a:blip>
          <a:srcRect l="3344" t="9141" r="46991" b="25975"/>
          <a:stretch/>
        </p:blipFill>
        <p:spPr bwMode="auto">
          <a:xfrm>
            <a:off x="6084168" y="5157192"/>
            <a:ext cx="1812776" cy="1423814"/>
          </a:xfrm>
          <a:prstGeom prst="rect">
            <a:avLst/>
          </a:prstGeom>
          <a:noFill/>
          <a:ln>
            <a:noFill/>
          </a:ln>
          <a:extLst>
            <a:ext uri="{53640926-AAD7-44D8-BBD7-CCE9431645EC}">
              <a14:shadowObscured xmlns:a14="http://schemas.microsoft.com/office/drawing/2010/main" xmlns=""/>
            </a:ext>
          </a:extLst>
        </p:spPr>
      </p:pic>
      <p:pic>
        <p:nvPicPr>
          <p:cNvPr id="7" name="Рисунок 6" descr="D:\Работа в Ладошке\Диплом Ольги\ПРАКТИКА\IMG_4704.JPG"/>
          <p:cNvPicPr/>
          <p:nvPr/>
        </p:nvPicPr>
        <p:blipFill>
          <a:blip r:embed="rId5" cstate="print">
            <a:extLst>
              <a:ext uri="{28A0092B-C50C-407E-A947-70E740481C1C}">
                <a14:useLocalDpi xmlns:a14="http://schemas.microsoft.com/office/drawing/2010/main" xmlns="" val="0"/>
              </a:ext>
            </a:extLst>
          </a:blip>
          <a:srcRect/>
          <a:stretch>
            <a:fillRect/>
          </a:stretch>
        </p:blipFill>
        <p:spPr bwMode="auto">
          <a:xfrm>
            <a:off x="827584" y="3501008"/>
            <a:ext cx="2016224" cy="3024336"/>
          </a:xfrm>
          <a:prstGeom prst="rect">
            <a:avLst/>
          </a:prstGeom>
          <a:noFill/>
          <a:ln>
            <a:noFill/>
          </a:ln>
        </p:spPr>
      </p:pic>
      <p:pic>
        <p:nvPicPr>
          <p:cNvPr id="8" name="Рисунок 7" descr="D:\Работа в Ладошке\Диплом Ольги\ПРАКТИКА\IMG_4710.JPG"/>
          <p:cNvPicPr/>
          <p:nvPr/>
        </p:nvPicPr>
        <p:blipFill>
          <a:blip r:embed="rId6" cstate="print">
            <a:extLst>
              <a:ext uri="{28A0092B-C50C-407E-A947-70E740481C1C}">
                <a14:useLocalDpi xmlns:a14="http://schemas.microsoft.com/office/drawing/2010/main" xmlns="" val="0"/>
              </a:ext>
            </a:extLst>
          </a:blip>
          <a:srcRect/>
          <a:stretch>
            <a:fillRect/>
          </a:stretch>
        </p:blipFill>
        <p:spPr bwMode="auto">
          <a:xfrm>
            <a:off x="6228184" y="2060848"/>
            <a:ext cx="2160240" cy="2848224"/>
          </a:xfrm>
          <a:prstGeom prst="rect">
            <a:avLst/>
          </a:prstGeom>
          <a:noFill/>
          <a:ln>
            <a:noFill/>
          </a:ln>
        </p:spPr>
      </p:pic>
      <p:pic>
        <p:nvPicPr>
          <p:cNvPr id="9" name="Рисунок 8" descr="D:\Работа в Ладошке\Диплом Ольги\ПРАКТИКА\IMG_4731.JPG"/>
          <p:cNvPicPr/>
          <p:nvPr/>
        </p:nvPicPr>
        <p:blipFill>
          <a:blip r:embed="rId7" cstate="print">
            <a:extLst>
              <a:ext uri="{28A0092B-C50C-407E-A947-70E740481C1C}">
                <a14:useLocalDpi xmlns:a14="http://schemas.microsoft.com/office/drawing/2010/main" xmlns="" val="0"/>
              </a:ext>
            </a:extLst>
          </a:blip>
          <a:srcRect/>
          <a:stretch>
            <a:fillRect/>
          </a:stretch>
        </p:blipFill>
        <p:spPr bwMode="auto">
          <a:xfrm>
            <a:off x="3419872" y="2924944"/>
            <a:ext cx="2304256" cy="3167828"/>
          </a:xfrm>
          <a:prstGeom prst="rect">
            <a:avLst/>
          </a:prstGeom>
          <a:noFill/>
          <a:ln>
            <a:noFill/>
          </a:ln>
        </p:spPr>
      </p:pic>
    </p:spTree>
    <p:extLst>
      <p:ext uri="{BB962C8B-B14F-4D97-AF65-F5344CB8AC3E}">
        <p14:creationId xmlns:p14="http://schemas.microsoft.com/office/powerpoint/2010/main" xmlns="" val="1134939259"/>
      </p:ext>
    </p:extLst>
  </p:cSld>
  <p:clrMapOvr>
    <a:masterClrMapping/>
  </p:clrMapOvr>
  <p:transition>
    <p:strips/>
  </p:transition>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301752" y="0"/>
            <a:ext cx="8686800" cy="1052736"/>
          </a:xfrm>
        </p:spPr>
        <p:txBody>
          <a:bodyPr/>
          <a:lstStyle/>
          <a:p>
            <a:r>
              <a:rPr lang="ru-RU" dirty="0" smtClean="0"/>
              <a:t>ТЕХНИКИ БУМАГОПЛАСТИКИ</a:t>
            </a:r>
            <a:endParaRPr lang="ru-RU" dirty="0"/>
          </a:p>
        </p:txBody>
      </p:sp>
      <p:sp>
        <p:nvSpPr>
          <p:cNvPr id="3" name="Содержимое 2"/>
          <p:cNvSpPr>
            <a:spLocks noGrp="1"/>
          </p:cNvSpPr>
          <p:nvPr>
            <p:ph sz="half" idx="1"/>
          </p:nvPr>
        </p:nvSpPr>
        <p:spPr>
          <a:xfrm>
            <a:off x="323528" y="1268760"/>
            <a:ext cx="4032448" cy="5055840"/>
          </a:xfrm>
        </p:spPr>
        <p:txBody>
          <a:bodyPr>
            <a:normAutofit fontScale="62500" lnSpcReduction="20000"/>
          </a:bodyPr>
          <a:lstStyle/>
          <a:p>
            <a:r>
              <a:rPr lang="ru-RU" b="1" dirty="0" err="1" smtClean="0"/>
              <a:t>Бумагопластика</a:t>
            </a:r>
            <a:r>
              <a:rPr lang="ru-RU" dirty="0" smtClean="0"/>
              <a:t>... само название техники говорит о том, что работа в ней основывается на одном из свойств бумаги — способности "запоминать форму" или пластичности. Но как и у любой техники, у любого термина, </a:t>
            </a:r>
            <a:r>
              <a:rPr lang="ru-RU" dirty="0" err="1" smtClean="0"/>
              <a:t>бумагопластика</a:t>
            </a:r>
            <a:r>
              <a:rPr lang="ru-RU" dirty="0" smtClean="0"/>
              <a:t> имеет свое толкование.</a:t>
            </a:r>
            <a:br>
              <a:rPr lang="ru-RU" dirty="0" smtClean="0"/>
            </a:br>
            <a:r>
              <a:rPr lang="ru-RU" dirty="0" smtClean="0"/>
              <a:t>Итак, что же такое </a:t>
            </a:r>
            <a:r>
              <a:rPr lang="ru-RU" dirty="0" err="1" smtClean="0"/>
              <a:t>бумагопластика</a:t>
            </a:r>
            <a:r>
              <a:rPr lang="ru-RU" dirty="0" smtClean="0"/>
              <a:t>? Это искусство художественного моделирования из бумаги объемных композиций на плоскости и создания на основе моделей трехмерных бумажных скульптур. Другими словами, </a:t>
            </a:r>
            <a:r>
              <a:rPr lang="ru-RU" dirty="0" err="1" smtClean="0"/>
              <a:t>бумагопластка</a:t>
            </a:r>
            <a:r>
              <a:rPr lang="ru-RU" dirty="0" smtClean="0"/>
              <a:t> — это искусство художественного моделирования из бумаги.</a:t>
            </a:r>
            <a:endParaRPr lang="ru-RU" dirty="0"/>
          </a:p>
        </p:txBody>
      </p:sp>
      <p:sp>
        <p:nvSpPr>
          <p:cNvPr id="4" name="Содержимое 3"/>
          <p:cNvSpPr>
            <a:spLocks noGrp="1"/>
          </p:cNvSpPr>
          <p:nvPr>
            <p:ph sz="half" idx="2"/>
          </p:nvPr>
        </p:nvSpPr>
        <p:spPr>
          <a:xfrm>
            <a:off x="4427984" y="1268760"/>
            <a:ext cx="4320480" cy="5055840"/>
          </a:xfrm>
        </p:spPr>
        <p:txBody>
          <a:bodyPr>
            <a:normAutofit fontScale="62500" lnSpcReduction="20000"/>
          </a:bodyPr>
          <a:lstStyle/>
          <a:p>
            <a:r>
              <a:rPr lang="ru-RU" b="1" dirty="0" err="1" smtClean="0"/>
              <a:t>Квиллинг</a:t>
            </a:r>
            <a:r>
              <a:rPr lang="ru-RU" dirty="0" smtClean="0"/>
              <a:t> (англ. </a:t>
            </a:r>
            <a:r>
              <a:rPr lang="ru-RU" dirty="0" err="1" smtClean="0"/>
              <a:t>quilling</a:t>
            </a:r>
            <a:r>
              <a:rPr lang="ru-RU" dirty="0" smtClean="0"/>
              <a:t> — от слова </a:t>
            </a:r>
            <a:r>
              <a:rPr lang="ru-RU" dirty="0" err="1" smtClean="0"/>
              <a:t>quill</a:t>
            </a:r>
            <a:r>
              <a:rPr lang="ru-RU" dirty="0" smtClean="0"/>
              <a:t> «птичье перо»), также известен как </a:t>
            </a:r>
            <a:r>
              <a:rPr lang="ru-RU" b="1" dirty="0" err="1" smtClean="0"/>
              <a:t>бумагокручение</a:t>
            </a:r>
            <a:r>
              <a:rPr lang="ru-RU" dirty="0" smtClean="0"/>
              <a:t> — искусство изготовления плоских или объёмных композиций из скрученных в спиральки длинных и узких полосок бумаги.</a:t>
            </a:r>
            <a:r>
              <a:rPr lang="vi-VN" b="1" dirty="0" smtClean="0"/>
              <a:t> </a:t>
            </a:r>
            <a:endParaRPr lang="ru-RU" b="1" dirty="0" smtClean="0"/>
          </a:p>
          <a:p>
            <a:r>
              <a:rPr lang="vi-VN" b="1" dirty="0" smtClean="0"/>
              <a:t>Орига́ми</a:t>
            </a:r>
            <a:r>
              <a:rPr lang="vi-VN" dirty="0" smtClean="0"/>
              <a:t> (</a:t>
            </a:r>
            <a:r>
              <a:rPr lang="vi-VN" dirty="0" smtClean="0">
                <a:hlinkClick r:id="rId2" tooltip="Японский язык"/>
              </a:rPr>
              <a:t>яп.</a:t>
            </a:r>
            <a:r>
              <a:rPr lang="vi-VN" dirty="0" smtClean="0"/>
              <a:t> </a:t>
            </a:r>
            <a:r>
              <a:rPr lang="ja-JP" altLang="en-US" dirty="0" smtClean="0"/>
              <a:t>折り紙</a:t>
            </a:r>
            <a:r>
              <a:rPr lang="en-US" altLang="ja-JP" dirty="0" smtClean="0"/>
              <a:t>, </a:t>
            </a:r>
            <a:r>
              <a:rPr lang="vi-VN" dirty="0" smtClean="0"/>
              <a:t>букв.: «сложенная бумага») — вид </a:t>
            </a:r>
            <a:r>
              <a:rPr lang="vi-VN" dirty="0" smtClean="0">
                <a:hlinkClick r:id="rId3" tooltip="Декоративно-прикладное искусство"/>
              </a:rPr>
              <a:t>декоративно-прикладного искусства</a:t>
            </a:r>
            <a:r>
              <a:rPr lang="vi-VN" dirty="0" smtClean="0"/>
              <a:t>; древнее искусство складывания фигурок из </a:t>
            </a:r>
            <a:r>
              <a:rPr lang="vi-VN" dirty="0" smtClean="0">
                <a:hlinkClick r:id="rId4" tooltip="Бумага"/>
              </a:rPr>
              <a:t>бумаги</a:t>
            </a:r>
            <a:r>
              <a:rPr lang="vi-VN" dirty="0" smtClean="0"/>
              <a:t>.</a:t>
            </a:r>
            <a:r>
              <a:rPr lang="ru-RU" dirty="0" smtClean="0"/>
              <a:t> Классическое оригами складывается из квадратного листа бумаги.</a:t>
            </a:r>
            <a:r>
              <a:rPr lang="vi-VN" dirty="0" smtClean="0"/>
              <a:t> </a:t>
            </a:r>
            <a:endParaRPr lang="ru-RU" dirty="0" smtClean="0"/>
          </a:p>
          <a:p>
            <a:r>
              <a:rPr lang="ru-RU" b="1" dirty="0" err="1" smtClean="0"/>
              <a:t>Киригами</a:t>
            </a:r>
            <a:r>
              <a:rPr lang="ru-RU" dirty="0" smtClean="0"/>
              <a:t> (яп.</a:t>
            </a:r>
            <a:r>
              <a:rPr lang="ja-JP" altLang="en-US" dirty="0" smtClean="0"/>
              <a:t>切り紙 </a:t>
            </a:r>
            <a:r>
              <a:rPr lang="en-US" i="1" dirty="0" err="1" smtClean="0"/>
              <a:t>kiru</a:t>
            </a:r>
            <a:r>
              <a:rPr lang="en-US" dirty="0" smtClean="0"/>
              <a:t> — </a:t>
            </a:r>
            <a:r>
              <a:rPr lang="ru-RU" dirty="0" smtClean="0"/>
              <a:t>резать, </a:t>
            </a:r>
            <a:r>
              <a:rPr lang="en-US" i="1" dirty="0" err="1" smtClean="0"/>
              <a:t>kami</a:t>
            </a:r>
            <a:r>
              <a:rPr lang="en-US" dirty="0" smtClean="0"/>
              <a:t> — </a:t>
            </a:r>
            <a:r>
              <a:rPr lang="ru-RU" dirty="0" smtClean="0"/>
              <a:t>бумага) — искусство изготовления фигурок и открыток из бумаги с помощью ножниц. Для изготовления используют листы бумаги или тонкого картона, которые надрезают и складывают.</a:t>
            </a:r>
            <a:endParaRPr lang="ru-RU" b="1" dirty="0"/>
          </a:p>
        </p:txBody>
      </p:sp>
    </p:spTree>
  </p:cSld>
  <p:clrMapOvr>
    <a:masterClrMapping/>
  </p:clrMapOvr>
  <p:transition>
    <p:dissolve/>
  </p:transition>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Текст 1"/>
          <p:cNvSpPr>
            <a:spLocks noGrp="1"/>
          </p:cNvSpPr>
          <p:nvPr>
            <p:ph type="body" idx="1"/>
          </p:nvPr>
        </p:nvSpPr>
        <p:spPr>
          <a:xfrm>
            <a:off x="381000" y="332656"/>
            <a:ext cx="8458200" cy="3384376"/>
          </a:xfrm>
        </p:spPr>
        <p:txBody>
          <a:bodyPr>
            <a:normAutofit lnSpcReduction="10000"/>
          </a:bodyPr>
          <a:lstStyle/>
          <a:p>
            <a:pPr algn="ctr"/>
            <a:r>
              <a:rPr lang="ru-RU" b="1" i="1" dirty="0" smtClean="0"/>
              <a:t>МОДУЛЬНАЯ АППЛИКАЦИЯ С МАЛЫШАМИ</a:t>
            </a:r>
          </a:p>
          <a:p>
            <a:pPr algn="ctr"/>
            <a:r>
              <a:rPr lang="ru-RU" dirty="0" smtClean="0"/>
              <a:t>Аппликация из кругов напоминает конструктор.</a:t>
            </a:r>
          </a:p>
          <a:p>
            <a:pPr algn="ctr"/>
            <a:r>
              <a:rPr lang="ru-RU" dirty="0" smtClean="0"/>
              <a:t>С одной стороны, ребенок учится складывать и клеить.</a:t>
            </a:r>
          </a:p>
          <a:p>
            <a:pPr algn="ctr"/>
            <a:r>
              <a:rPr lang="ru-RU" dirty="0" smtClean="0"/>
              <a:t>С другой стороны конструирование образа из однотипных модулей, необходимость мысленно представить готовый результат развивают у ребенка образное мышление, столь важное в работе конструктора, архитектора, дизайнера. В процессе создания модульной аппликации ребенок получает первоначальное представление о формах и пространстве. Поэтому важно развивать творческие способности маленького человека сначала через легкие задания, постепенно их усложняя.</a:t>
            </a:r>
          </a:p>
          <a:p>
            <a:endParaRPr lang="ru-RU" dirty="0"/>
          </a:p>
        </p:txBody>
      </p:sp>
      <p:sp>
        <p:nvSpPr>
          <p:cNvPr id="3" name="Заголовок 2"/>
          <p:cNvSpPr>
            <a:spLocks noGrp="1"/>
          </p:cNvSpPr>
          <p:nvPr>
            <p:ph type="title"/>
          </p:nvPr>
        </p:nvSpPr>
        <p:spPr>
          <a:xfrm>
            <a:off x="180475" y="3356992"/>
            <a:ext cx="8686800" cy="3501008"/>
          </a:xfrm>
        </p:spPr>
        <p:txBody>
          <a:bodyPr/>
          <a:lstStyle/>
          <a:p>
            <a:endParaRPr lang="ru-RU" dirty="0"/>
          </a:p>
        </p:txBody>
      </p:sp>
      <p:pic>
        <p:nvPicPr>
          <p:cNvPr id="39938" name="Picture 2" descr="H:\презентация\IMG_6039.JPG"/>
          <p:cNvPicPr>
            <a:picLocks noChangeAspect="1" noChangeArrowheads="1"/>
          </p:cNvPicPr>
          <p:nvPr/>
        </p:nvPicPr>
        <p:blipFill>
          <a:blip r:embed="rId2" cstate="print"/>
          <a:srcRect/>
          <a:stretch>
            <a:fillRect/>
          </a:stretch>
        </p:blipFill>
        <p:spPr bwMode="auto">
          <a:xfrm>
            <a:off x="179512" y="3789040"/>
            <a:ext cx="4279404" cy="2852936"/>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pic>
      <p:pic>
        <p:nvPicPr>
          <p:cNvPr id="39939" name="Picture 3" descr="H:\презентация\IMG_6044.JPG"/>
          <p:cNvPicPr>
            <a:picLocks noChangeAspect="1" noChangeArrowheads="1"/>
          </p:cNvPicPr>
          <p:nvPr/>
        </p:nvPicPr>
        <p:blipFill>
          <a:blip r:embed="rId3" cstate="print"/>
          <a:srcRect/>
          <a:stretch>
            <a:fillRect/>
          </a:stretch>
        </p:blipFill>
        <p:spPr bwMode="auto">
          <a:xfrm>
            <a:off x="4716016" y="3789040"/>
            <a:ext cx="4197652" cy="2798435"/>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pic>
    </p:spTree>
  </p:cSld>
  <p:clrMapOvr>
    <a:masterClrMapping/>
  </p:clrMapOvr>
  <p:transition>
    <p:wedge/>
  </p:transition>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endParaRPr lang="ru-RU"/>
          </a:p>
        </p:txBody>
      </p:sp>
      <p:pic>
        <p:nvPicPr>
          <p:cNvPr id="40962" name="Picture 2" descr="H:\презентация\IMG_6046.JPG"/>
          <p:cNvPicPr>
            <a:picLocks noGrp="1" noChangeAspect="1" noChangeArrowheads="1"/>
          </p:cNvPicPr>
          <p:nvPr>
            <p:ph sz="half" idx="1"/>
          </p:nvPr>
        </p:nvPicPr>
        <p:blipFill>
          <a:blip r:embed="rId2" cstate="print"/>
          <a:srcRect/>
          <a:stretch>
            <a:fillRect/>
          </a:stretch>
        </p:blipFill>
        <p:spPr bwMode="auto">
          <a:xfrm>
            <a:off x="323528" y="260648"/>
            <a:ext cx="2234332" cy="3351498"/>
          </a:xfrm>
          <a:prstGeom prst="rect">
            <a:avLst/>
          </a:prstGeom>
          <a:ln>
            <a:noFill/>
          </a:ln>
          <a:effectLst>
            <a:softEdge rad="112500"/>
          </a:effectLst>
        </p:spPr>
      </p:pic>
      <p:pic>
        <p:nvPicPr>
          <p:cNvPr id="40963" name="Picture 3" descr="H:\презентация\IMG_6051.JPG"/>
          <p:cNvPicPr>
            <a:picLocks noGrp="1" noChangeAspect="1" noChangeArrowheads="1"/>
          </p:cNvPicPr>
          <p:nvPr>
            <p:ph sz="half" idx="2"/>
          </p:nvPr>
        </p:nvPicPr>
        <p:blipFill>
          <a:blip r:embed="rId3" cstate="print"/>
          <a:srcRect/>
          <a:stretch>
            <a:fillRect/>
          </a:stretch>
        </p:blipFill>
        <p:spPr bwMode="auto">
          <a:xfrm>
            <a:off x="2771800" y="404664"/>
            <a:ext cx="3596208" cy="2397472"/>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pic>
      <p:pic>
        <p:nvPicPr>
          <p:cNvPr id="40964" name="Picture 4" descr="H:\презентация\IMG_6058.JPG"/>
          <p:cNvPicPr>
            <a:picLocks noChangeAspect="1" noChangeArrowheads="1"/>
          </p:cNvPicPr>
          <p:nvPr/>
        </p:nvPicPr>
        <p:blipFill>
          <a:blip r:embed="rId4" cstate="print"/>
          <a:srcRect/>
          <a:stretch>
            <a:fillRect/>
          </a:stretch>
        </p:blipFill>
        <p:spPr bwMode="auto">
          <a:xfrm>
            <a:off x="6468211" y="260648"/>
            <a:ext cx="2496276" cy="3744416"/>
          </a:xfrm>
          <a:prstGeom prst="rect">
            <a:avLst/>
          </a:prstGeom>
          <a:ln>
            <a:noFill/>
          </a:ln>
          <a:effectLst>
            <a:softEdge rad="112500"/>
          </a:effectLst>
        </p:spPr>
      </p:pic>
      <p:pic>
        <p:nvPicPr>
          <p:cNvPr id="40965" name="Picture 5" descr="H:\презентация\IMG_6057.JPG"/>
          <p:cNvPicPr>
            <a:picLocks noChangeAspect="1" noChangeArrowheads="1"/>
          </p:cNvPicPr>
          <p:nvPr/>
        </p:nvPicPr>
        <p:blipFill>
          <a:blip r:embed="rId5" cstate="print"/>
          <a:srcRect/>
          <a:stretch>
            <a:fillRect/>
          </a:stretch>
        </p:blipFill>
        <p:spPr bwMode="auto">
          <a:xfrm rot="21186570">
            <a:off x="470227" y="3589175"/>
            <a:ext cx="4032448" cy="2688299"/>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p:spPr>
      </p:pic>
      <p:pic>
        <p:nvPicPr>
          <p:cNvPr id="40966" name="Picture 6" descr="H:\презентация\IMG_6059.JPG"/>
          <p:cNvPicPr>
            <a:picLocks noChangeAspect="1" noChangeArrowheads="1"/>
          </p:cNvPicPr>
          <p:nvPr/>
        </p:nvPicPr>
        <p:blipFill>
          <a:blip r:embed="rId6" cstate="print"/>
          <a:srcRect/>
          <a:stretch>
            <a:fillRect/>
          </a:stretch>
        </p:blipFill>
        <p:spPr bwMode="auto">
          <a:xfrm>
            <a:off x="5004048" y="4149080"/>
            <a:ext cx="3693396" cy="2462264"/>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p:spPr>
      </p:pic>
    </p:spTree>
  </p:cSld>
  <p:clrMapOvr>
    <a:masterClrMapping/>
  </p:clrMapOvr>
  <p:transition>
    <p:circle/>
  </p:transition>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301752" y="260648"/>
            <a:ext cx="8686800" cy="504056"/>
          </a:xfrm>
        </p:spPr>
        <p:txBody>
          <a:bodyPr>
            <a:normAutofit fontScale="90000"/>
          </a:bodyPr>
          <a:lstStyle/>
          <a:p>
            <a:r>
              <a:rPr lang="ru-RU" dirty="0" smtClean="0"/>
              <a:t>Оригами на свежем воздухе</a:t>
            </a:r>
            <a:endParaRPr lang="ru-RU" dirty="0"/>
          </a:p>
        </p:txBody>
      </p:sp>
      <p:pic>
        <p:nvPicPr>
          <p:cNvPr id="47106" name="Picture 2" descr="H:\презентация\IMG_6401.JPG"/>
          <p:cNvPicPr>
            <a:picLocks noGrp="1" noChangeAspect="1" noChangeArrowheads="1"/>
          </p:cNvPicPr>
          <p:nvPr>
            <p:ph sz="half" idx="1"/>
          </p:nvPr>
        </p:nvPicPr>
        <p:blipFill>
          <a:blip r:embed="rId2" cstate="print"/>
          <a:srcRect/>
          <a:stretch>
            <a:fillRect/>
          </a:stretch>
        </p:blipFill>
        <p:spPr bwMode="auto">
          <a:xfrm>
            <a:off x="323528" y="980728"/>
            <a:ext cx="2090316" cy="3135474"/>
          </a:xfrm>
          <a:prstGeom prst="rect">
            <a:avLst/>
          </a:prstGeom>
          <a:ln w="38100" cap="sq">
            <a:solidFill>
              <a:srgbClr val="000000"/>
            </a:solidFill>
            <a:prstDash val="solid"/>
            <a:miter lim="800000"/>
          </a:ln>
          <a:effectLst>
            <a:outerShdw blurRad="50800" dist="38100" dir="2700000" algn="tl" rotWithShape="0">
              <a:srgbClr val="000000">
                <a:alpha val="43000"/>
              </a:srgbClr>
            </a:outerShdw>
          </a:effectLst>
        </p:spPr>
      </p:pic>
      <p:pic>
        <p:nvPicPr>
          <p:cNvPr id="47107" name="Picture 3" descr="H:\презентация\IMG_6403.JPG"/>
          <p:cNvPicPr>
            <a:picLocks noGrp="1" noChangeAspect="1" noChangeArrowheads="1"/>
          </p:cNvPicPr>
          <p:nvPr>
            <p:ph sz="half" idx="2"/>
          </p:nvPr>
        </p:nvPicPr>
        <p:blipFill>
          <a:blip r:embed="rId3" cstate="print"/>
          <a:srcRect/>
          <a:stretch>
            <a:fillRect/>
          </a:stretch>
        </p:blipFill>
        <p:spPr bwMode="auto">
          <a:xfrm>
            <a:off x="2699792" y="1340768"/>
            <a:ext cx="3240359" cy="2160240"/>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p:spPr>
      </p:pic>
      <p:pic>
        <p:nvPicPr>
          <p:cNvPr id="47108" name="Picture 4" descr="H:\презентация\IMG_6392.JPG"/>
          <p:cNvPicPr>
            <a:picLocks noChangeAspect="1" noChangeArrowheads="1"/>
          </p:cNvPicPr>
          <p:nvPr/>
        </p:nvPicPr>
        <p:blipFill>
          <a:blip r:embed="rId4" cstate="print"/>
          <a:srcRect/>
          <a:stretch>
            <a:fillRect/>
          </a:stretch>
        </p:blipFill>
        <p:spPr bwMode="auto">
          <a:xfrm>
            <a:off x="6516216" y="260648"/>
            <a:ext cx="2448272" cy="3672408"/>
          </a:xfrm>
          <a:prstGeom prst="rect">
            <a:avLst/>
          </a:prstGeom>
          <a:ln w="38100" cap="sq">
            <a:solidFill>
              <a:srgbClr val="000000"/>
            </a:solidFill>
            <a:prstDash val="solid"/>
            <a:miter lim="800000"/>
          </a:ln>
          <a:effectLst>
            <a:outerShdw blurRad="50800" dist="38100" dir="2700000" algn="tl" rotWithShape="0">
              <a:srgbClr val="000000">
                <a:alpha val="43000"/>
              </a:srgbClr>
            </a:outerShdw>
          </a:effectLst>
        </p:spPr>
      </p:pic>
      <p:pic>
        <p:nvPicPr>
          <p:cNvPr id="47109" name="Picture 5" descr="H:\презентация\IMG_6395.JPG"/>
          <p:cNvPicPr>
            <a:picLocks noChangeAspect="1" noChangeArrowheads="1"/>
          </p:cNvPicPr>
          <p:nvPr/>
        </p:nvPicPr>
        <p:blipFill>
          <a:blip r:embed="rId5" cstate="print"/>
          <a:srcRect/>
          <a:stretch>
            <a:fillRect/>
          </a:stretch>
        </p:blipFill>
        <p:spPr bwMode="auto">
          <a:xfrm>
            <a:off x="539552" y="4221088"/>
            <a:ext cx="3672408" cy="2448272"/>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p:spPr>
      </p:pic>
      <p:pic>
        <p:nvPicPr>
          <p:cNvPr id="47110" name="Picture 6" descr="H:\презентация\IMG_6396.JPG"/>
          <p:cNvPicPr>
            <a:picLocks noChangeAspect="1" noChangeArrowheads="1"/>
          </p:cNvPicPr>
          <p:nvPr/>
        </p:nvPicPr>
        <p:blipFill>
          <a:blip r:embed="rId6" cstate="print"/>
          <a:srcRect/>
          <a:stretch>
            <a:fillRect/>
          </a:stretch>
        </p:blipFill>
        <p:spPr bwMode="auto">
          <a:xfrm>
            <a:off x="4644008" y="4077072"/>
            <a:ext cx="3955368" cy="2636912"/>
          </a:xfrm>
          <a:prstGeom prst="rect">
            <a:avLst/>
          </a:prstGeom>
          <a:ln w="38100" cap="sq">
            <a:solidFill>
              <a:srgbClr val="000000"/>
            </a:solidFill>
            <a:prstDash val="solid"/>
            <a:miter lim="800000"/>
          </a:ln>
          <a:effectLst>
            <a:outerShdw blurRad="50800" dist="38100" dir="2700000" algn="tl" rotWithShape="0">
              <a:srgbClr val="000000">
                <a:alpha val="43000"/>
              </a:srgbClr>
            </a:outerShdw>
          </a:effectLst>
        </p:spPr>
      </p:pic>
    </p:spTree>
  </p:cSld>
  <p:clrMapOvr>
    <a:masterClrMapping/>
  </p:clrMapOvr>
  <p:transition>
    <p:split/>
  </p:transition>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301752" y="0"/>
            <a:ext cx="5782416" cy="548680"/>
          </a:xfrm>
        </p:spPr>
        <p:txBody>
          <a:bodyPr>
            <a:normAutofit fontScale="90000"/>
          </a:bodyPr>
          <a:lstStyle/>
          <a:p>
            <a:r>
              <a:rPr lang="ru-RU" dirty="0" smtClean="0"/>
              <a:t>Мастер класс по </a:t>
            </a:r>
            <a:r>
              <a:rPr lang="ru-RU" dirty="0" err="1" smtClean="0"/>
              <a:t>квиллингу</a:t>
            </a:r>
            <a:r>
              <a:rPr lang="ru-RU" dirty="0" smtClean="0"/>
              <a:t> </a:t>
            </a:r>
            <a:endParaRPr lang="ru-RU" dirty="0"/>
          </a:p>
        </p:txBody>
      </p:sp>
      <p:pic>
        <p:nvPicPr>
          <p:cNvPr id="48130" name="Picture 2" descr="H:\презентация\IMG_9935.JPG"/>
          <p:cNvPicPr>
            <a:picLocks noGrp="1" noChangeAspect="1" noChangeArrowheads="1"/>
          </p:cNvPicPr>
          <p:nvPr>
            <p:ph sz="half" idx="1"/>
          </p:nvPr>
        </p:nvPicPr>
        <p:blipFill>
          <a:blip r:embed="rId2" cstate="print"/>
          <a:srcRect/>
          <a:stretch>
            <a:fillRect/>
          </a:stretch>
        </p:blipFill>
        <p:spPr bwMode="auto">
          <a:xfrm>
            <a:off x="179512" y="692696"/>
            <a:ext cx="3168352" cy="2112234"/>
          </a:xfrm>
          <a:prstGeom prst="rect">
            <a:avLst/>
          </a:prstGeom>
          <a:ln>
            <a:noFill/>
          </a:ln>
          <a:effectLst>
            <a:softEdge rad="112500"/>
          </a:effectLst>
        </p:spPr>
      </p:pic>
      <p:pic>
        <p:nvPicPr>
          <p:cNvPr id="48132" name="Picture 4" descr="H:\презентация\IMG_9941.JPG"/>
          <p:cNvPicPr>
            <a:picLocks noChangeAspect="1" noChangeArrowheads="1"/>
          </p:cNvPicPr>
          <p:nvPr/>
        </p:nvPicPr>
        <p:blipFill>
          <a:blip r:embed="rId3" cstate="print"/>
          <a:srcRect/>
          <a:stretch>
            <a:fillRect/>
          </a:stretch>
        </p:blipFill>
        <p:spPr bwMode="auto">
          <a:xfrm>
            <a:off x="179512" y="3212976"/>
            <a:ext cx="3096344" cy="2064229"/>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p:spPr>
      </p:pic>
      <p:pic>
        <p:nvPicPr>
          <p:cNvPr id="48133" name="Picture 5" descr="H:\презентация\IMG_9949.JPG"/>
          <p:cNvPicPr>
            <a:picLocks noChangeAspect="1" noChangeArrowheads="1"/>
          </p:cNvPicPr>
          <p:nvPr/>
        </p:nvPicPr>
        <p:blipFill>
          <a:blip r:embed="rId4" cstate="print"/>
          <a:srcRect/>
          <a:stretch>
            <a:fillRect/>
          </a:stretch>
        </p:blipFill>
        <p:spPr bwMode="auto">
          <a:xfrm>
            <a:off x="5652120" y="476672"/>
            <a:ext cx="3203848" cy="2135899"/>
          </a:xfrm>
          <a:prstGeom prst="rect">
            <a:avLst/>
          </a:prstGeom>
          <a:ln>
            <a:noFill/>
          </a:ln>
          <a:effectLst>
            <a:softEdge rad="112500"/>
          </a:effectLst>
        </p:spPr>
      </p:pic>
      <p:pic>
        <p:nvPicPr>
          <p:cNvPr id="48134" name="Picture 6" descr="H:\презентация\IMG_9940.JPG"/>
          <p:cNvPicPr>
            <a:picLocks noGrp="1" noChangeAspect="1" noChangeArrowheads="1"/>
          </p:cNvPicPr>
          <p:nvPr>
            <p:ph sz="half" idx="2"/>
          </p:nvPr>
        </p:nvPicPr>
        <p:blipFill>
          <a:blip r:embed="rId5" cstate="print"/>
          <a:srcRect/>
          <a:stretch>
            <a:fillRect/>
          </a:stretch>
        </p:blipFill>
        <p:spPr bwMode="auto">
          <a:xfrm>
            <a:off x="2987824" y="4913841"/>
            <a:ext cx="2916238" cy="1944159"/>
          </a:xfrm>
          <a:prstGeom prst="rect">
            <a:avLst/>
          </a:prstGeom>
          <a:ln>
            <a:noFill/>
          </a:ln>
          <a:effectLst>
            <a:softEdge rad="112500"/>
          </a:effectLst>
        </p:spPr>
      </p:pic>
      <p:pic>
        <p:nvPicPr>
          <p:cNvPr id="48135" name="Picture 7" descr="H:\презентация\IMG_9953.JPG"/>
          <p:cNvPicPr>
            <a:picLocks noChangeAspect="1" noChangeArrowheads="1"/>
          </p:cNvPicPr>
          <p:nvPr/>
        </p:nvPicPr>
        <p:blipFill>
          <a:blip r:embed="rId6" cstate="print"/>
          <a:srcRect/>
          <a:stretch>
            <a:fillRect/>
          </a:stretch>
        </p:blipFill>
        <p:spPr bwMode="auto">
          <a:xfrm rot="5948930">
            <a:off x="3009366" y="1458587"/>
            <a:ext cx="2915415" cy="1943610"/>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p:spPr>
      </p:pic>
      <p:pic>
        <p:nvPicPr>
          <p:cNvPr id="48136" name="Picture 8" descr="H:\презентация\IMG_9957.JPG"/>
          <p:cNvPicPr>
            <a:picLocks noChangeAspect="1" noChangeArrowheads="1"/>
          </p:cNvPicPr>
          <p:nvPr/>
        </p:nvPicPr>
        <p:blipFill>
          <a:blip r:embed="rId7" cstate="print"/>
          <a:srcRect/>
          <a:stretch>
            <a:fillRect/>
          </a:stretch>
        </p:blipFill>
        <p:spPr bwMode="auto">
          <a:xfrm rot="715383">
            <a:off x="5554419" y="2907770"/>
            <a:ext cx="3348372" cy="2232248"/>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p:spPr>
      </p:pic>
    </p:spTree>
  </p:cSld>
  <p:clrMapOvr>
    <a:masterClrMapping/>
  </p:clrMapOvr>
  <p:transition>
    <p:comb dir="vert"/>
  </p:transition>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Рисунок 1" descr="C:\Users\Elena\AppData\Local\Microsoft\Windows\Temporary Internet Files\Content.Word\IMG_5363.jpg"/>
          <p:cNvPicPr/>
          <p:nvPr/>
        </p:nvPicPr>
        <p:blipFill>
          <a:blip r:embed="rId2" cstate="print">
            <a:extLst>
              <a:ext uri="{28A0092B-C50C-407E-A947-70E740481C1C}">
                <a14:useLocalDpi xmlns:a14="http://schemas.microsoft.com/office/drawing/2010/main" xmlns="" val="0"/>
              </a:ext>
            </a:extLst>
          </a:blip>
          <a:srcRect/>
          <a:stretch>
            <a:fillRect/>
          </a:stretch>
        </p:blipFill>
        <p:spPr bwMode="auto">
          <a:xfrm>
            <a:off x="1242159" y="260648"/>
            <a:ext cx="2424625" cy="3637833"/>
          </a:xfrm>
          <a:prstGeom prst="rect">
            <a:avLst/>
          </a:prstGeom>
          <a:noFill/>
          <a:ln>
            <a:noFill/>
          </a:ln>
        </p:spPr>
      </p:pic>
      <p:pic>
        <p:nvPicPr>
          <p:cNvPr id="3" name="Рисунок 2"/>
          <p:cNvPicPr/>
          <p:nvPr/>
        </p:nvPicPr>
        <p:blipFill>
          <a:blip r:embed="rId3" cstate="print">
            <a:extLst>
              <a:ext uri="{28A0092B-C50C-407E-A947-70E740481C1C}">
                <a14:useLocalDpi xmlns:a14="http://schemas.microsoft.com/office/drawing/2010/main" xmlns="" val="0"/>
              </a:ext>
            </a:extLst>
          </a:blip>
          <a:srcRect/>
          <a:stretch>
            <a:fillRect/>
          </a:stretch>
        </p:blipFill>
        <p:spPr bwMode="auto">
          <a:xfrm>
            <a:off x="4067944" y="3337832"/>
            <a:ext cx="4866167" cy="3296574"/>
          </a:xfrm>
          <a:prstGeom prst="rect">
            <a:avLst/>
          </a:prstGeom>
          <a:noFill/>
          <a:ln>
            <a:noFill/>
          </a:ln>
        </p:spPr>
      </p:pic>
      <p:pic>
        <p:nvPicPr>
          <p:cNvPr id="10" name="Рисунок 9" descr="D:\Работа в Ладошке\Диплом Ольги\ПРАКТИКА\IMG_5375.JPG"/>
          <p:cNvPicPr/>
          <p:nvPr/>
        </p:nvPicPr>
        <p:blipFill>
          <a:blip r:embed="rId4" cstate="print">
            <a:extLst>
              <a:ext uri="{28A0092B-C50C-407E-A947-70E740481C1C}">
                <a14:useLocalDpi xmlns:a14="http://schemas.microsoft.com/office/drawing/2010/main" xmlns="" val="0"/>
              </a:ext>
            </a:extLst>
          </a:blip>
          <a:srcRect/>
          <a:stretch>
            <a:fillRect/>
          </a:stretch>
        </p:blipFill>
        <p:spPr bwMode="auto">
          <a:xfrm>
            <a:off x="6501027" y="548680"/>
            <a:ext cx="1512168" cy="2202853"/>
          </a:xfrm>
          <a:prstGeom prst="rect">
            <a:avLst/>
          </a:prstGeom>
          <a:noFill/>
          <a:ln>
            <a:noFill/>
          </a:ln>
        </p:spPr>
      </p:pic>
      <p:pic>
        <p:nvPicPr>
          <p:cNvPr id="11" name="Рисунок 10" descr="C:\Users\Elena\AppData\Local\Microsoft\Windows\Temporary Internet Files\Content.Word\IMG_5309.jpg"/>
          <p:cNvPicPr/>
          <p:nvPr/>
        </p:nvPicPr>
        <p:blipFill>
          <a:blip r:embed="rId5" cstate="print">
            <a:extLst>
              <a:ext uri="{28A0092B-C50C-407E-A947-70E740481C1C}">
                <a14:useLocalDpi xmlns:a14="http://schemas.microsoft.com/office/drawing/2010/main" xmlns="" val="0"/>
              </a:ext>
            </a:extLst>
          </a:blip>
          <a:srcRect/>
          <a:stretch>
            <a:fillRect/>
          </a:stretch>
        </p:blipFill>
        <p:spPr bwMode="auto">
          <a:xfrm>
            <a:off x="1769170" y="4157486"/>
            <a:ext cx="1429195" cy="2476920"/>
          </a:xfrm>
          <a:prstGeom prst="rect">
            <a:avLst/>
          </a:prstGeom>
          <a:noFill/>
          <a:ln>
            <a:noFill/>
          </a:ln>
        </p:spPr>
      </p:pic>
      <p:pic>
        <p:nvPicPr>
          <p:cNvPr id="9" name="Picture 2"/>
          <p:cNvPicPr>
            <a:picLocks noChangeAspect="1" noChangeArrowheads="1"/>
          </p:cNvPicPr>
          <p:nvPr/>
        </p:nvPicPr>
        <p:blipFill>
          <a:blip r:embed="rId6" cstate="print">
            <a:extLst>
              <a:ext uri="{28A0092B-C50C-407E-A947-70E740481C1C}">
                <a14:useLocalDpi xmlns:a14="http://schemas.microsoft.com/office/drawing/2010/main" xmlns="" val="0"/>
              </a:ext>
            </a:extLst>
          </a:blip>
          <a:srcRect/>
          <a:stretch>
            <a:fillRect/>
          </a:stretch>
        </p:blipFill>
        <p:spPr bwMode="auto">
          <a:xfrm>
            <a:off x="0" y="-30164"/>
            <a:ext cx="9193213" cy="6919913"/>
          </a:xfrm>
          <a:prstGeom prst="rect">
            <a:avLst/>
          </a:prstGeom>
          <a:noFill/>
          <a:ln>
            <a:noFill/>
          </a:ln>
          <a:effectLst/>
          <a:extLst>
            <a:ext uri="{909E8E84-426E-40DD-AFC4-6F175D3DCCD1}">
              <a14:hiddenFill xmlns:a14="http://schemas.microsoft.com/office/drawing/2010/main" xmlns="">
                <a:solidFill>
                  <a:schemeClr val="accent1"/>
                </a:solidFill>
              </a14:hiddenFill>
            </a:ext>
            <a:ext uri="{91240B29-F687-4F45-9708-019B960494DF}">
              <a14:hiddenLine xmlns:a14="http://schemas.microsoft.com/office/drawing/2010/main" xmlns="" w="9525">
                <a:solidFill>
                  <a:schemeClr val="tx1"/>
                </a:solidFill>
                <a:miter lim="800000"/>
                <a:headEnd/>
                <a:tailEnd/>
              </a14:hiddenLine>
            </a:ext>
            <a:ext uri="{AF507438-7753-43E0-B8FC-AC1667EBCBE1}">
              <a14:hiddenEffects xmlns:a14="http://schemas.microsoft.com/office/drawing/2010/main" xmlns="">
                <a:effectLst>
                  <a:outerShdw dist="35921" dir="2700000" algn="ctr" rotWithShape="0">
                    <a:schemeClr val="bg2"/>
                  </a:outerShdw>
                </a:effectLst>
              </a14:hiddenEffects>
            </a:ext>
          </a:extLst>
        </p:spPr>
      </p:pic>
    </p:spTree>
    <p:extLst>
      <p:ext uri="{BB962C8B-B14F-4D97-AF65-F5344CB8AC3E}">
        <p14:creationId xmlns:p14="http://schemas.microsoft.com/office/powerpoint/2010/main" xmlns="" val="3040075562"/>
      </p:ext>
    </p:extLst>
  </p:cSld>
  <p:clrMapOvr>
    <a:masterClrMapping/>
  </p:clrMapOvr>
  <p:transition>
    <p:blinds/>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6" presetClass="exit" presetSubtype="32" fill="hold" nodeType="clickEffect">
                                  <p:stCondLst>
                                    <p:cond delay="0"/>
                                  </p:stCondLst>
                                  <p:childTnLst>
                                    <p:animEffect transition="out" filter="circle(out)">
                                      <p:cBhvr>
                                        <p:cTn id="6" dur="2000"/>
                                        <p:tgtEl>
                                          <p:spTgt spid="9"/>
                                        </p:tgtEl>
                                      </p:cBhvr>
                                    </p:animEffect>
                                    <p:set>
                                      <p:cBhvr>
                                        <p:cTn id="7" dur="1" fill="hold">
                                          <p:stCondLst>
                                            <p:cond delay="1999"/>
                                          </p:stCondLst>
                                        </p:cTn>
                                        <p:tgtEl>
                                          <p:spTgt spid="9"/>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Рисунок 1"/>
          <p:cNvPicPr/>
          <p:nvPr/>
        </p:nvPicPr>
        <p:blipFill>
          <a:blip r:embed="rId2" cstate="print">
            <a:extLst>
              <a:ext uri="{28A0092B-C50C-407E-A947-70E740481C1C}">
                <a14:useLocalDpi xmlns:a14="http://schemas.microsoft.com/office/drawing/2010/main" xmlns="" val="0"/>
              </a:ext>
            </a:extLst>
          </a:blip>
          <a:srcRect/>
          <a:stretch>
            <a:fillRect/>
          </a:stretch>
        </p:blipFill>
        <p:spPr bwMode="auto">
          <a:xfrm>
            <a:off x="827584" y="34594"/>
            <a:ext cx="7793548" cy="6661475"/>
          </a:xfrm>
          <a:prstGeom prst="rect">
            <a:avLst/>
          </a:prstGeom>
          <a:noFill/>
          <a:ln>
            <a:noFill/>
          </a:ln>
        </p:spPr>
      </p:pic>
    </p:spTree>
    <p:extLst>
      <p:ext uri="{BB962C8B-B14F-4D97-AF65-F5344CB8AC3E}">
        <p14:creationId xmlns:p14="http://schemas.microsoft.com/office/powerpoint/2010/main" xmlns="" val="1121930395"/>
      </p:ext>
    </p:extLst>
  </p:cSld>
  <p:clrMapOvr>
    <a:masterClrMapping/>
  </p:clrMapOvr>
  <p:transition>
    <p:wedge/>
  </p:transition>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304800" y="188640"/>
            <a:ext cx="8686800" cy="6480720"/>
          </a:xfrm>
        </p:spPr>
        <p:txBody>
          <a:bodyPr>
            <a:noAutofit/>
          </a:bodyPr>
          <a:lstStyle/>
          <a:p>
            <a:r>
              <a:rPr lang="ru-RU" sz="2000" dirty="0" smtClean="0"/>
              <a:t>Заключительный, контрольный этап эксперимента, позволил оценить эффективность всей системы работы. На данном этапе проводилось повторное тестирование, целью которого стало выявление уровня развития конструкторских  умений и навыков детей после проведения специальной программы занятий.  </a:t>
            </a:r>
            <a:br>
              <a:rPr lang="ru-RU" sz="2000" dirty="0" smtClean="0"/>
            </a:br>
            <a:r>
              <a:rPr lang="ru-RU" sz="2000" dirty="0" smtClean="0"/>
              <a:t> На констатирующем этапе эксперимента мы применяли методики, позволяющие обследовать некоторые особенности пространственного  мышления, а также навыки ручного </a:t>
            </a:r>
            <a:r>
              <a:rPr lang="ru-RU" sz="2000" dirty="0" err="1" smtClean="0"/>
              <a:t>праксиса</a:t>
            </a:r>
            <a:r>
              <a:rPr lang="ru-RU" sz="2000" dirty="0" smtClean="0"/>
              <a:t>. На контрольном этапе эксперимента мы снова обследовали  уровень развития тех же операций и умений,  но уже с помощью других методик. Для обследования пространственного мышления мы использовали блоки  из  диагностики  универсальный учебных действий, таких авторов как Меркулова </a:t>
            </a:r>
            <a:r>
              <a:rPr lang="ru-RU" sz="2000" dirty="0" err="1" smtClean="0"/>
              <a:t>т.в.,теплицкая</a:t>
            </a:r>
            <a:r>
              <a:rPr lang="ru-RU" sz="2000" dirty="0" smtClean="0"/>
              <a:t> </a:t>
            </a:r>
            <a:r>
              <a:rPr lang="ru-RU" sz="2000" dirty="0" err="1" smtClean="0"/>
              <a:t>а.г.,беглова</a:t>
            </a:r>
            <a:r>
              <a:rPr lang="ru-RU" sz="2000" dirty="0" smtClean="0"/>
              <a:t> т.в.</a:t>
            </a:r>
            <a:br>
              <a:rPr lang="ru-RU" sz="2000" dirty="0" smtClean="0"/>
            </a:br>
            <a:r>
              <a:rPr lang="ru-RU" sz="2000" dirty="0" smtClean="0"/>
              <a:t> Для диагностики ручного </a:t>
            </a:r>
            <a:r>
              <a:rPr lang="ru-RU" sz="2000" dirty="0" err="1" smtClean="0"/>
              <a:t>праксиса</a:t>
            </a:r>
            <a:r>
              <a:rPr lang="ru-RU" sz="2000" dirty="0" smtClean="0"/>
              <a:t> мы использовали анализ детских работ, для этого хорошим материалом послужили последние занятия на формирующем этапе эксперимента, а также заключительное занятие. </a:t>
            </a:r>
            <a:br>
              <a:rPr lang="ru-RU" sz="2000" dirty="0" smtClean="0"/>
            </a:br>
            <a:r>
              <a:rPr lang="ru-RU" sz="2000" dirty="0" smtClean="0"/>
              <a:t/>
            </a:r>
            <a:br>
              <a:rPr lang="ru-RU" sz="2000" dirty="0" smtClean="0"/>
            </a:br>
            <a:endParaRPr lang="ru-RU" sz="2000" dirty="0"/>
          </a:p>
        </p:txBody>
      </p:sp>
      <p:sp>
        <p:nvSpPr>
          <p:cNvPr id="3" name="Содержимое 2"/>
          <p:cNvSpPr>
            <a:spLocks noGrp="1"/>
          </p:cNvSpPr>
          <p:nvPr>
            <p:ph idx="1"/>
          </p:nvPr>
        </p:nvSpPr>
        <p:spPr>
          <a:xfrm flipV="1">
            <a:off x="304800" y="7029399"/>
            <a:ext cx="8686800" cy="216024"/>
          </a:xfrm>
        </p:spPr>
        <p:txBody>
          <a:bodyPr>
            <a:normAutofit fontScale="32500" lnSpcReduction="20000"/>
          </a:bodyPr>
          <a:lstStyle/>
          <a:p>
            <a:endParaRPr lang="ru-RU" dirty="0"/>
          </a:p>
        </p:txBody>
      </p:sp>
    </p:spTree>
  </p:cSld>
  <p:clrMapOvr>
    <a:masterClrMapping/>
  </p:clrMapOvr>
  <p:transition>
    <p:newsflash/>
  </p:transition>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Рисунок 1" descr="D:\Работа в Ладошке\Диплом Ольги\ПРАКТИКА\IMG_5430.JPG"/>
          <p:cNvPicPr/>
          <p:nvPr/>
        </p:nvPicPr>
        <p:blipFill>
          <a:blip r:embed="rId2" cstate="print">
            <a:extLst>
              <a:ext uri="{28A0092B-C50C-407E-A947-70E740481C1C}">
                <a14:useLocalDpi xmlns:a14="http://schemas.microsoft.com/office/drawing/2010/main" xmlns="" val="0"/>
              </a:ext>
            </a:extLst>
          </a:blip>
          <a:srcRect/>
          <a:stretch>
            <a:fillRect/>
          </a:stretch>
        </p:blipFill>
        <p:spPr bwMode="auto">
          <a:xfrm>
            <a:off x="179512" y="69904"/>
            <a:ext cx="4320480" cy="3431104"/>
          </a:xfrm>
          <a:prstGeom prst="rect">
            <a:avLst/>
          </a:prstGeom>
          <a:noFill/>
          <a:ln>
            <a:noFill/>
          </a:ln>
        </p:spPr>
      </p:pic>
      <p:pic>
        <p:nvPicPr>
          <p:cNvPr id="3" name="Рисунок 2" descr="D:\Работа в Ладошке\Диплом Ольги\ПРАКТИКА\IMG_5429.JPG"/>
          <p:cNvPicPr/>
          <p:nvPr/>
        </p:nvPicPr>
        <p:blipFill>
          <a:blip r:embed="rId3" cstate="print">
            <a:extLst>
              <a:ext uri="{28A0092B-C50C-407E-A947-70E740481C1C}">
                <a14:useLocalDpi xmlns:a14="http://schemas.microsoft.com/office/drawing/2010/main" xmlns="" val="0"/>
              </a:ext>
            </a:extLst>
          </a:blip>
          <a:srcRect/>
          <a:stretch>
            <a:fillRect/>
          </a:stretch>
        </p:blipFill>
        <p:spPr bwMode="auto">
          <a:xfrm>
            <a:off x="2987824" y="2587155"/>
            <a:ext cx="5922339" cy="3947244"/>
          </a:xfrm>
          <a:prstGeom prst="rect">
            <a:avLst/>
          </a:prstGeom>
          <a:noFill/>
          <a:ln>
            <a:noFill/>
          </a:ln>
        </p:spPr>
      </p:pic>
      <p:pic>
        <p:nvPicPr>
          <p:cNvPr id="4" name="Рисунок 3" descr="D:\Работа в Ладошке\Диплом Ольги\ПРАКТИКА\IMG_5432.JPG"/>
          <p:cNvPicPr/>
          <p:nvPr/>
        </p:nvPicPr>
        <p:blipFill>
          <a:blip r:embed="rId4" cstate="print">
            <a:extLst>
              <a:ext uri="{28A0092B-C50C-407E-A947-70E740481C1C}">
                <a14:useLocalDpi xmlns:a14="http://schemas.microsoft.com/office/drawing/2010/main" xmlns="" val="0"/>
              </a:ext>
            </a:extLst>
          </a:blip>
          <a:srcRect/>
          <a:stretch>
            <a:fillRect/>
          </a:stretch>
        </p:blipFill>
        <p:spPr bwMode="auto">
          <a:xfrm>
            <a:off x="-718308" y="-27384"/>
            <a:ext cx="10657907" cy="7103512"/>
          </a:xfrm>
          <a:prstGeom prst="rect">
            <a:avLst/>
          </a:prstGeom>
          <a:noFill/>
          <a:ln>
            <a:noFill/>
          </a:ln>
        </p:spPr>
      </p:pic>
    </p:spTree>
    <p:extLst>
      <p:ext uri="{BB962C8B-B14F-4D97-AF65-F5344CB8AC3E}">
        <p14:creationId xmlns:p14="http://schemas.microsoft.com/office/powerpoint/2010/main" xmlns="" val="2957184540"/>
      </p:ext>
    </p:extLst>
  </p:cSld>
  <p:clrMapOvr>
    <a:masterClrMapping/>
  </p:clrMapOvr>
  <p:transition>
    <p:zoom dir="in"/>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31" presetClass="exit" presetSubtype="0" fill="hold" nodeType="afterEffect">
                                  <p:stCondLst>
                                    <p:cond delay="1000"/>
                                  </p:stCondLst>
                                  <p:childTnLst>
                                    <p:anim calcmode="lin" valueType="num">
                                      <p:cBhvr>
                                        <p:cTn id="6" dur="1000"/>
                                        <p:tgtEl>
                                          <p:spTgt spid="4"/>
                                        </p:tgtEl>
                                        <p:attrNameLst>
                                          <p:attrName>ppt_w</p:attrName>
                                        </p:attrNameLst>
                                      </p:cBhvr>
                                      <p:tavLst>
                                        <p:tav tm="0">
                                          <p:val>
                                            <p:strVal val="ppt_w"/>
                                          </p:val>
                                        </p:tav>
                                        <p:tav tm="100000">
                                          <p:val>
                                            <p:fltVal val="0"/>
                                          </p:val>
                                        </p:tav>
                                      </p:tavLst>
                                    </p:anim>
                                    <p:anim calcmode="lin" valueType="num">
                                      <p:cBhvr>
                                        <p:cTn id="7" dur="1000"/>
                                        <p:tgtEl>
                                          <p:spTgt spid="4"/>
                                        </p:tgtEl>
                                        <p:attrNameLst>
                                          <p:attrName>ppt_h</p:attrName>
                                        </p:attrNameLst>
                                      </p:cBhvr>
                                      <p:tavLst>
                                        <p:tav tm="0">
                                          <p:val>
                                            <p:strVal val="ppt_h"/>
                                          </p:val>
                                        </p:tav>
                                        <p:tav tm="100000">
                                          <p:val>
                                            <p:fltVal val="0"/>
                                          </p:val>
                                        </p:tav>
                                      </p:tavLst>
                                    </p:anim>
                                    <p:anim calcmode="lin" valueType="num">
                                      <p:cBhvr>
                                        <p:cTn id="8" dur="1000"/>
                                        <p:tgtEl>
                                          <p:spTgt spid="4"/>
                                        </p:tgtEl>
                                        <p:attrNameLst>
                                          <p:attrName>style.rotation</p:attrName>
                                        </p:attrNameLst>
                                      </p:cBhvr>
                                      <p:tavLst>
                                        <p:tav tm="0">
                                          <p:val>
                                            <p:fltVal val="0"/>
                                          </p:val>
                                        </p:tav>
                                        <p:tav tm="100000">
                                          <p:val>
                                            <p:fltVal val="90"/>
                                          </p:val>
                                        </p:tav>
                                      </p:tavLst>
                                    </p:anim>
                                    <p:animEffect transition="out" filter="fade">
                                      <p:cBhvr>
                                        <p:cTn id="9" dur="1000"/>
                                        <p:tgtEl>
                                          <p:spTgt spid="4"/>
                                        </p:tgtEl>
                                      </p:cBhvr>
                                    </p:animEffect>
                                    <p:set>
                                      <p:cBhvr>
                                        <p:cTn id="10" dur="1" fill="hold">
                                          <p:stCondLst>
                                            <p:cond delay="999"/>
                                          </p:stCondLst>
                                        </p:cTn>
                                        <p:tgtEl>
                                          <p:spTgt spid="4"/>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Прямоугольник 1"/>
          <p:cNvSpPr/>
          <p:nvPr/>
        </p:nvSpPr>
        <p:spPr>
          <a:xfrm>
            <a:off x="179512" y="620688"/>
            <a:ext cx="4176464" cy="1323439"/>
          </a:xfrm>
          <a:prstGeom prst="rect">
            <a:avLst/>
          </a:prstGeom>
        </p:spPr>
        <p:txBody>
          <a:bodyPr wrap="square">
            <a:spAutoFit/>
          </a:bodyPr>
          <a:lstStyle/>
          <a:p>
            <a:pPr algn="ctr"/>
            <a:r>
              <a:rPr lang="ru-RU" sz="2000" b="1" i="1" dirty="0"/>
              <a:t>Уровень развития пространственного мышления </a:t>
            </a:r>
          </a:p>
          <a:p>
            <a:pPr algn="ctr"/>
            <a:r>
              <a:rPr lang="ru-RU" sz="2000" b="1" i="1" dirty="0"/>
              <a:t>на контрольном этапе эксперимента</a:t>
            </a:r>
          </a:p>
        </p:txBody>
      </p:sp>
      <p:graphicFrame>
        <p:nvGraphicFramePr>
          <p:cNvPr id="3" name="Диаграмма 2"/>
          <p:cNvGraphicFramePr/>
          <p:nvPr>
            <p:extLst>
              <p:ext uri="{D42A27DB-BD31-4B8C-83A1-F6EECF244321}">
                <p14:modId xmlns:p14="http://schemas.microsoft.com/office/powerpoint/2010/main" xmlns="" val="2141921593"/>
              </p:ext>
            </p:extLst>
          </p:nvPr>
        </p:nvGraphicFramePr>
        <p:xfrm>
          <a:off x="683568" y="2204864"/>
          <a:ext cx="5184576" cy="4032448"/>
        </p:xfrm>
        <a:graphic>
          <a:graphicData uri="http://schemas.openxmlformats.org/drawingml/2006/chart">
            <c:chart xmlns:c="http://schemas.openxmlformats.org/drawingml/2006/chart" xmlns:r="http://schemas.openxmlformats.org/officeDocument/2006/relationships" r:id="rId2"/>
          </a:graphicData>
        </a:graphic>
      </p:graphicFrame>
      <p:sp>
        <p:nvSpPr>
          <p:cNvPr id="4" name="Прямоугольник 3"/>
          <p:cNvSpPr/>
          <p:nvPr/>
        </p:nvSpPr>
        <p:spPr>
          <a:xfrm>
            <a:off x="4716016" y="620688"/>
            <a:ext cx="3960440" cy="1323439"/>
          </a:xfrm>
          <a:prstGeom prst="rect">
            <a:avLst/>
          </a:prstGeom>
        </p:spPr>
        <p:txBody>
          <a:bodyPr wrap="square">
            <a:spAutoFit/>
          </a:bodyPr>
          <a:lstStyle/>
          <a:p>
            <a:pPr algn="ctr"/>
            <a:r>
              <a:rPr lang="ru-RU" sz="2000" b="1" i="1" dirty="0" smtClean="0"/>
              <a:t>Результаты диагностики овладения ручным </a:t>
            </a:r>
            <a:r>
              <a:rPr lang="ru-RU" sz="2000" b="1" i="1" dirty="0" err="1" smtClean="0"/>
              <a:t>праксисом</a:t>
            </a:r>
            <a:endParaRPr lang="ru-RU" sz="2000" b="1" i="1" dirty="0" smtClean="0"/>
          </a:p>
          <a:p>
            <a:pPr algn="ctr"/>
            <a:r>
              <a:rPr lang="ru-RU" sz="2000" b="1" i="1" dirty="0" smtClean="0"/>
              <a:t> на контрольном этапе эксперимента</a:t>
            </a:r>
            <a:endParaRPr lang="ru-RU" sz="2000" b="1" i="1" dirty="0"/>
          </a:p>
        </p:txBody>
      </p:sp>
      <p:graphicFrame>
        <p:nvGraphicFramePr>
          <p:cNvPr id="5" name="Диаграмма 4"/>
          <p:cNvGraphicFramePr/>
          <p:nvPr>
            <p:extLst>
              <p:ext uri="{D42A27DB-BD31-4B8C-83A1-F6EECF244321}">
                <p14:modId xmlns:p14="http://schemas.microsoft.com/office/powerpoint/2010/main" xmlns="" val="1387511397"/>
              </p:ext>
            </p:extLst>
          </p:nvPr>
        </p:nvGraphicFramePr>
        <p:xfrm>
          <a:off x="4751512" y="3140968"/>
          <a:ext cx="4392488" cy="3168352"/>
        </p:xfrm>
        <a:graphic>
          <a:graphicData uri="http://schemas.openxmlformats.org/drawingml/2006/chart">
            <c:chart xmlns:c="http://schemas.openxmlformats.org/drawingml/2006/chart" xmlns:r="http://schemas.openxmlformats.org/officeDocument/2006/relationships" r:id="rId3"/>
          </a:graphicData>
        </a:graphic>
      </p:graphicFrame>
    </p:spTree>
    <p:extLst>
      <p:ext uri="{BB962C8B-B14F-4D97-AF65-F5344CB8AC3E}">
        <p14:creationId xmlns:p14="http://schemas.microsoft.com/office/powerpoint/2010/main" xmlns="" val="317953613"/>
      </p:ext>
    </p:extLst>
  </p:cSld>
  <p:clrMapOvr>
    <a:masterClrMapping/>
  </p:clrMapOvr>
  <p:transition>
    <p:split/>
  </p:transition>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Текст 1"/>
          <p:cNvSpPr>
            <a:spLocks noGrp="1"/>
          </p:cNvSpPr>
          <p:nvPr>
            <p:ph type="body" idx="1"/>
          </p:nvPr>
        </p:nvSpPr>
        <p:spPr>
          <a:xfrm>
            <a:off x="381000" y="332656"/>
            <a:ext cx="8458200" cy="6192688"/>
          </a:xfrm>
        </p:spPr>
        <p:txBody>
          <a:bodyPr>
            <a:normAutofit/>
          </a:bodyPr>
          <a:lstStyle/>
          <a:p>
            <a:pPr algn="ctr"/>
            <a:r>
              <a:rPr lang="ru-RU" dirty="0" smtClean="0"/>
              <a:t>Сравнение результатов констатирующего этапа эксперимента и контрольного показывает существенный рост числа детей, достигших высокого уровня развития навыков ручного </a:t>
            </a:r>
            <a:r>
              <a:rPr lang="ru-RU" dirty="0" err="1" smtClean="0"/>
              <a:t>праксиса</a:t>
            </a:r>
            <a:r>
              <a:rPr lang="ru-RU" dirty="0" smtClean="0"/>
              <a:t>. Также есть существенные изменения в уровне развития пространственного мышления, детей с высоким уровнем развития тоже стало гораздо больше. На этапе заключительного, контрольного эксперимента, выяснилось, что детей с очень низкими навыками ручного </a:t>
            </a:r>
            <a:r>
              <a:rPr lang="ru-RU" dirty="0" err="1" smtClean="0"/>
              <a:t>праксиса</a:t>
            </a:r>
            <a:r>
              <a:rPr lang="ru-RU" dirty="0" smtClean="0"/>
              <a:t> и с очень низким уровнем развития пространственного мышления в группах уже нет.</a:t>
            </a:r>
          </a:p>
          <a:p>
            <a:pPr algn="ctr"/>
            <a:r>
              <a:rPr lang="ru-RU" dirty="0" smtClean="0"/>
              <a:t>	По результатам контрольного и констатирующего экспериментов можно сделать </a:t>
            </a:r>
            <a:r>
              <a:rPr lang="ru-RU" b="1" dirty="0" smtClean="0"/>
              <a:t>вывод</a:t>
            </a:r>
            <a:r>
              <a:rPr lang="ru-RU" dirty="0" smtClean="0"/>
              <a:t>, что за период формирующего эксперимента появилась тенденция к росту уровня развития навыков ручного </a:t>
            </a:r>
            <a:r>
              <a:rPr lang="ru-RU" dirty="0" err="1" smtClean="0"/>
              <a:t>праксиса</a:t>
            </a:r>
            <a:r>
              <a:rPr lang="ru-RU" dirty="0" smtClean="0"/>
              <a:t> в области конструирования и уровня развития способностей к пространственному мышлению.  </a:t>
            </a:r>
          </a:p>
          <a:p>
            <a:pPr algn="ctr"/>
            <a:r>
              <a:rPr lang="ru-RU" dirty="0" smtClean="0"/>
              <a:t>	Выдвинутая нами </a:t>
            </a:r>
            <a:r>
              <a:rPr lang="ru-RU" b="1" dirty="0" smtClean="0"/>
              <a:t>гипотеза</a:t>
            </a:r>
            <a:r>
              <a:rPr lang="ru-RU" dirty="0" smtClean="0"/>
              <a:t> оказалась верна, развитие конструкторских умений и навыков с помощью </a:t>
            </a:r>
            <a:r>
              <a:rPr lang="ru-RU" dirty="0" err="1" smtClean="0"/>
              <a:t>бумагопластики</a:t>
            </a:r>
            <a:r>
              <a:rPr lang="ru-RU" dirty="0" smtClean="0"/>
              <a:t> наиболее эффективно, если проводится целенаправленная работа в виде специальной программы занятий.</a:t>
            </a:r>
          </a:p>
          <a:p>
            <a:pPr algn="ctr"/>
            <a:endParaRPr lang="ru-RU" dirty="0"/>
          </a:p>
        </p:txBody>
      </p:sp>
      <p:sp>
        <p:nvSpPr>
          <p:cNvPr id="3" name="Заголовок 2"/>
          <p:cNvSpPr>
            <a:spLocks noGrp="1"/>
          </p:cNvSpPr>
          <p:nvPr>
            <p:ph type="title"/>
          </p:nvPr>
        </p:nvSpPr>
        <p:spPr>
          <a:xfrm>
            <a:off x="180475" y="7245424"/>
            <a:ext cx="8686800" cy="288032"/>
          </a:xfrm>
        </p:spPr>
        <p:txBody>
          <a:bodyPr>
            <a:normAutofit fontScale="90000"/>
          </a:bodyPr>
          <a:lstStyle/>
          <a:p>
            <a:endParaRPr lang="ru-RU" dirty="0"/>
          </a:p>
        </p:txBody>
      </p:sp>
    </p:spTree>
  </p:cSld>
  <p:clrMapOvr>
    <a:masterClrMapping/>
  </p:clrMapOvr>
  <p:transition>
    <p:wheel spokes="3"/>
  </p:transition>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Прямоугольник 3"/>
          <p:cNvSpPr/>
          <p:nvPr/>
        </p:nvSpPr>
        <p:spPr>
          <a:xfrm>
            <a:off x="0" y="0"/>
            <a:ext cx="9144000" cy="954107"/>
          </a:xfrm>
          <a:prstGeom prst="rect">
            <a:avLst/>
          </a:prstGeom>
        </p:spPr>
        <p:txBody>
          <a:bodyPr wrap="square">
            <a:spAutoFit/>
          </a:bodyPr>
          <a:lstStyle/>
          <a:p>
            <a:r>
              <a:rPr lang="ru-RU" sz="2800" dirty="0"/>
              <a:t>Сравнение уровня развития пространственного мышления </a:t>
            </a:r>
          </a:p>
          <a:p>
            <a:r>
              <a:rPr lang="ru-RU" sz="2800" dirty="0"/>
              <a:t>на контрольном и констатирующем этапах эксперимента</a:t>
            </a:r>
          </a:p>
        </p:txBody>
      </p:sp>
      <p:graphicFrame>
        <p:nvGraphicFramePr>
          <p:cNvPr id="5" name="Диаграмма 4"/>
          <p:cNvGraphicFramePr/>
          <p:nvPr>
            <p:extLst>
              <p:ext uri="{D42A27DB-BD31-4B8C-83A1-F6EECF244321}">
                <p14:modId xmlns:p14="http://schemas.microsoft.com/office/powerpoint/2010/main" xmlns="" val="185707945"/>
              </p:ext>
            </p:extLst>
          </p:nvPr>
        </p:nvGraphicFramePr>
        <p:xfrm>
          <a:off x="323528" y="1124744"/>
          <a:ext cx="8820472" cy="5733256"/>
        </p:xfrm>
        <a:graphic>
          <a:graphicData uri="http://schemas.openxmlformats.org/drawingml/2006/chart">
            <c:chart xmlns:c="http://schemas.openxmlformats.org/drawingml/2006/chart" xmlns:r="http://schemas.openxmlformats.org/officeDocument/2006/relationships" r:id="rId2"/>
          </a:graphicData>
        </a:graphic>
      </p:graphicFrame>
    </p:spTree>
    <p:extLst>
      <p:ext uri="{BB962C8B-B14F-4D97-AF65-F5344CB8AC3E}">
        <p14:creationId xmlns:p14="http://schemas.microsoft.com/office/powerpoint/2010/main" xmlns="" val="2444405164"/>
      </p:ext>
    </p:extLst>
  </p:cSld>
  <p:clrMapOvr>
    <a:masterClrMapping/>
  </p:clrMapOvr>
  <p:transition>
    <p:randomBar/>
  </p:transition>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Прямоугольник 1"/>
          <p:cNvSpPr/>
          <p:nvPr/>
        </p:nvSpPr>
        <p:spPr>
          <a:xfrm>
            <a:off x="-9946" y="0"/>
            <a:ext cx="9153945" cy="646331"/>
          </a:xfrm>
          <a:prstGeom prst="rect">
            <a:avLst/>
          </a:prstGeom>
        </p:spPr>
        <p:txBody>
          <a:bodyPr wrap="square">
            <a:spAutoFit/>
          </a:bodyPr>
          <a:lstStyle/>
          <a:p>
            <a:r>
              <a:rPr lang="ru-RU" dirty="0"/>
              <a:t>Сравнение уровня развития навыков ручного </a:t>
            </a:r>
            <a:r>
              <a:rPr lang="ru-RU" dirty="0" err="1"/>
              <a:t>праксиса</a:t>
            </a:r>
            <a:r>
              <a:rPr lang="ru-RU" dirty="0"/>
              <a:t> </a:t>
            </a:r>
          </a:p>
          <a:p>
            <a:r>
              <a:rPr lang="ru-RU" dirty="0"/>
              <a:t>на контрольном и констатирующем этапах эксперимента</a:t>
            </a:r>
          </a:p>
        </p:txBody>
      </p:sp>
      <p:graphicFrame>
        <p:nvGraphicFramePr>
          <p:cNvPr id="3" name="Диаграмма 2"/>
          <p:cNvGraphicFramePr/>
          <p:nvPr>
            <p:extLst>
              <p:ext uri="{D42A27DB-BD31-4B8C-83A1-F6EECF244321}">
                <p14:modId xmlns:p14="http://schemas.microsoft.com/office/powerpoint/2010/main" xmlns="" val="3381344332"/>
              </p:ext>
            </p:extLst>
          </p:nvPr>
        </p:nvGraphicFramePr>
        <p:xfrm>
          <a:off x="0" y="646331"/>
          <a:ext cx="9143999" cy="5879013"/>
        </p:xfrm>
        <a:graphic>
          <a:graphicData uri="http://schemas.openxmlformats.org/drawingml/2006/chart">
            <c:chart xmlns:c="http://schemas.openxmlformats.org/drawingml/2006/chart" xmlns:r="http://schemas.openxmlformats.org/officeDocument/2006/relationships" r:id="rId2"/>
          </a:graphicData>
        </a:graphic>
      </p:graphicFrame>
      <p:pic>
        <p:nvPicPr>
          <p:cNvPr id="4" name="Picture 12" descr="http://img-fotki.yandex.ru/get/5007/valenta-mog.159/0_7098e_e4cf3f62_orig.jpg"/>
          <p:cNvPicPr>
            <a:picLocks noChangeAspect="1" noChangeArrowheads="1"/>
          </p:cNvPicPr>
          <p:nvPr/>
        </p:nvPicPr>
        <p:blipFill>
          <a:blip r:embed="rId3" cstate="print">
            <a:extLst>
              <a:ext uri="{28A0092B-C50C-407E-A947-70E740481C1C}">
                <a14:useLocalDpi xmlns:a14="http://schemas.microsoft.com/office/drawing/2010/main" xmlns="" val="0"/>
              </a:ext>
            </a:extLst>
          </a:blip>
          <a:srcRect/>
          <a:stretch>
            <a:fillRect/>
          </a:stretch>
        </p:blipFill>
        <p:spPr bwMode="auto">
          <a:xfrm flipH="1">
            <a:off x="7380312" y="116632"/>
            <a:ext cx="1735510" cy="1872208"/>
          </a:xfrm>
          <a:prstGeom prst="rect">
            <a:avLst/>
          </a:prstGeom>
          <a:noFill/>
          <a:extLst>
            <a:ext uri="{909E8E84-426E-40DD-AFC4-6F175D3DCCD1}">
              <a14:hiddenFill xmlns:a14="http://schemas.microsoft.com/office/drawing/2010/main" xmlns="">
                <a:solidFill>
                  <a:srgbClr val="FFFFFF"/>
                </a:solidFill>
              </a14:hiddenFill>
            </a:ext>
          </a:extLst>
        </p:spPr>
      </p:pic>
    </p:spTree>
    <p:extLst>
      <p:ext uri="{BB962C8B-B14F-4D97-AF65-F5344CB8AC3E}">
        <p14:creationId xmlns:p14="http://schemas.microsoft.com/office/powerpoint/2010/main" xmlns="" val="1793140413"/>
      </p:ext>
    </p:extLst>
  </p:cSld>
  <p:clrMapOvr>
    <a:masterClrMapping/>
  </p:clrMapOvr>
  <p:transition>
    <p:plus/>
  </p:transition>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bg>
      <p:bgPr>
        <a:blipFill>
          <a:blip r:embed="rId2" cstate="print"/>
          <a:tile tx="0" ty="0" sx="100000" sy="100000" flip="none" algn="tl"/>
        </a:blipFill>
        <a:effectLst/>
      </p:bgPr>
    </p:bg>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28704" y="-891480"/>
            <a:ext cx="9120481" cy="3384376"/>
          </a:xfrm>
        </p:spPr>
        <p:txBody>
          <a:bodyPr>
            <a:noAutofit/>
          </a:bodyPr>
          <a:lstStyle/>
          <a:p>
            <a:pPr algn="ctr"/>
            <a:r>
              <a:rPr lang="ru-RU" sz="4000" dirty="0" smtClean="0">
                <a:solidFill>
                  <a:schemeClr val="accent6">
                    <a:lumMod val="50000"/>
                  </a:schemeClr>
                </a:solidFill>
                <a:effectLst>
                  <a:outerShdw blurRad="38100" dist="38100" dir="2700000" algn="tl">
                    <a:srgbClr val="000000">
                      <a:alpha val="43137"/>
                    </a:srgbClr>
                  </a:outerShdw>
                </a:effectLst>
              </a:rPr>
              <a:t>Спасибо за внимание!</a:t>
            </a:r>
            <a:endParaRPr lang="ru-RU" sz="4000" dirty="0">
              <a:solidFill>
                <a:schemeClr val="accent6">
                  <a:lumMod val="50000"/>
                </a:schemeClr>
              </a:solidFill>
              <a:effectLst>
                <a:outerShdw blurRad="38100" dist="38100" dir="2700000" algn="tl">
                  <a:srgbClr val="000000">
                    <a:alpha val="43137"/>
                  </a:srgbClr>
                </a:outerShdw>
              </a:effectLst>
            </a:endParaRPr>
          </a:p>
        </p:txBody>
      </p:sp>
      <p:pic>
        <p:nvPicPr>
          <p:cNvPr id="7176" name="Picture 8" descr="D:\Работа в Ладошке\Диплом Ольги\ПРАКТИКА\IMG_4978.JPG"/>
          <p:cNvPicPr>
            <a:picLocks noChangeAspect="1" noChangeArrowheads="1"/>
          </p:cNvPicPr>
          <p:nvPr/>
        </p:nvPicPr>
        <p:blipFill>
          <a:blip r:embed="rId3" cstate="print">
            <a:extLst>
              <a:ext uri="{28A0092B-C50C-407E-A947-70E740481C1C}">
                <a14:useLocalDpi xmlns:a14="http://schemas.microsoft.com/office/drawing/2010/main" xmlns="" val="0"/>
              </a:ext>
            </a:extLst>
          </a:blip>
          <a:srcRect/>
          <a:stretch>
            <a:fillRect/>
          </a:stretch>
        </p:blipFill>
        <p:spPr bwMode="auto">
          <a:xfrm>
            <a:off x="3203848" y="1916832"/>
            <a:ext cx="3024336" cy="4534289"/>
          </a:xfrm>
          <a:prstGeom prst="rect">
            <a:avLst/>
          </a:prstGeom>
          <a:noFill/>
          <a:extLst>
            <a:ext uri="{909E8E84-426E-40DD-AFC4-6F175D3DCCD1}">
              <a14:hiddenFill xmlns:a14="http://schemas.microsoft.com/office/drawing/2010/main" xmlns="">
                <a:solidFill>
                  <a:srgbClr val="FFFFFF"/>
                </a:solidFill>
              </a14:hiddenFill>
            </a:ext>
          </a:extLst>
        </p:spPr>
      </p:pic>
      <p:pic>
        <p:nvPicPr>
          <p:cNvPr id="7178" name="Picture 10" descr="http://galerey-room.ru/images/154233_1413632553.png"/>
          <p:cNvPicPr>
            <a:picLocks noChangeAspect="1" noChangeArrowheads="1"/>
          </p:cNvPicPr>
          <p:nvPr/>
        </p:nvPicPr>
        <p:blipFill>
          <a:blip r:embed="rId4" cstate="print">
            <a:extLst>
              <a:ext uri="{28A0092B-C50C-407E-A947-70E740481C1C}">
                <a14:useLocalDpi xmlns:a14="http://schemas.microsoft.com/office/drawing/2010/main" xmlns="" val="0"/>
              </a:ext>
            </a:extLst>
          </a:blip>
          <a:srcRect/>
          <a:stretch>
            <a:fillRect/>
          </a:stretch>
        </p:blipFill>
        <p:spPr bwMode="auto">
          <a:xfrm>
            <a:off x="5940152" y="3273714"/>
            <a:ext cx="3584286" cy="3584286"/>
          </a:xfrm>
          <a:prstGeom prst="rect">
            <a:avLst/>
          </a:prstGeom>
          <a:noFill/>
          <a:extLst>
            <a:ext uri="{909E8E84-426E-40DD-AFC4-6F175D3DCCD1}">
              <a14:hiddenFill xmlns:a14="http://schemas.microsoft.com/office/drawing/2010/main" xmlns="">
                <a:solidFill>
                  <a:srgbClr val="FFFFFF"/>
                </a:solidFill>
              </a14:hiddenFill>
            </a:ext>
          </a:extLst>
        </p:spPr>
      </p:pic>
      <p:pic>
        <p:nvPicPr>
          <p:cNvPr id="7186" name="Picture 18" descr="http://kalejdoskopphotoshopa.ru/wp-content/uploads/2014/05/butterfly4.gif"/>
          <p:cNvPicPr>
            <a:picLocks noChangeAspect="1" noChangeArrowheads="1" noCrop="1"/>
          </p:cNvPicPr>
          <p:nvPr/>
        </p:nvPicPr>
        <p:blipFill>
          <a:blip r:embed="rId5" cstate="print">
            <a:extLst>
              <a:ext uri="{28A0092B-C50C-407E-A947-70E740481C1C}">
                <a14:useLocalDpi xmlns:a14="http://schemas.microsoft.com/office/drawing/2010/main" xmlns="" val="0"/>
              </a:ext>
            </a:extLst>
          </a:blip>
          <a:srcRect/>
          <a:stretch>
            <a:fillRect/>
          </a:stretch>
        </p:blipFill>
        <p:spPr bwMode="auto">
          <a:xfrm rot="8455672">
            <a:off x="-836995" y="1054223"/>
            <a:ext cx="4558180" cy="3418635"/>
          </a:xfrm>
          <a:prstGeom prst="rect">
            <a:avLst/>
          </a:prstGeom>
          <a:noFill/>
          <a:extLst>
            <a:ext uri="{909E8E84-426E-40DD-AFC4-6F175D3DCCD1}">
              <a14:hiddenFill xmlns:a14="http://schemas.microsoft.com/office/drawing/2010/main" xmlns="">
                <a:solidFill>
                  <a:srgbClr val="FFFFFF"/>
                </a:solidFill>
              </a14:hiddenFill>
            </a:ext>
          </a:extLst>
        </p:spPr>
      </p:pic>
    </p:spTree>
    <p:extLst>
      <p:ext uri="{BB962C8B-B14F-4D97-AF65-F5344CB8AC3E}">
        <p14:creationId xmlns:p14="http://schemas.microsoft.com/office/powerpoint/2010/main" xmlns="" val="840896279"/>
      </p:ext>
    </p:extLst>
  </p:cSld>
  <p:clrMapOvr>
    <a:masterClrMapping/>
  </p:clrMapOvr>
  <p:transition>
    <p:dissolve/>
  </p:transition>
  <p:timing>
    <p:tnLst>
      <p:par>
        <p:cTn id="1" dur="indefinite" restart="never" nodeType="tmRoot"/>
      </p:par>
    </p:tnLst>
  </p:timing>
</p:sld>
</file>

<file path=ppt/theme/_rels/theme1.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image" Target="../media/image1.jpeg"/></Relationships>
</file>

<file path=ppt/theme/theme1.xml><?xml version="1.0" encoding="utf-8"?>
<a:theme xmlns:a="http://schemas.openxmlformats.org/drawingml/2006/main" name="Трек">
  <a:themeElements>
    <a:clrScheme name="Трек">
      <a:dk1>
        <a:sysClr val="windowText" lastClr="000000"/>
      </a:dk1>
      <a:lt1>
        <a:sysClr val="window" lastClr="FFFFFF"/>
      </a:lt1>
      <a:dk2>
        <a:srgbClr val="4E3B30"/>
      </a:dk2>
      <a:lt2>
        <a:srgbClr val="FBEEC9"/>
      </a:lt2>
      <a:accent1>
        <a:srgbClr val="F0A22E"/>
      </a:accent1>
      <a:accent2>
        <a:srgbClr val="A5644E"/>
      </a:accent2>
      <a:accent3>
        <a:srgbClr val="B58B80"/>
      </a:accent3>
      <a:accent4>
        <a:srgbClr val="C3986D"/>
      </a:accent4>
      <a:accent5>
        <a:srgbClr val="A19574"/>
      </a:accent5>
      <a:accent6>
        <a:srgbClr val="C17529"/>
      </a:accent6>
      <a:hlink>
        <a:srgbClr val="AD1F1F"/>
      </a:hlink>
      <a:folHlink>
        <a:srgbClr val="FFC42F"/>
      </a:folHlink>
    </a:clrScheme>
    <a:fontScheme name="Трек">
      <a:majorFont>
        <a:latin typeface="Franklin Gothic Medium"/>
        <a:ea typeface=""/>
        <a:cs typeface=""/>
        <a:font script="Jpan" typeface="HG創英角ｺﾞｼｯｸUB"/>
        <a:font script="Hang" typeface="돋움"/>
        <a:font script="Hans" typeface="隶书"/>
        <a:font script="Hant" typeface="微軟正黑體"/>
        <a:font script="Arab" typeface="Tahoma"/>
        <a:font script="Hebr" typeface="Aharoni"/>
        <a:font script="Thai" typeface="Lily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ajorFont>
      <a:minorFont>
        <a:latin typeface="Franklin Gothic Book"/>
        <a:ea typeface=""/>
        <a:cs typeface=""/>
        <a:font script="Jpan" typeface="HGｺﾞｼｯｸE"/>
        <a:font script="Hang" typeface="돋움"/>
        <a:font script="Hans" typeface="华文楷体"/>
        <a:font script="Hant" typeface="微軟正黑體"/>
        <a:font script="Arab" typeface="Tahoma"/>
        <a:font script="Hebr" typeface="Aharoni"/>
        <a:font script="Thai" typeface="Lily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minorFont>
    </a:fontScheme>
    <a:fmtScheme name="Трек">
      <a:fillStyleLst>
        <a:solidFill>
          <a:schemeClr val="phClr"/>
        </a:solidFill>
        <a:gradFill rotWithShape="1">
          <a:gsLst>
            <a:gs pos="0">
              <a:schemeClr val="phClr">
                <a:tint val="30000"/>
                <a:satMod val="250000"/>
              </a:schemeClr>
            </a:gs>
            <a:gs pos="72000">
              <a:schemeClr val="phClr">
                <a:tint val="75000"/>
                <a:satMod val="210000"/>
              </a:schemeClr>
            </a:gs>
            <a:gs pos="100000">
              <a:schemeClr val="phClr">
                <a:tint val="85000"/>
                <a:satMod val="210000"/>
              </a:schemeClr>
            </a:gs>
          </a:gsLst>
          <a:lin ang="5400000" scaled="1"/>
        </a:gradFill>
        <a:gradFill rotWithShape="1">
          <a:gsLst>
            <a:gs pos="0">
              <a:schemeClr val="phClr">
                <a:tint val="75000"/>
                <a:shade val="85000"/>
                <a:satMod val="230000"/>
              </a:schemeClr>
            </a:gs>
            <a:gs pos="25000">
              <a:schemeClr val="phClr">
                <a:tint val="90000"/>
                <a:shade val="70000"/>
                <a:satMod val="220000"/>
              </a:schemeClr>
            </a:gs>
            <a:gs pos="50000">
              <a:schemeClr val="phClr">
                <a:tint val="90000"/>
                <a:shade val="58000"/>
                <a:satMod val="225000"/>
              </a:schemeClr>
            </a:gs>
            <a:gs pos="65000">
              <a:schemeClr val="phClr">
                <a:tint val="90000"/>
                <a:shade val="58000"/>
                <a:satMod val="225000"/>
              </a:schemeClr>
            </a:gs>
            <a:gs pos="80000">
              <a:schemeClr val="phClr">
                <a:tint val="90000"/>
                <a:shade val="69000"/>
                <a:satMod val="220000"/>
              </a:schemeClr>
            </a:gs>
            <a:gs pos="100000">
              <a:schemeClr val="phClr">
                <a:tint val="77000"/>
                <a:shade val="80000"/>
                <a:satMod val="230000"/>
              </a:schemeClr>
            </a:gs>
          </a:gsLst>
          <a:lin ang="5400000" scaled="1"/>
        </a:gradFill>
      </a:fillStyleLst>
      <a:lnStyleLst>
        <a:ln w="10000" cap="flat" cmpd="sng" algn="ctr">
          <a:solidFill>
            <a:schemeClr val="ph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76200" dist="50800" dir="5400000" rotWithShape="0">
              <a:srgbClr val="4E3B30">
                <a:alpha val="60000"/>
              </a:srgbClr>
            </a:outerShdw>
          </a:effectLst>
        </a:effectStyle>
        <a:effectStyle>
          <a:effectLst>
            <a:outerShdw blurRad="76200" dist="50800" dir="5400000" rotWithShape="0">
              <a:srgbClr val="4E3B30">
                <a:alpha val="60000"/>
              </a:srgbClr>
            </a:outerShdw>
          </a:effectLst>
          <a:scene3d>
            <a:camera prst="orthographicFront">
              <a:rot lat="0" lon="0" rev="0"/>
            </a:camera>
            <a:lightRig rig="threePt" dir="tl">
              <a:rot lat="0" lon="0" rev="0"/>
            </a:lightRig>
          </a:scene3d>
          <a:sp3d prstMaterial="metal">
            <a:bevelT w="10000" h="10000"/>
          </a:sp3d>
        </a:effectStyle>
        <a:effectStyle>
          <a:effectLst>
            <a:outerShdw blurRad="76200" dist="50800" dir="5400000" rotWithShape="0">
              <a:srgbClr val="4E3B30">
                <a:alpha val="60000"/>
              </a:srgbClr>
            </a:outerShdw>
          </a:effectLst>
          <a:scene3d>
            <a:camera prst="obliqueTopLeft" fov="600000">
              <a:rot lat="0" lon="0" rev="0"/>
            </a:camera>
            <a:lightRig rig="balanced" dir="t">
              <a:rot lat="0" lon="0" rev="19200000"/>
            </a:lightRig>
          </a:scene3d>
          <a:sp3d contourW="12700" prstMaterial="matte">
            <a:bevelT w="60000" h="50800"/>
            <a:contourClr>
              <a:schemeClr val="phClr">
                <a:shade val="60000"/>
                <a:satMod val="110000"/>
              </a:schemeClr>
            </a:contourClr>
          </a:sp3d>
        </a:effectStyle>
      </a:effectStyleLst>
      <a:bgFillStyleLst>
        <a:solidFill>
          <a:schemeClr val="phClr"/>
        </a:solidFill>
        <a:blipFill>
          <a:blip xmlns:r="http://schemas.openxmlformats.org/officeDocument/2006/relationships" r:embed="rId1">
            <a:duotone>
              <a:schemeClr val="phClr">
                <a:shade val="90000"/>
                <a:satMod val="150000"/>
              </a:schemeClr>
              <a:schemeClr val="phClr">
                <a:tint val="88000"/>
                <a:satMod val="105000"/>
              </a:schemeClr>
            </a:duotone>
          </a:blip>
          <a:tile tx="0" ty="0" sx="95000" sy="95000" flip="none" algn="t"/>
        </a:blipFill>
        <a:blipFill>
          <a:blip xmlns:r="http://schemas.openxmlformats.org/officeDocument/2006/relationships" r:embed="rId2">
            <a:duotone>
              <a:schemeClr val="phClr">
                <a:shade val="30000"/>
                <a:satMod val="455000"/>
              </a:schemeClr>
              <a:schemeClr val="phClr">
                <a:tint val="95000"/>
                <a:satMod val="120000"/>
              </a:schemeClr>
            </a:duotone>
          </a:blip>
          <a:stretch>
            <a:fillRect/>
          </a:stretch>
        </a:blip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Trek</Template>
  <TotalTime>1346</TotalTime>
  <Words>729</Words>
  <Application>Microsoft Office PowerPoint</Application>
  <PresentationFormat>Экран (4:3)</PresentationFormat>
  <Paragraphs>66</Paragraphs>
  <Slides>31</Slides>
  <Notes>0</Notes>
  <HiddenSlides>0</HiddenSlides>
  <MMClips>0</MMClips>
  <ScaleCrop>false</ScaleCrop>
  <HeadingPairs>
    <vt:vector size="4" baseType="variant">
      <vt:variant>
        <vt:lpstr>Тема</vt:lpstr>
      </vt:variant>
      <vt:variant>
        <vt:i4>1</vt:i4>
      </vt:variant>
      <vt:variant>
        <vt:lpstr>Заголовки слайдов</vt:lpstr>
      </vt:variant>
      <vt:variant>
        <vt:i4>31</vt:i4>
      </vt:variant>
    </vt:vector>
  </HeadingPairs>
  <TitlesOfParts>
    <vt:vector size="32" baseType="lpstr">
      <vt:lpstr>Трек</vt:lpstr>
      <vt:lpstr>Слайд 1</vt:lpstr>
      <vt:lpstr>БУМАГОПЛАСТИКА.   Поскольку в современном образовании взят курс на обновление содержания образования, вопрос формирования универсальных учебных действий становится актуальным. К таким умениям относятся конструкторские умения и навыки. В свою очередь одним из средств развития конструкторских умений и навыков в предшкольном возрасте является бумагопластика.  В тоже время педагоги-дошкольники редко используют возможности бумагопластики, считая её довольно сложной для этого возраста. А между тем анализ имеющихся программ для дошкольников по конструированию показывает, что бумагопластика уже активно рекомендуется  в дошкольном возрасте. Если вести целенаправленную работу, то даже бумагопластика в самых сложных её видах может стать доступной для дошкольников . </vt:lpstr>
      <vt:lpstr>Слайд 3</vt:lpstr>
      <vt:lpstr>Слайд 4</vt:lpstr>
      <vt:lpstr>Слайд 5</vt:lpstr>
      <vt:lpstr>Слайд 6</vt:lpstr>
      <vt:lpstr>Слайд 7</vt:lpstr>
      <vt:lpstr>И это подтверждает  и опыт педагогов-практиков, таких как Лыковой Ирины Александровны, Парамоновой Ларисы Алексеевны, Жуковой Елены Ивановны, Чукмарёвой Марии Николаевны, Сосницкой Риты Анатольевны и других.</vt:lpstr>
      <vt:lpstr>Слайд 9</vt:lpstr>
      <vt:lpstr>Слайд 10</vt:lpstr>
      <vt:lpstr>Слайд 11</vt:lpstr>
      <vt:lpstr>Слайд 12</vt:lpstr>
      <vt:lpstr>Данные констатирующего этапа эксперимента Результаты диагностики владения ручными навыками и развитием  способности к пространственному мышлению </vt:lpstr>
      <vt:lpstr>Слайд 14</vt:lpstr>
      <vt:lpstr>План работы по развитию конструкторских умений и навыков  с помощью бумагопластики</vt:lpstr>
      <vt:lpstr>Слайд 16</vt:lpstr>
      <vt:lpstr>Кроме занятий, как мы упоминали, детям постоянно даётся возможность проводить самостоятельную работу в исследовательском уголке. Хорошим подспорьем для педагога являются пособия Бориса Павловича и Лены Алексеевны Никитиных. Это игры «Сложи узор» и «Уникуб». Эти игры позволяют развивать пространственный анализ и синтез. Так же как и другие игры, задания «Сложи узор» включались как в ход занятий, так и предоставлялись для самостоятельной игры в группе.    </vt:lpstr>
      <vt:lpstr>ТЕХНИКИ БУМАГОПЛАСТИКИ</vt:lpstr>
      <vt:lpstr>Слайд 19</vt:lpstr>
      <vt:lpstr>Слайд 20</vt:lpstr>
      <vt:lpstr>Оригами на свежем воздухе</vt:lpstr>
      <vt:lpstr>Мастер класс по квиллингу </vt:lpstr>
      <vt:lpstr>Слайд 23</vt:lpstr>
      <vt:lpstr>Слайд 24</vt:lpstr>
      <vt:lpstr>Заключительный, контрольный этап эксперимента, позволил оценить эффективность всей системы работы. На данном этапе проводилось повторное тестирование, целью которого стало выявление уровня развития конструкторских  умений и навыков детей после проведения специальной программы занятий.    На констатирующем этапе эксперимента мы применяли методики, позволяющие обследовать некоторые особенности пространственного  мышления, а также навыки ручного праксиса. На контрольном этапе эксперимента мы снова обследовали  уровень развития тех же операций и умений,  но уже с помощью других методик. Для обследования пространственного мышления мы использовали блоки  из  диагностики  универсальный учебных действий, таких авторов как Меркулова т.в.,теплицкая а.г.,беглова т.в.  Для диагностики ручного праксиса мы использовали анализ детских работ, для этого хорошим материалом послужили последние занятия на формирующем этапе эксперимента, а также заключительное занятие.   </vt:lpstr>
      <vt:lpstr>Слайд 26</vt:lpstr>
      <vt:lpstr>Слайд 27</vt:lpstr>
      <vt:lpstr>Слайд 28</vt:lpstr>
      <vt:lpstr>Слайд 29</vt:lpstr>
      <vt:lpstr>Слайд 30</vt:lpstr>
      <vt:lpstr>Спасибо за внимание!</vt:lpstr>
    </vt:vector>
  </TitlesOfParts>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Презентация PowerPoint</dc:title>
  <dc:creator>Elena</dc:creator>
  <cp:lastModifiedBy>Родители</cp:lastModifiedBy>
  <cp:revision>48</cp:revision>
  <dcterms:created xsi:type="dcterms:W3CDTF">2016-05-17T21:54:44Z</dcterms:created>
  <dcterms:modified xsi:type="dcterms:W3CDTF">2016-09-19T11:45:26Z</dcterms:modified>
</cp:coreProperties>
</file>