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92"/>
  </p:notesMasterIdLst>
  <p:sldIdLst>
    <p:sldId id="256" r:id="rId2"/>
    <p:sldId id="412" r:id="rId3"/>
    <p:sldId id="369" r:id="rId4"/>
    <p:sldId id="371" r:id="rId5"/>
    <p:sldId id="259" r:id="rId6"/>
    <p:sldId id="336" r:id="rId7"/>
    <p:sldId id="285" r:id="rId8"/>
    <p:sldId id="260" r:id="rId9"/>
    <p:sldId id="261" r:id="rId10"/>
    <p:sldId id="268" r:id="rId11"/>
    <p:sldId id="350" r:id="rId12"/>
    <p:sldId id="351" r:id="rId13"/>
    <p:sldId id="305" r:id="rId14"/>
    <p:sldId id="304" r:id="rId15"/>
    <p:sldId id="273" r:id="rId16"/>
    <p:sldId id="310" r:id="rId17"/>
    <p:sldId id="263" r:id="rId18"/>
    <p:sldId id="265" r:id="rId19"/>
    <p:sldId id="299" r:id="rId20"/>
    <p:sldId id="300" r:id="rId21"/>
    <p:sldId id="274" r:id="rId22"/>
    <p:sldId id="282" r:id="rId23"/>
    <p:sldId id="275" r:id="rId24"/>
    <p:sldId id="289" r:id="rId25"/>
    <p:sldId id="290" r:id="rId26"/>
    <p:sldId id="291" r:id="rId27"/>
    <p:sldId id="295" r:id="rId28"/>
    <p:sldId id="286" r:id="rId29"/>
    <p:sldId id="288" r:id="rId30"/>
    <p:sldId id="281" r:id="rId31"/>
    <p:sldId id="297" r:id="rId32"/>
    <p:sldId id="362" r:id="rId33"/>
    <p:sldId id="364" r:id="rId34"/>
    <p:sldId id="366" r:id="rId35"/>
    <p:sldId id="367" r:id="rId36"/>
    <p:sldId id="298" r:id="rId37"/>
    <p:sldId id="313" r:id="rId38"/>
    <p:sldId id="303" r:id="rId39"/>
    <p:sldId id="329" r:id="rId40"/>
    <p:sldId id="331" r:id="rId41"/>
    <p:sldId id="330" r:id="rId42"/>
    <p:sldId id="337" r:id="rId43"/>
    <p:sldId id="311" r:id="rId44"/>
    <p:sldId id="321" r:id="rId45"/>
    <p:sldId id="316" r:id="rId46"/>
    <p:sldId id="317" r:id="rId47"/>
    <p:sldId id="327" r:id="rId48"/>
    <p:sldId id="319" r:id="rId49"/>
    <p:sldId id="320" r:id="rId50"/>
    <p:sldId id="322" r:id="rId51"/>
    <p:sldId id="323" r:id="rId52"/>
    <p:sldId id="324" r:id="rId53"/>
    <p:sldId id="325" r:id="rId54"/>
    <p:sldId id="326" r:id="rId55"/>
    <p:sldId id="333" r:id="rId56"/>
    <p:sldId id="334" r:id="rId57"/>
    <p:sldId id="384" r:id="rId58"/>
    <p:sldId id="385" r:id="rId59"/>
    <p:sldId id="375" r:id="rId60"/>
    <p:sldId id="379" r:id="rId61"/>
    <p:sldId id="380" r:id="rId62"/>
    <p:sldId id="399" r:id="rId63"/>
    <p:sldId id="400" r:id="rId64"/>
    <p:sldId id="401" r:id="rId65"/>
    <p:sldId id="402" r:id="rId66"/>
    <p:sldId id="403" r:id="rId67"/>
    <p:sldId id="381" r:id="rId68"/>
    <p:sldId id="386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395" r:id="rId78"/>
    <p:sldId id="396" r:id="rId79"/>
    <p:sldId id="398" r:id="rId80"/>
    <p:sldId id="397" r:id="rId81"/>
    <p:sldId id="372" r:id="rId82"/>
    <p:sldId id="404" r:id="rId83"/>
    <p:sldId id="405" r:id="rId84"/>
    <p:sldId id="411" r:id="rId85"/>
    <p:sldId id="413" r:id="rId86"/>
    <p:sldId id="408" r:id="rId87"/>
    <p:sldId id="410" r:id="rId88"/>
    <p:sldId id="409" r:id="rId89"/>
    <p:sldId id="383" r:id="rId90"/>
    <p:sldId id="312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87126" autoAdjust="0"/>
  </p:normalViewPr>
  <p:slideViewPr>
    <p:cSldViewPr>
      <p:cViewPr varScale="1">
        <p:scale>
          <a:sx n="64" d="100"/>
          <a:sy n="64" d="100"/>
        </p:scale>
        <p:origin x="-30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5479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A230B-0D3C-4348-BAC7-012E5517FA32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5E5D1-E391-46D1-857B-AA47628342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5E5D1-E391-46D1-857B-AA47628342E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5E5D1-E391-46D1-857B-AA47628342E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BDC9B25-FDBC-472C-80F7-634266F93250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F570D86-38FB-4615-A395-725ADF4DBC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NUL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NUL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39.jpe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jpeg"/><Relationship Id="rId7" Type="http://schemas.openxmlformats.org/officeDocument/2006/relationships/image" Target="NUL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45.jpeg"/><Relationship Id="rId9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9.jpeg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53.jpeg"/><Relationship Id="rId4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NULL"/><Relationship Id="rId5" Type="http://schemas.openxmlformats.org/officeDocument/2006/relationships/image" Target="../media/image81.jpeg"/><Relationship Id="rId10" Type="http://schemas.openxmlformats.org/officeDocument/2006/relationships/image" Target="NULL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9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NUL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9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0"/>
            <a:ext cx="8172400" cy="1340768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Муниципальное бюджетное дошкольное образовательное учреждение Пушкинского муниципального района                                  детский сад №42 «Рябинка» </a:t>
            </a:r>
            <a:b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</a:b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052736"/>
            <a:ext cx="8172400" cy="5805264"/>
          </a:xfrm>
          <a:solidFill>
            <a:schemeClr val="accent2"/>
          </a:solidFill>
        </p:spPr>
        <p:txBody>
          <a:bodyPr/>
          <a:lstStyle/>
          <a:p>
            <a:endParaRPr lang="ru-RU" sz="2400" dirty="0" smtClean="0">
              <a:latin typeface="Segoe Print" pitchFamily="2" charset="0"/>
            </a:endParaRPr>
          </a:p>
          <a:p>
            <a:pPr algn="r"/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Р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а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з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н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о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ц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в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е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т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н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о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е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 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д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е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т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с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т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в</a:t>
            </a:r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о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Социально - личностный проект</a:t>
            </a:r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http://www.filyaeva.com/images/headers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797152"/>
            <a:ext cx="7164288" cy="146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Мастер – класс для педагогов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«Познай себя через рисунок»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7800"/>
            <a:ext cx="8172400" cy="5410200"/>
          </a:xfrm>
          <a:solidFill>
            <a:schemeClr val="accent2"/>
          </a:solidFill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  <p:pic>
        <p:nvPicPr>
          <p:cNvPr id="1026" name="Picture 2" descr="G:\DCIM\100OLYMP\P331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4104456" cy="3456384"/>
          </a:xfrm>
          <a:prstGeom prst="rect">
            <a:avLst/>
          </a:prstGeom>
          <a:noFill/>
        </p:spPr>
      </p:pic>
      <p:pic>
        <p:nvPicPr>
          <p:cNvPr id="4" name="Picture 2" descr="G:\DCIM\100OLYMP\P331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573016"/>
            <a:ext cx="3755909" cy="3104964"/>
          </a:xfrm>
          <a:prstGeom prst="rect">
            <a:avLst/>
          </a:prstGeom>
          <a:noFill/>
        </p:spPr>
      </p:pic>
      <p:pic>
        <p:nvPicPr>
          <p:cNvPr id="1028" name="Picture 4" descr="http://76202s043.edusite.ru/images/plakat3luchs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996543"/>
            <a:ext cx="2952328" cy="1861457"/>
          </a:xfrm>
          <a:prstGeom prst="rect">
            <a:avLst/>
          </a:prstGeom>
          <a:noFill/>
        </p:spPr>
      </p:pic>
      <p:pic>
        <p:nvPicPr>
          <p:cNvPr id="70658" name="Picture 2" descr="http://ua.convdocs.org/pars_docs/refs/224/223671/223671_html_m4f9023d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628800"/>
            <a:ext cx="1537499" cy="1827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C:\Users\USER\Desktop\Мастер - класс арттерапия\DCIM\100OLYMP\P2190013.JPG"/>
          <p:cNvPicPr>
            <a:picLocks noChangeAspect="1" noChangeArrowheads="1"/>
          </p:cNvPicPr>
          <p:nvPr/>
        </p:nvPicPr>
        <p:blipFill>
          <a:blip r:embed="rId2" cstate="print"/>
          <a:srcRect r="16925"/>
          <a:stretch>
            <a:fillRect/>
          </a:stretch>
        </p:blipFill>
        <p:spPr bwMode="auto">
          <a:xfrm>
            <a:off x="1331640" y="260648"/>
            <a:ext cx="7344816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Мастер - класс арттерапия\DCIM\100OLYMP\P2190021.JPG"/>
          <p:cNvPicPr>
            <a:picLocks noChangeAspect="1" noChangeArrowheads="1"/>
          </p:cNvPicPr>
          <p:nvPr/>
        </p:nvPicPr>
        <p:blipFill>
          <a:blip r:embed="rId2" cstate="print"/>
          <a:srcRect r="42912"/>
          <a:stretch>
            <a:fillRect/>
          </a:stretch>
        </p:blipFill>
        <p:spPr bwMode="auto">
          <a:xfrm>
            <a:off x="4427984" y="548680"/>
            <a:ext cx="4533837" cy="6120680"/>
          </a:xfrm>
          <a:prstGeom prst="rect">
            <a:avLst/>
          </a:prstGeom>
          <a:noFill/>
        </p:spPr>
      </p:pic>
      <p:pic>
        <p:nvPicPr>
          <p:cNvPr id="6" name="Picture 2" descr="C:\Users\USER\Desktop\Мастер - класс арттерапия\DCIM\100OLYMP\P2190011.JPG"/>
          <p:cNvPicPr>
            <a:picLocks noChangeAspect="1" noChangeArrowheads="1"/>
          </p:cNvPicPr>
          <p:nvPr/>
        </p:nvPicPr>
        <p:blipFill>
          <a:blip r:embed="rId3" cstate="print"/>
          <a:srcRect l="20420"/>
          <a:stretch>
            <a:fillRect/>
          </a:stretch>
        </p:blipFill>
        <p:spPr bwMode="auto">
          <a:xfrm>
            <a:off x="1331640" y="1988840"/>
            <a:ext cx="2781909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Мастер - класс арттерапия\DCIM\100OLYMP\P219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005064"/>
            <a:ext cx="3456384" cy="2736304"/>
          </a:xfrm>
          <a:prstGeom prst="rect">
            <a:avLst/>
          </a:prstGeom>
          <a:noFill/>
        </p:spPr>
      </p:pic>
      <p:pic>
        <p:nvPicPr>
          <p:cNvPr id="6" name="Picture 2" descr="C:\Users\USER\Desktop\Мастер - класс арттерапия\DCIM\100OLYMP\P2190007.JPG"/>
          <p:cNvPicPr>
            <a:picLocks noChangeAspect="1" noChangeArrowheads="1"/>
          </p:cNvPicPr>
          <p:nvPr/>
        </p:nvPicPr>
        <p:blipFill>
          <a:blip r:embed="rId3" cstate="print"/>
          <a:srcRect t="18500" r="47542"/>
          <a:stretch>
            <a:fillRect/>
          </a:stretch>
        </p:blipFill>
        <p:spPr bwMode="auto">
          <a:xfrm>
            <a:off x="1115616" y="116632"/>
            <a:ext cx="4176464" cy="5976664"/>
          </a:xfrm>
          <a:prstGeom prst="rect">
            <a:avLst/>
          </a:prstGeom>
          <a:noFill/>
        </p:spPr>
      </p:pic>
      <p:pic>
        <p:nvPicPr>
          <p:cNvPr id="8" name="Picture 2" descr="http://tapenik.ru/dizain/izo_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4664"/>
            <a:ext cx="2562873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Мастер - класс арттерапия\DCIM\100OLYMP\P219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7704856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836712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Домашнее задание для педагогов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08720"/>
            <a:ext cx="8172400" cy="594928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Новая папка (3)\дудалы и мандалы\003.jpg"/>
          <p:cNvPicPr>
            <a:picLocks noChangeAspect="1" noChangeArrowheads="1"/>
          </p:cNvPicPr>
          <p:nvPr/>
        </p:nvPicPr>
        <p:blipFill>
          <a:blip r:embed="rId2" cstate="print"/>
          <a:srcRect r="2703" b="2589"/>
          <a:stretch>
            <a:fillRect/>
          </a:stretch>
        </p:blipFill>
        <p:spPr bwMode="auto">
          <a:xfrm>
            <a:off x="1115616" y="1124744"/>
            <a:ext cx="1728191" cy="2490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USER\Desktop\Новая папка (3)\дудалы и мандалы\007.jpg"/>
          <p:cNvPicPr>
            <a:picLocks noChangeAspect="1" noChangeArrowheads="1"/>
          </p:cNvPicPr>
          <p:nvPr/>
        </p:nvPicPr>
        <p:blipFill>
          <a:blip r:embed="rId3" cstate="print"/>
          <a:srcRect l="4624" r="2892" b="3333"/>
          <a:stretch>
            <a:fillRect/>
          </a:stretch>
        </p:blipFill>
        <p:spPr bwMode="auto">
          <a:xfrm>
            <a:off x="7236296" y="1124744"/>
            <a:ext cx="1728192" cy="2448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USER\Desktop\Новая папка (3)\дудалы и мандалы\006.jpg"/>
          <p:cNvPicPr>
            <a:picLocks noChangeAspect="1" noChangeArrowheads="1"/>
          </p:cNvPicPr>
          <p:nvPr/>
        </p:nvPicPr>
        <p:blipFill>
          <a:blip r:embed="rId4" cstate="print"/>
          <a:srcRect r="2862" b="1452"/>
          <a:stretch>
            <a:fillRect/>
          </a:stretch>
        </p:blipFill>
        <p:spPr bwMode="auto">
          <a:xfrm>
            <a:off x="7308304" y="4293096"/>
            <a:ext cx="1656184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USER\Desktop\мандалы\дудалы и мандалы\002 (2).jpg"/>
          <p:cNvPicPr>
            <a:picLocks noChangeAspect="1" noChangeArrowheads="1"/>
          </p:cNvPicPr>
          <p:nvPr/>
        </p:nvPicPr>
        <p:blipFill>
          <a:blip r:embed="rId5" cstate="print"/>
          <a:srcRect r="5864" b="3571"/>
          <a:stretch>
            <a:fillRect/>
          </a:stretch>
        </p:blipFill>
        <p:spPr bwMode="auto">
          <a:xfrm>
            <a:off x="3203848" y="4293096"/>
            <a:ext cx="1656184" cy="2372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USER\Desktop\Новая папка (3)\дудалы и мандалы\005.jpg"/>
          <p:cNvPicPr>
            <a:picLocks noChangeAspect="1" noChangeArrowheads="1"/>
          </p:cNvPicPr>
          <p:nvPr/>
        </p:nvPicPr>
        <p:blipFill>
          <a:blip r:embed="rId6" cstate="print"/>
          <a:srcRect r="3704" b="1218"/>
          <a:stretch>
            <a:fillRect/>
          </a:stretch>
        </p:blipFill>
        <p:spPr bwMode="auto">
          <a:xfrm>
            <a:off x="1115616" y="4293096"/>
            <a:ext cx="1656184" cy="235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  <p:pic>
        <p:nvPicPr>
          <p:cNvPr id="11" name="Picture 2" descr="C:\Users\USER\Desktop\Цветотерапия\Новая папка\001.jpg"/>
          <p:cNvPicPr>
            <a:picLocks noChangeAspect="1" noChangeArrowheads="1"/>
          </p:cNvPicPr>
          <p:nvPr/>
        </p:nvPicPr>
        <p:blipFill>
          <a:blip r:embed="rId8" cstate="print"/>
          <a:srcRect l="15896" t="6250" r="11851" b="22917"/>
          <a:stretch>
            <a:fillRect/>
          </a:stretch>
        </p:blipFill>
        <p:spPr bwMode="auto">
          <a:xfrm>
            <a:off x="3059832" y="1124744"/>
            <a:ext cx="1728192" cy="2496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USER\Desktop\Цветотерапия\Новая папка\002.jpg"/>
          <p:cNvPicPr>
            <a:picLocks noChangeAspect="1" noChangeArrowheads="1"/>
          </p:cNvPicPr>
          <p:nvPr/>
        </p:nvPicPr>
        <p:blipFill>
          <a:blip r:embed="rId9" cstate="print"/>
          <a:srcRect l="17955" t="9051" r="9215" b="23750"/>
          <a:stretch>
            <a:fillRect/>
          </a:stretch>
        </p:blipFill>
        <p:spPr bwMode="auto">
          <a:xfrm>
            <a:off x="5004048" y="1124744"/>
            <a:ext cx="1889262" cy="2475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G:\DCIM\100OLYMP\P3100001.JPG"/>
          <p:cNvPicPr>
            <a:picLocks noChangeAspect="1" noChangeArrowheads="1"/>
          </p:cNvPicPr>
          <p:nvPr/>
        </p:nvPicPr>
        <p:blipFill>
          <a:blip r:embed="rId10" cstate="print"/>
          <a:srcRect l="5691" r="3253"/>
          <a:stretch>
            <a:fillRect/>
          </a:stretch>
        </p:blipFill>
        <p:spPr bwMode="auto">
          <a:xfrm>
            <a:off x="5292081" y="4293096"/>
            <a:ext cx="1622799" cy="2376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Users\USER\Desktop\Цветотерапия\Новая папка\003.jpg"/>
          <p:cNvPicPr>
            <a:picLocks noChangeAspect="1" noChangeArrowheads="1"/>
          </p:cNvPicPr>
          <p:nvPr/>
        </p:nvPicPr>
        <p:blipFill>
          <a:blip r:embed="rId2" cstate="print"/>
          <a:srcRect t="20123" b="24407"/>
          <a:stretch>
            <a:fillRect/>
          </a:stretch>
        </p:blipFill>
        <p:spPr bwMode="auto">
          <a:xfrm rot="5400000">
            <a:off x="2809482" y="510998"/>
            <a:ext cx="2444915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E: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1710910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USER\Desktop\мандалы\дудалы и мандалы\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340768"/>
            <a:ext cx="1635735" cy="2420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фотоальбом 2015 - 2016г\Арттерапия\P224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221088"/>
            <a:ext cx="3275856" cy="2384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G:\DCIM\100OLYMP\P22600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221088"/>
            <a:ext cx="3312368" cy="2376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C:\Users\USER\Desktop\Новая папка\002.jpg"/>
          <p:cNvPicPr>
            <a:picLocks noChangeAspect="1" noChangeArrowheads="1"/>
          </p:cNvPicPr>
          <p:nvPr/>
        </p:nvPicPr>
        <p:blipFill>
          <a:blip r:embed="rId7" cstate="print"/>
          <a:srcRect l="10664" t="1852" b="20370"/>
          <a:stretch>
            <a:fillRect/>
          </a:stretch>
        </p:blipFill>
        <p:spPr bwMode="auto">
          <a:xfrm>
            <a:off x="5292080" y="260648"/>
            <a:ext cx="1838395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83671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Изотерапия</a:t>
            </a:r>
            <a:r>
              <a:rPr lang="ru-RU" sz="32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</a:t>
            </a:r>
            <a:r>
              <a:rPr lang="ru-RU" sz="32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                               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Занятие «Две кошки»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08720"/>
            <a:ext cx="8172400" cy="594928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00OLYMP\P119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840760" cy="5400600"/>
          </a:xfrm>
          <a:prstGeom prst="rect">
            <a:avLst/>
          </a:prstGeom>
          <a:noFill/>
        </p:spPr>
      </p:pic>
      <p:pic>
        <p:nvPicPr>
          <p:cNvPr id="7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03802"/>
            <a:ext cx="1080120" cy="1054198"/>
          </a:xfrm>
          <a:prstGeom prst="rect">
            <a:avLst/>
          </a:prstGeom>
          <a:noFill/>
        </p:spPr>
      </p:pic>
      <p:pic>
        <p:nvPicPr>
          <p:cNvPr id="6" name="Picture 2" descr="http://img-fotki.yandex.ru/get/4518/28257045.67f/0_72ad4_610bbe41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5414" y="0"/>
            <a:ext cx="1918586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40466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00OLYMP\P119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4464496" cy="3672408"/>
          </a:xfrm>
          <a:prstGeom prst="rect">
            <a:avLst/>
          </a:prstGeom>
          <a:noFill/>
        </p:spPr>
      </p:pic>
      <p:pic>
        <p:nvPicPr>
          <p:cNvPr id="5" name="Picture 2" descr="G:\DCIM\100OLYMP\P119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708920"/>
            <a:ext cx="3168352" cy="4032448"/>
          </a:xfrm>
          <a:prstGeom prst="rect">
            <a:avLst/>
          </a:prstGeom>
          <a:noFill/>
        </p:spPr>
      </p:pic>
      <p:pic>
        <p:nvPicPr>
          <p:cNvPr id="8" name="Picture 2" descr="http://cvrsochi.nethouse.ru/static/img/0000/0004/2501/42501510.puv887drub.W6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260648"/>
            <a:ext cx="1345397" cy="1944216"/>
          </a:xfrm>
          <a:prstGeom prst="rect">
            <a:avLst/>
          </a:prstGeom>
          <a:noFill/>
        </p:spPr>
      </p:pic>
      <p:pic>
        <p:nvPicPr>
          <p:cNvPr id="25602" name="Picture 2" descr="http://www.playcast.ru/uploads/2015/05/27/137637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77072"/>
            <a:ext cx="1641211" cy="2547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G:\DCIM\100OLYMP\P119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6632"/>
            <a:ext cx="3384376" cy="4176464"/>
          </a:xfrm>
          <a:prstGeom prst="rect">
            <a:avLst/>
          </a:prstGeom>
          <a:noFill/>
        </p:spPr>
      </p:pic>
      <p:pic>
        <p:nvPicPr>
          <p:cNvPr id="24578" name="Picture 2" descr="https://dl6x1lympbcd3.cloudfront.net/pictures/4525/4525880/2948134/original_294813413715412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3660967" cy="2448272"/>
          </a:xfrm>
          <a:prstGeom prst="rect">
            <a:avLst/>
          </a:prstGeom>
          <a:noFill/>
        </p:spPr>
      </p:pic>
      <p:pic>
        <p:nvPicPr>
          <p:cNvPr id="26626" name="Picture 2" descr="http://www.xn--80ahmibxmefel0m.xn--p1ai/images/header_drops_le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581128"/>
            <a:ext cx="1620050" cy="2192238"/>
          </a:xfrm>
          <a:prstGeom prst="rect">
            <a:avLst/>
          </a:prstGeom>
          <a:noFill/>
        </p:spPr>
      </p:pic>
      <p:pic>
        <p:nvPicPr>
          <p:cNvPr id="8" name="Picture 2" descr="G:\DCIM\100OLYMP\P119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708920"/>
            <a:ext cx="3168352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Segoe Print" pitchFamily="2" charset="0"/>
              </a:rPr>
              <a:t>     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Segoe Print" pitchFamily="2" charset="0"/>
              </a:rPr>
              <a:t>Руководитель проекта</a:t>
            </a:r>
          </a:p>
          <a:p>
            <a:pPr algn="ctr">
              <a:buNone/>
            </a:pPr>
            <a:r>
              <a:rPr lang="ru-RU" sz="2400" dirty="0" smtClean="0">
                <a:latin typeface="Segoe Print" pitchFamily="2" charset="0"/>
              </a:rPr>
              <a:t>Педагог – психолог                                                           первой квалификационной категории  </a:t>
            </a:r>
            <a:r>
              <a:rPr lang="ru-RU" sz="2400" dirty="0" err="1" smtClean="0">
                <a:latin typeface="Segoe Print" pitchFamily="2" charset="0"/>
              </a:rPr>
              <a:t>Темерханова</a:t>
            </a:r>
            <a:r>
              <a:rPr lang="ru-RU" sz="2400" dirty="0" smtClean="0">
                <a:latin typeface="Segoe Print" pitchFamily="2" charset="0"/>
              </a:rPr>
              <a:t> Эльвира Васильевна</a:t>
            </a:r>
          </a:p>
          <a:p>
            <a:pPr algn="ctr">
              <a:buNone/>
            </a:pPr>
            <a:endParaRPr lang="ru-RU" sz="2400" dirty="0" smtClean="0">
              <a:latin typeface="Segoe Print" pitchFamily="2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Segoe Print" pitchFamily="2" charset="0"/>
              </a:rPr>
              <a:t> </a:t>
            </a:r>
            <a:r>
              <a:rPr lang="ru-RU" b="1" dirty="0" smtClean="0">
                <a:solidFill>
                  <a:srgbClr val="00B0F0"/>
                </a:solidFill>
                <a:latin typeface="Segoe Print" pitchFamily="2" charset="0"/>
              </a:rPr>
              <a:t>Участники проекта</a:t>
            </a:r>
          </a:p>
          <a:p>
            <a:pPr algn="ctr">
              <a:buNone/>
            </a:pPr>
            <a:r>
              <a:rPr lang="ru-RU" sz="2800" dirty="0" smtClean="0">
                <a:latin typeface="Segoe Print" pitchFamily="2" charset="0"/>
              </a:rPr>
              <a:t>100детей,                                                     10 воспитателей,                                     музыкальный руководитель.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Возраст детей</a:t>
            </a:r>
          </a:p>
          <a:p>
            <a:pPr algn="ctr">
              <a:buNone/>
            </a:pPr>
            <a:r>
              <a:rPr lang="ru-RU" sz="2800" dirty="0" smtClean="0">
                <a:latin typeface="Segoe Print" pitchFamily="2" charset="0"/>
              </a:rPr>
              <a:t>5 – 7 лет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  <a:latin typeface="Segoe Print" pitchFamily="2" charset="0"/>
              </a:rPr>
              <a:t>Продолжительность работы над проектом</a:t>
            </a:r>
          </a:p>
          <a:p>
            <a:pPr algn="ctr">
              <a:buNone/>
            </a:pPr>
            <a:r>
              <a:rPr lang="ru-RU" sz="2800" dirty="0" smtClean="0">
                <a:latin typeface="Segoe Print" pitchFamily="2" charset="0"/>
              </a:rPr>
              <a:t>12.01.2016 – 29.04.2016</a:t>
            </a:r>
            <a:endParaRPr lang="ru-RU" sz="2800" dirty="0"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G:\DCIM\100OLYMP\P1190020.JPG"/>
          <p:cNvPicPr>
            <a:picLocks noChangeAspect="1" noChangeArrowheads="1"/>
          </p:cNvPicPr>
          <p:nvPr/>
        </p:nvPicPr>
        <p:blipFill>
          <a:blip r:embed="rId2" cstate="print"/>
          <a:srcRect t="4520"/>
          <a:stretch>
            <a:fillRect/>
          </a:stretch>
        </p:blipFill>
        <p:spPr bwMode="auto">
          <a:xfrm>
            <a:off x="1115616" y="2420888"/>
            <a:ext cx="6264696" cy="4338482"/>
          </a:xfrm>
          <a:prstGeom prst="rect">
            <a:avLst/>
          </a:prstGeom>
          <a:noFill/>
        </p:spPr>
      </p:pic>
      <p:pic>
        <p:nvPicPr>
          <p:cNvPr id="1026" name="Picture 2" descr="G:\DCIM\100OLYMP\P217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188640"/>
            <a:ext cx="2448272" cy="1836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USER\Desktop\фотоальбом 2015 - 2016г\Арттерапия\DCIM\100OLYMP\DCIM\100OLYMP\P2170008.JPG"/>
          <p:cNvPicPr>
            <a:picLocks noChangeAspect="1" noChangeArrowheads="1"/>
          </p:cNvPicPr>
          <p:nvPr/>
        </p:nvPicPr>
        <p:blipFill>
          <a:blip r:embed="rId4" cstate="print"/>
          <a:srcRect b="5927"/>
          <a:stretch>
            <a:fillRect/>
          </a:stretch>
        </p:blipFill>
        <p:spPr bwMode="auto">
          <a:xfrm>
            <a:off x="3779912" y="188640"/>
            <a:ext cx="2551479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USER\Desktop\фотоальбом 2015 - 2016г\Арттерапия\DCIM\100OLYMP\DCIM\100OLYMP\P217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88640"/>
            <a:ext cx="2496489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ttp://elenabratenkova.ru/wordpress/wp-content/uploads/2015/09/20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1753" y="4516485"/>
            <a:ext cx="2232247" cy="2341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83671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>
              <a:tabLst>
                <a:tab pos="4210050" algn="l"/>
              </a:tabLst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Занятие  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                                    «Рисунок по кругу»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08720"/>
            <a:ext cx="8172400" cy="594928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ото психолог\YIpzP0qr2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4320480" cy="3600400"/>
          </a:xfrm>
          <a:prstGeom prst="rect">
            <a:avLst/>
          </a:prstGeom>
          <a:noFill/>
        </p:spPr>
      </p:pic>
      <p:pic>
        <p:nvPicPr>
          <p:cNvPr id="4" name="Picture 2" descr="C:\Users\USER\Desktop\Фото психолог\tT9mKpIrbjk.jpg"/>
          <p:cNvPicPr>
            <a:picLocks noChangeAspect="1" noChangeArrowheads="1"/>
          </p:cNvPicPr>
          <p:nvPr/>
        </p:nvPicPr>
        <p:blipFill>
          <a:blip r:embed="rId3" cstate="print"/>
          <a:srcRect t="15971"/>
          <a:stretch>
            <a:fillRect/>
          </a:stretch>
        </p:blipFill>
        <p:spPr bwMode="auto">
          <a:xfrm>
            <a:off x="5436096" y="2564904"/>
            <a:ext cx="3525565" cy="4148692"/>
          </a:xfrm>
          <a:prstGeom prst="rect">
            <a:avLst/>
          </a:prstGeom>
          <a:noFill/>
        </p:spPr>
      </p:pic>
      <p:pic>
        <p:nvPicPr>
          <p:cNvPr id="6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661248"/>
            <a:ext cx="1080120" cy="1054198"/>
          </a:xfrm>
          <a:prstGeom prst="rect">
            <a:avLst/>
          </a:prstGeom>
          <a:noFill/>
        </p:spPr>
      </p:pic>
      <p:pic>
        <p:nvPicPr>
          <p:cNvPr id="5" name="Picture 2" descr="https://pamcee70.files.wordpress.com/2015/02/globe-304586_12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797152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Фото психолог\rKJp61ybPSA.jpg"/>
          <p:cNvPicPr>
            <a:picLocks noChangeAspect="1" noChangeArrowheads="1"/>
          </p:cNvPicPr>
          <p:nvPr/>
        </p:nvPicPr>
        <p:blipFill>
          <a:blip r:embed="rId3" cstate="print"/>
          <a:srcRect r="16129" b="19565"/>
          <a:stretch>
            <a:fillRect/>
          </a:stretch>
        </p:blipFill>
        <p:spPr bwMode="auto">
          <a:xfrm>
            <a:off x="1187624" y="188640"/>
            <a:ext cx="4032448" cy="3168352"/>
          </a:xfrm>
          <a:prstGeom prst="rect">
            <a:avLst/>
          </a:prstGeom>
          <a:noFill/>
        </p:spPr>
      </p:pic>
      <p:pic>
        <p:nvPicPr>
          <p:cNvPr id="8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17232"/>
            <a:ext cx="1080120" cy="1054198"/>
          </a:xfrm>
          <a:prstGeom prst="rect">
            <a:avLst/>
          </a:prstGeom>
          <a:noFill/>
        </p:spPr>
      </p:pic>
      <p:pic>
        <p:nvPicPr>
          <p:cNvPr id="1026" name="Picture 2" descr="G:\DCIM\100OLYMP\P2120005.JPG"/>
          <p:cNvPicPr>
            <a:picLocks noChangeAspect="1" noChangeArrowheads="1"/>
          </p:cNvPicPr>
          <p:nvPr/>
        </p:nvPicPr>
        <p:blipFill>
          <a:blip r:embed="rId5" cstate="print"/>
          <a:srcRect b="6061"/>
          <a:stretch>
            <a:fillRect/>
          </a:stretch>
        </p:blipFill>
        <p:spPr bwMode="auto">
          <a:xfrm>
            <a:off x="1259632" y="3861048"/>
            <a:ext cx="3672408" cy="2736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 descr="G:\DCIM\100OLYMP\P2120003.JPG"/>
          <p:cNvPicPr>
            <a:picLocks noChangeAspect="1" noChangeArrowheads="1"/>
          </p:cNvPicPr>
          <p:nvPr/>
        </p:nvPicPr>
        <p:blipFill>
          <a:blip r:embed="rId6" cstate="print"/>
          <a:srcRect b="5000"/>
          <a:stretch>
            <a:fillRect/>
          </a:stretch>
        </p:blipFill>
        <p:spPr bwMode="auto">
          <a:xfrm>
            <a:off x="5508104" y="620688"/>
            <a:ext cx="3456384" cy="2736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0" name="Picture 6" descr="G:\DCIM\100OLYMP\P2120004.JPG"/>
          <p:cNvPicPr>
            <a:picLocks noChangeAspect="1" noChangeArrowheads="1"/>
          </p:cNvPicPr>
          <p:nvPr/>
        </p:nvPicPr>
        <p:blipFill>
          <a:blip r:embed="rId7" cstate="print"/>
          <a:srcRect b="2857"/>
          <a:stretch>
            <a:fillRect/>
          </a:stretch>
        </p:blipFill>
        <p:spPr bwMode="auto">
          <a:xfrm>
            <a:off x="5436096" y="3861048"/>
            <a:ext cx="3456384" cy="2736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76470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Занятие    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                                            «Вальс цветов»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36712"/>
            <a:ext cx="8172400" cy="602128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  <p:pic>
        <p:nvPicPr>
          <p:cNvPr id="10242" name="Picture 2" descr="http://vladnews.ru/uploads/news/2010/03/12/315_d31a440609ed756751655066b0cfa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797152"/>
            <a:ext cx="1728192" cy="1664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Занятие  киселева\100OLYMP\P2160006.JPG"/>
          <p:cNvPicPr>
            <a:picLocks noChangeAspect="1" noChangeArrowheads="1"/>
          </p:cNvPicPr>
          <p:nvPr/>
        </p:nvPicPr>
        <p:blipFill>
          <a:blip r:embed="rId4" cstate="print"/>
          <a:srcRect l="6083" t="30050"/>
          <a:stretch>
            <a:fillRect/>
          </a:stretch>
        </p:blipFill>
        <p:spPr bwMode="auto">
          <a:xfrm>
            <a:off x="5148064" y="3068960"/>
            <a:ext cx="3839549" cy="3672408"/>
          </a:xfrm>
          <a:prstGeom prst="rect">
            <a:avLst/>
          </a:prstGeom>
          <a:noFill/>
        </p:spPr>
      </p:pic>
      <p:pic>
        <p:nvPicPr>
          <p:cNvPr id="4" name="Picture 2" descr="C:\Users\USER\Desktop\Занятие  киселева\100OLYMP\P2160001.JPG"/>
          <p:cNvPicPr>
            <a:picLocks noChangeAspect="1" noChangeArrowheads="1"/>
          </p:cNvPicPr>
          <p:nvPr/>
        </p:nvPicPr>
        <p:blipFill>
          <a:blip r:embed="rId5" cstate="print"/>
          <a:srcRect l="5113" t="16400"/>
          <a:stretch>
            <a:fillRect/>
          </a:stretch>
        </p:blipFill>
        <p:spPr bwMode="auto">
          <a:xfrm>
            <a:off x="1043608" y="908720"/>
            <a:ext cx="4752528" cy="3456384"/>
          </a:xfrm>
          <a:prstGeom prst="rect">
            <a:avLst/>
          </a:prstGeom>
          <a:noFill/>
        </p:spPr>
      </p:pic>
      <p:pic>
        <p:nvPicPr>
          <p:cNvPr id="16386" name="Picture 2" descr="http://glory.uawest.com/image/foto%20statti/tableware_straws.png"/>
          <p:cNvPicPr>
            <a:picLocks noChangeAspect="1" noChangeArrowheads="1"/>
          </p:cNvPicPr>
          <p:nvPr/>
        </p:nvPicPr>
        <p:blipFill>
          <a:blip r:embed="rId6" cstate="print"/>
          <a:srcRect b="9366"/>
          <a:stretch>
            <a:fillRect/>
          </a:stretch>
        </p:blipFill>
        <p:spPr bwMode="auto">
          <a:xfrm>
            <a:off x="5940152" y="836712"/>
            <a:ext cx="1778705" cy="1728192"/>
          </a:xfrm>
          <a:prstGeom prst="rect">
            <a:avLst/>
          </a:prstGeom>
          <a:noFill/>
        </p:spPr>
      </p:pic>
      <p:pic>
        <p:nvPicPr>
          <p:cNvPr id="9" name="Picture 2" descr="http://glory.uawest.com/image/foto%20statti/tableware_straws.png"/>
          <p:cNvPicPr>
            <a:picLocks noChangeAspect="1" noChangeArrowheads="1"/>
          </p:cNvPicPr>
          <p:nvPr/>
        </p:nvPicPr>
        <p:blipFill>
          <a:blip r:embed="rId6" cstate="print"/>
          <a:srcRect b="9366"/>
          <a:stretch>
            <a:fillRect/>
          </a:stretch>
        </p:blipFill>
        <p:spPr bwMode="auto">
          <a:xfrm>
            <a:off x="6804248" y="1052736"/>
            <a:ext cx="1778705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Занятие  киселева\100OLYMP\P216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7644341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Занятие  киселева\100OLYMP\P216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7524328" cy="564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141763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Занятие  киселева\100OLYMP\P216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7548331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Занятие  киселева\100OLYMP\P2160038.JPG"/>
          <p:cNvPicPr>
            <a:picLocks noChangeAspect="1" noChangeArrowheads="1"/>
          </p:cNvPicPr>
          <p:nvPr/>
        </p:nvPicPr>
        <p:blipFill>
          <a:blip r:embed="rId2" cstate="print"/>
          <a:srcRect l="5201"/>
          <a:stretch>
            <a:fillRect/>
          </a:stretch>
        </p:blipFill>
        <p:spPr bwMode="auto">
          <a:xfrm rot="16200000">
            <a:off x="1907704" y="-387424"/>
            <a:ext cx="6336704" cy="763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548680"/>
            <a:ext cx="784887" cy="1080120"/>
          </a:xfrm>
          <a:prstGeom prst="rect">
            <a:avLst/>
          </a:prstGeom>
          <a:noFill/>
        </p:spPr>
      </p:pic>
      <p:pic>
        <p:nvPicPr>
          <p:cNvPr id="12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1224136" cy="1684591"/>
          </a:xfrm>
          <a:prstGeom prst="rect">
            <a:avLst/>
          </a:prstGeom>
          <a:noFill/>
        </p:spPr>
      </p:pic>
      <p:pic>
        <p:nvPicPr>
          <p:cNvPr id="13" name="Picture 2" descr="C:\Users\USER\Desktop\фотоальбом 2015 - 2016г\Занятие  киселева\100OLYMP\P216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620688"/>
            <a:ext cx="7272808" cy="5472608"/>
          </a:xfrm>
          <a:prstGeom prst="rect">
            <a:avLst/>
          </a:prstGeom>
          <a:noFill/>
        </p:spPr>
      </p:pic>
      <p:pic>
        <p:nvPicPr>
          <p:cNvPr id="14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04664"/>
            <a:ext cx="1224136" cy="1684591"/>
          </a:xfrm>
          <a:prstGeom prst="rect">
            <a:avLst/>
          </a:prstGeom>
          <a:noFill/>
        </p:spPr>
      </p:pic>
      <p:pic>
        <p:nvPicPr>
          <p:cNvPr id="15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1224136" cy="1684591"/>
          </a:xfrm>
          <a:prstGeom prst="rect">
            <a:avLst/>
          </a:prstGeom>
          <a:noFill/>
        </p:spPr>
      </p:pic>
      <p:pic>
        <p:nvPicPr>
          <p:cNvPr id="16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4664"/>
            <a:ext cx="720080" cy="990936"/>
          </a:xfrm>
          <a:prstGeom prst="rect">
            <a:avLst/>
          </a:prstGeom>
          <a:noFill/>
        </p:spPr>
      </p:pic>
      <p:pic>
        <p:nvPicPr>
          <p:cNvPr id="17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692696"/>
            <a:ext cx="720080" cy="990936"/>
          </a:xfrm>
          <a:prstGeom prst="rect">
            <a:avLst/>
          </a:prstGeom>
          <a:noFill/>
        </p:spPr>
      </p:pic>
      <p:pic>
        <p:nvPicPr>
          <p:cNvPr id="18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908720"/>
            <a:ext cx="784887" cy="1080120"/>
          </a:xfrm>
          <a:prstGeom prst="rect">
            <a:avLst/>
          </a:prstGeom>
          <a:noFill/>
        </p:spPr>
      </p:pic>
      <p:pic>
        <p:nvPicPr>
          <p:cNvPr id="21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268760"/>
            <a:ext cx="1224136" cy="1684591"/>
          </a:xfrm>
          <a:prstGeom prst="rect">
            <a:avLst/>
          </a:prstGeom>
          <a:noFill/>
        </p:spPr>
      </p:pic>
      <p:pic>
        <p:nvPicPr>
          <p:cNvPr id="22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052736"/>
            <a:ext cx="837213" cy="1152128"/>
          </a:xfrm>
          <a:prstGeom prst="rect">
            <a:avLst/>
          </a:prstGeom>
          <a:noFill/>
        </p:spPr>
      </p:pic>
      <p:pic>
        <p:nvPicPr>
          <p:cNvPr id="23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420888"/>
            <a:ext cx="720080" cy="990936"/>
          </a:xfrm>
          <a:prstGeom prst="rect">
            <a:avLst/>
          </a:prstGeom>
          <a:noFill/>
        </p:spPr>
      </p:pic>
      <p:pic>
        <p:nvPicPr>
          <p:cNvPr id="24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869160"/>
            <a:ext cx="1224136" cy="1684591"/>
          </a:xfrm>
          <a:prstGeom prst="rect">
            <a:avLst/>
          </a:prstGeom>
          <a:noFill/>
        </p:spPr>
      </p:pic>
      <p:pic>
        <p:nvPicPr>
          <p:cNvPr id="25" name="Picture 2" descr="http://ds-vladimirovka.caduk.ru/images/131209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844824"/>
            <a:ext cx="837213" cy="1152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pPr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  <p:pic>
        <p:nvPicPr>
          <p:cNvPr id="1026" name="Picture 2" descr="C:\Users\USER\Desktop\фотоальбом 2015 - 2016г\Арттерапия\DCIM\100OLYMP\P2170002.JPG"/>
          <p:cNvPicPr>
            <a:picLocks noChangeAspect="1" noChangeArrowheads="1"/>
          </p:cNvPicPr>
          <p:nvPr/>
        </p:nvPicPr>
        <p:blipFill>
          <a:blip r:embed="rId3" cstate="print"/>
          <a:srcRect l="3801" t="3801" r="16400"/>
          <a:stretch>
            <a:fillRect/>
          </a:stretch>
        </p:blipFill>
        <p:spPr bwMode="auto">
          <a:xfrm>
            <a:off x="1187625" y="4869160"/>
            <a:ext cx="1119971" cy="18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USER\Desktop\фотоальбом 2015 - 2016г\Арттерапия\DCIM\100OLYMP\P2170004.JPG"/>
          <p:cNvPicPr>
            <a:picLocks noChangeAspect="1" noChangeArrowheads="1"/>
          </p:cNvPicPr>
          <p:nvPr/>
        </p:nvPicPr>
        <p:blipFill>
          <a:blip r:embed="rId4" cstate="print"/>
          <a:srcRect l="10257" t="7692" r="3902"/>
          <a:stretch>
            <a:fillRect/>
          </a:stretch>
        </p:blipFill>
        <p:spPr bwMode="auto">
          <a:xfrm>
            <a:off x="2699792" y="4869160"/>
            <a:ext cx="1296144" cy="18177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USER\Desktop\фотоальбом 2015 - 2016г\Арттерапия\DCIM\100OLYMP\P2170006.JPG"/>
          <p:cNvPicPr>
            <a:picLocks noChangeAspect="1" noChangeArrowheads="1"/>
          </p:cNvPicPr>
          <p:nvPr/>
        </p:nvPicPr>
        <p:blipFill>
          <a:blip r:embed="rId5" cstate="print"/>
          <a:srcRect l="6667"/>
          <a:stretch>
            <a:fillRect/>
          </a:stretch>
        </p:blipFill>
        <p:spPr bwMode="auto">
          <a:xfrm>
            <a:off x="7812360" y="4869160"/>
            <a:ext cx="1177373" cy="18129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Users\USER\Desktop\фотоальбом 2015 - 2016г\Арттерапия\DCIM\100OLYMP\P2170005.JPG"/>
          <p:cNvPicPr>
            <a:picLocks noChangeAspect="1" noChangeArrowheads="1"/>
          </p:cNvPicPr>
          <p:nvPr/>
        </p:nvPicPr>
        <p:blipFill>
          <a:blip r:embed="rId6" cstate="print"/>
          <a:srcRect r="4990"/>
          <a:stretch>
            <a:fillRect/>
          </a:stretch>
        </p:blipFill>
        <p:spPr bwMode="auto">
          <a:xfrm>
            <a:off x="6156176" y="4869160"/>
            <a:ext cx="1296144" cy="1819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USER\Desktop\Занятие  киселева\100OLYMP\P2160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16632"/>
            <a:ext cx="5760640" cy="4536504"/>
          </a:xfrm>
          <a:prstGeom prst="rect">
            <a:avLst/>
          </a:prstGeom>
          <a:noFill/>
        </p:spPr>
      </p:pic>
      <p:pic>
        <p:nvPicPr>
          <p:cNvPr id="8" name="Picture 2" descr="C:\Users\USER\Desktop\фотоальбом 2015 - 2016г\Арттерапия\DCIM\100OLYMP\P2170001.JPG"/>
          <p:cNvPicPr>
            <a:picLocks noChangeAspect="1" noChangeArrowheads="1"/>
          </p:cNvPicPr>
          <p:nvPr/>
        </p:nvPicPr>
        <p:blipFill>
          <a:blip r:embed="rId8" cstate="print"/>
          <a:srcRect l="2615" b="3922"/>
          <a:stretch>
            <a:fillRect/>
          </a:stretch>
        </p:blipFill>
        <p:spPr bwMode="auto">
          <a:xfrm>
            <a:off x="4355976" y="4869160"/>
            <a:ext cx="1368401" cy="18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124744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r">
              <a:buNone/>
            </a:pPr>
            <a:endParaRPr lang="ru-RU" sz="8000" b="1" dirty="0" smtClean="0">
              <a:solidFill>
                <a:srgbClr val="7030A0"/>
              </a:solidFill>
              <a:latin typeface="Segoe Print" pitchFamily="2" charset="0"/>
            </a:endParaRPr>
          </a:p>
          <a:p>
            <a:pPr>
              <a:buNone/>
            </a:pPr>
            <a:r>
              <a:rPr lang="ru-RU" sz="8000" b="1" smtClean="0">
                <a:solidFill>
                  <a:srgbClr val="FFFF00"/>
                </a:solidFill>
                <a:latin typeface="Segoe Print" pitchFamily="2" charset="0"/>
              </a:rPr>
              <a:t>Мы</a:t>
            </a:r>
            <a:endParaRPr lang="ru-RU" sz="8000" b="1" dirty="0" smtClean="0">
              <a:solidFill>
                <a:srgbClr val="FFFF00"/>
              </a:solidFill>
              <a:latin typeface="Segoe Print" pitchFamily="2" charset="0"/>
            </a:endParaRPr>
          </a:p>
          <a:p>
            <a:pPr>
              <a:buNone/>
            </a:pPr>
            <a:r>
              <a:rPr lang="ru-RU" sz="8000" b="1" dirty="0" smtClean="0">
                <a:solidFill>
                  <a:srgbClr val="7030A0"/>
                </a:solidFill>
                <a:latin typeface="Segoe Print" pitchFamily="2" charset="0"/>
              </a:rPr>
              <a:t>делаем 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92D050"/>
                </a:solidFill>
                <a:latin typeface="Segoe Print" pitchFamily="2" charset="0"/>
              </a:rPr>
              <a:t>детство 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FF0000"/>
                </a:solidFill>
                <a:latin typeface="Segoe Print" pitchFamily="2" charset="0"/>
              </a:rPr>
              <a:t>краше</a:t>
            </a:r>
            <a:endParaRPr lang="ru-RU" sz="8000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" name="Picture 2" descr="http://admiralclub.com.ua/wp-content/uploads/2013/06/rainbo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1592" y="188640"/>
            <a:ext cx="3672408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90872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Эбру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– рисование на воде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5877272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1" descr="C:\DOC\Елизавета Анатольевна\Фотоальбом\Работа летом\IMG_1364.JPG"/>
          <p:cNvPicPr>
            <a:picLocks noChangeAspect="1" noChangeArrowheads="1"/>
          </p:cNvPicPr>
          <p:nvPr/>
        </p:nvPicPr>
        <p:blipFill>
          <a:blip r:embed="rId2" cstate="print"/>
          <a:srcRect l="25324"/>
          <a:stretch>
            <a:fillRect/>
          </a:stretch>
        </p:blipFill>
        <p:spPr bwMode="auto">
          <a:xfrm>
            <a:off x="4860032" y="3068960"/>
            <a:ext cx="4176464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" descr="C:\DOC\Елизавета Анатольевна\Фотоальбом\Работа летом\IMG_1338.JPG"/>
          <p:cNvPicPr>
            <a:picLocks noChangeAspect="1" noChangeArrowheads="1"/>
          </p:cNvPicPr>
          <p:nvPr/>
        </p:nvPicPr>
        <p:blipFill>
          <a:blip r:embed="rId3" cstate="print"/>
          <a:srcRect l="8772"/>
          <a:stretch>
            <a:fillRect/>
          </a:stretch>
        </p:blipFill>
        <p:spPr bwMode="auto">
          <a:xfrm>
            <a:off x="1115616" y="1196752"/>
            <a:ext cx="360040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  <p:pic>
        <p:nvPicPr>
          <p:cNvPr id="8194" name="Picture 2" descr="http://bambinostory.cdn.kinsta.com/wp-content/uploads/2015/08/ebru-risovanie-na-vode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509120"/>
            <a:ext cx="3240360" cy="2162877"/>
          </a:xfrm>
          <a:prstGeom prst="rect">
            <a:avLst/>
          </a:prstGeom>
          <a:noFill/>
        </p:spPr>
      </p:pic>
      <p:pic>
        <p:nvPicPr>
          <p:cNvPr id="8" name="Picture 2" descr="http://glodealer.com/sites/default/files/sale/5-4/skidki-Izhevsk-1428670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124744"/>
            <a:ext cx="1696715" cy="1696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1" descr="G:\DCIM\100OLYMP\P7210137.JPG"/>
          <p:cNvPicPr>
            <a:picLocks noChangeAspect="1" noChangeArrowheads="1"/>
          </p:cNvPicPr>
          <p:nvPr/>
        </p:nvPicPr>
        <p:blipFill>
          <a:blip r:embed="rId2" cstate="print"/>
          <a:srcRect l="4326" t="8001" r="16925"/>
          <a:stretch>
            <a:fillRect/>
          </a:stretch>
        </p:blipFill>
        <p:spPr bwMode="auto">
          <a:xfrm>
            <a:off x="1259632" y="188640"/>
            <a:ext cx="7704856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90872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Segoe Print" pitchFamily="2" charset="0"/>
              </a:rPr>
              <a:t>Занятие Рисование на молоке   </a:t>
            </a:r>
            <a:r>
              <a:rPr lang="ru-RU" sz="3600" dirty="0" smtClean="0">
                <a:latin typeface="Segoe Print" pitchFamily="2" charset="0"/>
              </a:rPr>
              <a:t>     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                                                 </a:t>
            </a:r>
            <a:r>
              <a:rPr lang="ru-RU" sz="3600" dirty="0" smtClean="0">
                <a:solidFill>
                  <a:schemeClr val="tx2"/>
                </a:solidFill>
                <a:latin typeface="Segoe Print" pitchFamily="2" charset="0"/>
              </a:rPr>
              <a:t>«Млечный путь»</a:t>
            </a:r>
            <a:endParaRPr lang="ru-RU" sz="3600" dirty="0">
              <a:solidFill>
                <a:schemeClr val="tx2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5877272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кони\100OLYMP\P4060039.JPG"/>
          <p:cNvPicPr>
            <a:picLocks noChangeAspect="1" noChangeArrowheads="1"/>
          </p:cNvPicPr>
          <p:nvPr/>
        </p:nvPicPr>
        <p:blipFill>
          <a:blip r:embed="rId2" cstate="print"/>
          <a:srcRect t="8475"/>
          <a:stretch>
            <a:fillRect/>
          </a:stretch>
        </p:blipFill>
        <p:spPr bwMode="auto">
          <a:xfrm>
            <a:off x="3635896" y="2852936"/>
            <a:ext cx="5304374" cy="3888432"/>
          </a:xfrm>
          <a:prstGeom prst="rect">
            <a:avLst/>
          </a:prstGeom>
          <a:noFill/>
        </p:spPr>
      </p:pic>
      <p:pic>
        <p:nvPicPr>
          <p:cNvPr id="4" name="Picture 2" descr="G:\DCIM\100OLYMP\P406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24744"/>
            <a:ext cx="3312368" cy="25329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кони\100OLYMP\P406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6672"/>
            <a:ext cx="7560840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кони\100OLYMP\P406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3672408" cy="5256584"/>
          </a:xfrm>
          <a:prstGeom prst="rect">
            <a:avLst/>
          </a:prstGeom>
          <a:noFill/>
        </p:spPr>
      </p:pic>
      <p:pic>
        <p:nvPicPr>
          <p:cNvPr id="7" name="Picture 2" descr="C:\Users\USER\Desktop\кони\100OLYMP\P406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01008"/>
            <a:ext cx="3993365" cy="3140968"/>
          </a:xfrm>
          <a:prstGeom prst="rect">
            <a:avLst/>
          </a:prstGeom>
          <a:noFill/>
        </p:spPr>
      </p:pic>
      <p:pic>
        <p:nvPicPr>
          <p:cNvPr id="4" name="Picture 2" descr="C:\Users\USER\Desktop\кони\100OLYMP\P4060023.JPG"/>
          <p:cNvPicPr>
            <a:picLocks noChangeAspect="1" noChangeArrowheads="1"/>
          </p:cNvPicPr>
          <p:nvPr/>
        </p:nvPicPr>
        <p:blipFill>
          <a:blip r:embed="rId4" cstate="print"/>
          <a:srcRect l="12069" b="3713"/>
          <a:stretch>
            <a:fillRect/>
          </a:stretch>
        </p:blipFill>
        <p:spPr bwMode="auto">
          <a:xfrm>
            <a:off x="4860032" y="116632"/>
            <a:ext cx="4104456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кони\100OLYMP\P4060050.JPG"/>
          <p:cNvPicPr>
            <a:picLocks noChangeAspect="1" noChangeArrowheads="1"/>
          </p:cNvPicPr>
          <p:nvPr/>
        </p:nvPicPr>
        <p:blipFill>
          <a:blip r:embed="rId2" cstate="print"/>
          <a:srcRect t="14444" b="17778"/>
          <a:stretch>
            <a:fillRect/>
          </a:stretch>
        </p:blipFill>
        <p:spPr bwMode="auto">
          <a:xfrm>
            <a:off x="1331640" y="1052736"/>
            <a:ext cx="7488832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26876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Домашнее задание для детей                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« Мой мир»                                             </a:t>
            </a:r>
            <a:r>
              <a:rPr lang="ru-RU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мандалы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 и </a:t>
            </a:r>
            <a:r>
              <a:rPr lang="ru-RU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дудлы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340768"/>
            <a:ext cx="8172400" cy="5517232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фотоальбом 2015 - 2016г\Арттерапия\DCIM\100OLYMP\кошки.jpg"/>
          <p:cNvPicPr>
            <a:picLocks noChangeAspect="1" noChangeArrowheads="1"/>
          </p:cNvPicPr>
          <p:nvPr/>
        </p:nvPicPr>
        <p:blipFill>
          <a:blip r:embed="rId2" cstate="print"/>
          <a:srcRect l="16515" t="7143" r="9167" b="16667"/>
          <a:stretch>
            <a:fillRect/>
          </a:stretch>
        </p:blipFill>
        <p:spPr bwMode="auto">
          <a:xfrm>
            <a:off x="7127770" y="1484784"/>
            <a:ext cx="1773711" cy="2376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E:\кошки 2.jpg"/>
          <p:cNvPicPr>
            <a:picLocks noChangeAspect="1" noChangeArrowheads="1"/>
          </p:cNvPicPr>
          <p:nvPr/>
        </p:nvPicPr>
        <p:blipFill>
          <a:blip r:embed="rId3" cstate="print"/>
          <a:srcRect l="15631" t="7042" r="8167" b="16901"/>
          <a:stretch>
            <a:fillRect/>
          </a:stretch>
        </p:blipFill>
        <p:spPr bwMode="auto">
          <a:xfrm>
            <a:off x="1220908" y="1484785"/>
            <a:ext cx="1838924" cy="2448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C:\Users\USER\Desktop\Цветотерапия\Новая папка\004.jpg"/>
          <p:cNvPicPr>
            <a:picLocks noChangeAspect="1" noChangeArrowheads="1"/>
          </p:cNvPicPr>
          <p:nvPr/>
        </p:nvPicPr>
        <p:blipFill>
          <a:blip r:embed="rId4" cstate="print"/>
          <a:srcRect l="1932" t="6951" r="4845" b="19550"/>
          <a:stretch>
            <a:fillRect/>
          </a:stretch>
        </p:blipFill>
        <p:spPr bwMode="auto">
          <a:xfrm>
            <a:off x="3995936" y="4221088"/>
            <a:ext cx="2232248" cy="2491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USER\Desktop\Новая папка\004.jpg"/>
          <p:cNvPicPr>
            <a:picLocks noChangeAspect="1" noChangeArrowheads="1"/>
          </p:cNvPicPr>
          <p:nvPr/>
        </p:nvPicPr>
        <p:blipFill>
          <a:blip r:embed="rId5" cstate="print"/>
          <a:srcRect t="17047" b="4690"/>
          <a:stretch>
            <a:fillRect/>
          </a:stretch>
        </p:blipFill>
        <p:spPr bwMode="auto">
          <a:xfrm rot="5400000">
            <a:off x="3853806" y="1482898"/>
            <a:ext cx="2448274" cy="2452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Новая папка\006.jpg"/>
          <p:cNvPicPr>
            <a:picLocks noChangeAspect="1" noChangeArrowheads="1"/>
          </p:cNvPicPr>
          <p:nvPr/>
        </p:nvPicPr>
        <p:blipFill>
          <a:blip r:embed="rId6" cstate="print"/>
          <a:srcRect b="30380"/>
          <a:stretch>
            <a:fillRect/>
          </a:stretch>
        </p:blipFill>
        <p:spPr bwMode="auto">
          <a:xfrm>
            <a:off x="1187624" y="4437112"/>
            <a:ext cx="2376264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USER\Desktop\Новая папка\007.jpg"/>
          <p:cNvPicPr>
            <a:picLocks noChangeAspect="1" noChangeArrowheads="1"/>
          </p:cNvPicPr>
          <p:nvPr/>
        </p:nvPicPr>
        <p:blipFill>
          <a:blip r:embed="rId7" cstate="print"/>
          <a:srcRect b="29114"/>
          <a:stretch>
            <a:fillRect/>
          </a:stretch>
        </p:blipFill>
        <p:spPr bwMode="auto">
          <a:xfrm>
            <a:off x="6732240" y="4437112"/>
            <a:ext cx="2269984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90872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E:\002.jpg"/>
          <p:cNvPicPr>
            <a:picLocks noChangeAspect="1" noChangeArrowheads="1"/>
          </p:cNvPicPr>
          <p:nvPr/>
        </p:nvPicPr>
        <p:blipFill>
          <a:blip r:embed="rId2" cstate="print"/>
          <a:srcRect b="10364"/>
          <a:stretch>
            <a:fillRect/>
          </a:stretch>
        </p:blipFill>
        <p:spPr bwMode="auto">
          <a:xfrm>
            <a:off x="5292080" y="404664"/>
            <a:ext cx="1800200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E:\001.jpg"/>
          <p:cNvPicPr>
            <a:picLocks noChangeAspect="1" noChangeArrowheads="1"/>
          </p:cNvPicPr>
          <p:nvPr/>
        </p:nvPicPr>
        <p:blipFill>
          <a:blip r:embed="rId3" cstate="print"/>
          <a:srcRect b="10811"/>
          <a:stretch>
            <a:fillRect/>
          </a:stretch>
        </p:blipFill>
        <p:spPr bwMode="auto">
          <a:xfrm>
            <a:off x="3203848" y="404664"/>
            <a:ext cx="1800200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мандалы\2016-01-13\001.jpg"/>
          <p:cNvPicPr>
            <a:picLocks noChangeAspect="1" noChangeArrowheads="1"/>
          </p:cNvPicPr>
          <p:nvPr/>
        </p:nvPicPr>
        <p:blipFill>
          <a:blip r:embed="rId4" cstate="print"/>
          <a:srcRect b="13463"/>
          <a:stretch>
            <a:fillRect/>
          </a:stretch>
        </p:blipFill>
        <p:spPr bwMode="auto">
          <a:xfrm>
            <a:off x="7164288" y="3933056"/>
            <a:ext cx="1872208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USER\Desktop\мандалы\мандалы\002.jpg"/>
          <p:cNvPicPr>
            <a:picLocks noChangeAspect="1" noChangeArrowheads="1"/>
          </p:cNvPicPr>
          <p:nvPr/>
        </p:nvPicPr>
        <p:blipFill>
          <a:blip r:embed="rId5" cstate="print"/>
          <a:srcRect b="11765"/>
          <a:stretch>
            <a:fillRect/>
          </a:stretch>
        </p:blipFill>
        <p:spPr bwMode="auto">
          <a:xfrm>
            <a:off x="1115616" y="404664"/>
            <a:ext cx="1872208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E:\мандалы\001.jpg"/>
          <p:cNvPicPr>
            <a:picLocks noChangeAspect="1" noChangeArrowheads="1"/>
          </p:cNvPicPr>
          <p:nvPr/>
        </p:nvPicPr>
        <p:blipFill>
          <a:blip r:embed="rId6" cstate="print"/>
          <a:srcRect b="16536"/>
          <a:stretch>
            <a:fillRect/>
          </a:stretch>
        </p:blipFill>
        <p:spPr bwMode="auto">
          <a:xfrm>
            <a:off x="1115616" y="3933056"/>
            <a:ext cx="1800200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E:\002.jpg"/>
          <p:cNvPicPr>
            <a:picLocks noChangeAspect="1" noChangeArrowheads="1"/>
          </p:cNvPicPr>
          <p:nvPr/>
        </p:nvPicPr>
        <p:blipFill>
          <a:blip r:embed="rId7" cstate="print"/>
          <a:srcRect t="16400"/>
          <a:stretch>
            <a:fillRect/>
          </a:stretch>
        </p:blipFill>
        <p:spPr bwMode="auto">
          <a:xfrm rot="10800000">
            <a:off x="7236296" y="404664"/>
            <a:ext cx="1728192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1248"/>
            <a:ext cx="1080120" cy="1054198"/>
          </a:xfrm>
          <a:prstGeom prst="rect">
            <a:avLst/>
          </a:prstGeom>
          <a:noFill/>
        </p:spPr>
      </p:pic>
      <p:pic>
        <p:nvPicPr>
          <p:cNvPr id="7" name="Picture 2" descr="C:\Users\USER\Desktop\Новая папка\005.jpg"/>
          <p:cNvPicPr>
            <a:picLocks noChangeAspect="1" noChangeArrowheads="1"/>
          </p:cNvPicPr>
          <p:nvPr/>
        </p:nvPicPr>
        <p:blipFill>
          <a:blip r:embed="rId9" cstate="print"/>
          <a:srcRect l="10276" r="10085" b="33333"/>
          <a:stretch>
            <a:fillRect/>
          </a:stretch>
        </p:blipFill>
        <p:spPr bwMode="auto">
          <a:xfrm>
            <a:off x="3059832" y="3933056"/>
            <a:ext cx="1942216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USER\Desktop\Новая папка\003.jpg"/>
          <p:cNvPicPr>
            <a:picLocks noChangeAspect="1" noChangeArrowheads="1"/>
          </p:cNvPicPr>
          <p:nvPr/>
        </p:nvPicPr>
        <p:blipFill>
          <a:blip r:embed="rId10" cstate="print"/>
          <a:srcRect l="9377" r="9354" b="30152"/>
          <a:stretch>
            <a:fillRect/>
          </a:stretch>
        </p:blipFill>
        <p:spPr bwMode="auto">
          <a:xfrm>
            <a:off x="5148064" y="3933056"/>
            <a:ext cx="1890210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980728"/>
          </a:xfrm>
          <a:solidFill>
            <a:schemeClr val="accent2"/>
          </a:solidFill>
          <a:ln>
            <a:noFill/>
          </a:ln>
        </p:spPr>
        <p:txBody>
          <a:bodyPr/>
          <a:lstStyle/>
          <a:p>
            <a:pPr algn="ctr"/>
            <a:r>
              <a:rPr lang="ru-RU" dirty="0" smtClean="0"/>
              <a:t>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День фантазеров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052736"/>
            <a:ext cx="8172400" cy="5805264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http://xn--81-slceegbec0aba5c6d6e.xn--p1ai/images/groups/group_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96752"/>
            <a:ext cx="5256584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6613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280920" cy="6858000"/>
          </a:xfrm>
          <a:solidFill>
            <a:schemeClr val="accent2"/>
          </a:solidFill>
        </p:spPr>
        <p:txBody>
          <a:bodyPr/>
          <a:lstStyle/>
          <a:p>
            <a:pPr>
              <a:buNone/>
            </a:pPr>
            <a:endParaRPr lang="ru-RU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4" name="Picture 2" descr="G:\DCIM\100OLYMP\P3170001.JPG"/>
          <p:cNvPicPr>
            <a:picLocks noChangeAspect="1" noChangeArrowheads="1"/>
          </p:cNvPicPr>
          <p:nvPr/>
        </p:nvPicPr>
        <p:blipFill>
          <a:blip r:embed="rId2" cstate="print"/>
          <a:srcRect l="6601" b="8001"/>
          <a:stretch>
            <a:fillRect/>
          </a:stretch>
        </p:blipFill>
        <p:spPr bwMode="auto">
          <a:xfrm>
            <a:off x="1331640" y="1052736"/>
            <a:ext cx="3528392" cy="51125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G:\DCIM\100OLYMP\P317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717032"/>
            <a:ext cx="3816424" cy="2952328"/>
          </a:xfrm>
          <a:prstGeom prst="rect">
            <a:avLst/>
          </a:prstGeom>
          <a:noFill/>
        </p:spPr>
      </p:pic>
      <p:pic>
        <p:nvPicPr>
          <p:cNvPr id="6" name="Picture 2" descr="G:\DCIM\100OLYMP\P317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76672"/>
            <a:ext cx="3707904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G:\DCIM\100OLYMP\P329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7704856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http://fs.nashaucheba.ru/tw_files2/urls_3/1877/d-1876592/1876592_html_m3e1791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32656"/>
            <a:ext cx="2609428" cy="2103218"/>
          </a:xfrm>
          <a:prstGeom prst="rect">
            <a:avLst/>
          </a:prstGeom>
          <a:noFill/>
        </p:spPr>
      </p:pic>
      <p:pic>
        <p:nvPicPr>
          <p:cNvPr id="5" name="Picture 2" descr="http://evgeniya0511.ucoz.ru/_si/0/1348449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797152"/>
            <a:ext cx="3338291" cy="1667810"/>
          </a:xfrm>
          <a:prstGeom prst="rect">
            <a:avLst/>
          </a:prstGeom>
          <a:noFill/>
        </p:spPr>
      </p:pic>
      <p:pic>
        <p:nvPicPr>
          <p:cNvPr id="6" name="Picture 2" descr="http://www.picshare.ru/uploads/140809/7Ti557NXlV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04664"/>
            <a:ext cx="3027127" cy="1440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E:\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6632"/>
            <a:ext cx="2376264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E: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6632"/>
            <a:ext cx="2376264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E: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88640"/>
            <a:ext cx="2096362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E: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429000"/>
            <a:ext cx="2369557" cy="3287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E:\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501008"/>
            <a:ext cx="2304256" cy="3196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00OLYMP\P317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7704856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00OLYMP\P3210006.JPG"/>
          <p:cNvPicPr>
            <a:picLocks noChangeAspect="1" noChangeArrowheads="1"/>
          </p:cNvPicPr>
          <p:nvPr/>
        </p:nvPicPr>
        <p:blipFill>
          <a:blip r:embed="rId2" cstate="print"/>
          <a:srcRect l="6601" r="2401" b="3801"/>
          <a:stretch>
            <a:fillRect/>
          </a:stretch>
        </p:blipFill>
        <p:spPr bwMode="auto">
          <a:xfrm>
            <a:off x="1115616" y="836712"/>
            <a:ext cx="3403360" cy="4797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фотоальбом 2015 - 2016г\P321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6632"/>
            <a:ext cx="4248472" cy="3384376"/>
          </a:xfrm>
          <a:prstGeom prst="rect">
            <a:avLst/>
          </a:prstGeom>
          <a:noFill/>
        </p:spPr>
      </p:pic>
      <p:pic>
        <p:nvPicPr>
          <p:cNvPr id="5" name="Picture 2" descr="C:\Users\USER\Desktop\фотоальбом 2015 - 2016г\P321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4325008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Поплавская и любовь Анатольевна\DCIM\100OLYMP\P225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2736304" cy="3528392"/>
          </a:xfrm>
          <a:prstGeom prst="rect">
            <a:avLst/>
          </a:prstGeom>
          <a:noFill/>
        </p:spPr>
      </p:pic>
      <p:pic>
        <p:nvPicPr>
          <p:cNvPr id="1026" name="Picture 2" descr="C:\Users\USER\Desktop\ФОТОАЛЬБОМ\P3100007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17032"/>
            <a:ext cx="3816424" cy="2952328"/>
          </a:xfrm>
          <a:prstGeom prst="rect">
            <a:avLst/>
          </a:prstGeom>
          <a:noFill/>
        </p:spPr>
      </p:pic>
      <p:pic>
        <p:nvPicPr>
          <p:cNvPr id="6" name="Picture 2" descr="C:\Users\USER\Desktop\ФОТОАЛЬБОМ\DCIM\100OLYMP\P3100012.JPG"/>
          <p:cNvPicPr>
            <a:picLocks noChangeAspect="1" noChangeArrowheads="1"/>
          </p:cNvPicPr>
          <p:nvPr/>
        </p:nvPicPr>
        <p:blipFill>
          <a:blip r:embed="rId4" cstate="print"/>
          <a:srcRect t="2567"/>
          <a:stretch>
            <a:fillRect/>
          </a:stretch>
        </p:blipFill>
        <p:spPr bwMode="auto">
          <a:xfrm>
            <a:off x="1115616" y="3861048"/>
            <a:ext cx="3672408" cy="2733551"/>
          </a:xfrm>
          <a:prstGeom prst="rect">
            <a:avLst/>
          </a:prstGeom>
          <a:noFill/>
        </p:spPr>
      </p:pic>
      <p:pic>
        <p:nvPicPr>
          <p:cNvPr id="8" name="Picture 2" descr="C:\Users\USER\Desktop\ФОТОАЛЬБОМ\DCIM\DCIM\100OLYMP\P3100020.JPG"/>
          <p:cNvPicPr>
            <a:picLocks noChangeAspect="1" noChangeArrowheads="1"/>
          </p:cNvPicPr>
          <p:nvPr/>
        </p:nvPicPr>
        <p:blipFill>
          <a:blip r:embed="rId5" cstate="print"/>
          <a:srcRect l="5113" r="16925"/>
          <a:stretch>
            <a:fillRect/>
          </a:stretch>
        </p:blipFill>
        <p:spPr bwMode="auto">
          <a:xfrm>
            <a:off x="5436096" y="188640"/>
            <a:ext cx="3319939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G:\DCIM\100OLYMP\P311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789040"/>
            <a:ext cx="3960440" cy="2924943"/>
          </a:xfrm>
          <a:prstGeom prst="rect">
            <a:avLst/>
          </a:prstGeom>
          <a:noFill/>
        </p:spPr>
      </p:pic>
      <p:pic>
        <p:nvPicPr>
          <p:cNvPr id="5" name="Picture 2" descr="C:\Users\USER\Desktop\ФОТОАЛЬБОМ\DCIM\DCIM\100OLYMP\P3100004.JPG"/>
          <p:cNvPicPr>
            <a:picLocks noChangeAspect="1" noChangeArrowheads="1"/>
          </p:cNvPicPr>
          <p:nvPr/>
        </p:nvPicPr>
        <p:blipFill>
          <a:blip r:embed="rId3" cstate="print"/>
          <a:srcRect t="15422"/>
          <a:stretch>
            <a:fillRect/>
          </a:stretch>
        </p:blipFill>
        <p:spPr bwMode="auto">
          <a:xfrm>
            <a:off x="1043608" y="1844824"/>
            <a:ext cx="3528392" cy="3960440"/>
          </a:xfrm>
          <a:prstGeom prst="rect">
            <a:avLst/>
          </a:prstGeom>
          <a:noFill/>
        </p:spPr>
      </p:pic>
      <p:pic>
        <p:nvPicPr>
          <p:cNvPr id="1026" name="Picture 2" descr="G:\DCIM\100OLYMP\P3140001.JPG"/>
          <p:cNvPicPr>
            <a:picLocks noChangeAspect="1" noChangeArrowheads="1"/>
          </p:cNvPicPr>
          <p:nvPr/>
        </p:nvPicPr>
        <p:blipFill>
          <a:blip r:embed="rId4" cstate="print"/>
          <a:srcRect l="4326"/>
          <a:stretch>
            <a:fillRect/>
          </a:stretch>
        </p:blipFill>
        <p:spPr bwMode="auto">
          <a:xfrm>
            <a:off x="4644008" y="188640"/>
            <a:ext cx="4364090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фотоальбом 2015 - 2016г\P2260091.JPG"/>
          <p:cNvPicPr>
            <a:picLocks noChangeAspect="1" noChangeArrowheads="1"/>
          </p:cNvPicPr>
          <p:nvPr/>
        </p:nvPicPr>
        <p:blipFill>
          <a:blip r:embed="rId2" cstate="print"/>
          <a:srcRect l="3281" t="3279" r="4908" b="3279"/>
          <a:stretch>
            <a:fillRect/>
          </a:stretch>
        </p:blipFill>
        <p:spPr bwMode="auto">
          <a:xfrm>
            <a:off x="5580112" y="188640"/>
            <a:ext cx="2671876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USER\Desktop\ФОТОАЛЬБОМ\DCIM\100OLYMP\P310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64644" y="3828044"/>
            <a:ext cx="3192353" cy="2394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USER\Desktop\фотоальбом 2015 - 2016г\P3100002 (3).JPG"/>
          <p:cNvPicPr>
            <a:picLocks noChangeAspect="1" noChangeArrowheads="1"/>
          </p:cNvPicPr>
          <p:nvPr/>
        </p:nvPicPr>
        <p:blipFill>
          <a:blip r:embed="rId4" cstate="print"/>
          <a:srcRect l="4992" r="4326" b="15350"/>
          <a:stretch>
            <a:fillRect/>
          </a:stretch>
        </p:blipFill>
        <p:spPr bwMode="auto">
          <a:xfrm>
            <a:off x="1259632" y="260648"/>
            <a:ext cx="3744416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USER\Desktop\Фантазеры\100OLYMP\P3140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77072"/>
            <a:ext cx="3456677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ОТОАЛЬБОМ\DCIM\DCIM\100OLYMP\P3100021.JPG"/>
          <p:cNvPicPr>
            <a:picLocks noChangeAspect="1" noChangeArrowheads="1"/>
          </p:cNvPicPr>
          <p:nvPr/>
        </p:nvPicPr>
        <p:blipFill>
          <a:blip r:embed="rId2" cstate="print"/>
          <a:srcRect l="1805" t="11111" r="4870"/>
          <a:stretch>
            <a:fillRect/>
          </a:stretch>
        </p:blipFill>
        <p:spPr bwMode="auto">
          <a:xfrm>
            <a:off x="1187624" y="188640"/>
            <a:ext cx="3600400" cy="2763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USER\Desktop\ФОТОАЛЬБОМ\P3110031.JPG"/>
          <p:cNvPicPr>
            <a:picLocks noChangeAspect="1" noChangeArrowheads="1"/>
          </p:cNvPicPr>
          <p:nvPr/>
        </p:nvPicPr>
        <p:blipFill>
          <a:blip r:embed="rId3" cstate="print"/>
          <a:srcRect t="1701" r="3538" b="3801"/>
          <a:stretch>
            <a:fillRect/>
          </a:stretch>
        </p:blipFill>
        <p:spPr bwMode="auto">
          <a:xfrm>
            <a:off x="5292080" y="188640"/>
            <a:ext cx="3724199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USER\Desktop\фотоальбом 2015 - 2016г\Туманян рыбка\DCIM\100OLYMP\P3040058.JPG"/>
          <p:cNvPicPr>
            <a:picLocks noChangeAspect="1" noChangeArrowheads="1"/>
          </p:cNvPicPr>
          <p:nvPr/>
        </p:nvPicPr>
        <p:blipFill>
          <a:blip r:embed="rId4" cstate="print"/>
          <a:srcRect b="2308"/>
          <a:stretch>
            <a:fillRect/>
          </a:stretch>
        </p:blipFill>
        <p:spPr bwMode="auto">
          <a:xfrm>
            <a:off x="3203848" y="3573016"/>
            <a:ext cx="3744416" cy="3048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G:\DCIM\100OLYMP\P3140004.JPG"/>
          <p:cNvPicPr>
            <a:picLocks noChangeAspect="1" noChangeArrowheads="1"/>
          </p:cNvPicPr>
          <p:nvPr/>
        </p:nvPicPr>
        <p:blipFill>
          <a:blip r:embed="rId5" cstate="print"/>
          <a:srcRect b="5901"/>
          <a:stretch>
            <a:fillRect/>
          </a:stretch>
        </p:blipFill>
        <p:spPr bwMode="auto">
          <a:xfrm>
            <a:off x="1259632" y="4437112"/>
            <a:ext cx="1492205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G:\DCIM\100OLYMP\P3140006.JPG"/>
          <p:cNvPicPr>
            <a:picLocks noChangeAspect="1" noChangeArrowheads="1"/>
          </p:cNvPicPr>
          <p:nvPr/>
        </p:nvPicPr>
        <p:blipFill>
          <a:blip r:embed="rId6" cstate="print"/>
          <a:srcRect b="4878"/>
          <a:stretch>
            <a:fillRect/>
          </a:stretch>
        </p:blipFill>
        <p:spPr bwMode="auto">
          <a:xfrm>
            <a:off x="7452320" y="4365104"/>
            <a:ext cx="147616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ФОТОАЛЬБОМ\DCIM\100OLYMP\P3100005.JPG"/>
          <p:cNvPicPr>
            <a:picLocks noChangeAspect="1" noChangeArrowheads="1"/>
          </p:cNvPicPr>
          <p:nvPr/>
        </p:nvPicPr>
        <p:blipFill>
          <a:blip r:embed="rId2" cstate="print"/>
          <a:srcRect l="8263" t="5901" r="9051" b="13250"/>
          <a:stretch>
            <a:fillRect/>
          </a:stretch>
        </p:blipFill>
        <p:spPr bwMode="auto">
          <a:xfrm>
            <a:off x="1475656" y="332656"/>
            <a:ext cx="7344816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0"/>
            <a:ext cx="8100392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00OLYMP\P3140021.JPG"/>
          <p:cNvPicPr>
            <a:picLocks noChangeAspect="1" noChangeArrowheads="1"/>
          </p:cNvPicPr>
          <p:nvPr/>
        </p:nvPicPr>
        <p:blipFill>
          <a:blip r:embed="rId2" cstate="print"/>
          <a:srcRect l="7476" t="30050" r="6688"/>
          <a:stretch>
            <a:fillRect/>
          </a:stretch>
        </p:blipFill>
        <p:spPr bwMode="auto">
          <a:xfrm>
            <a:off x="1115616" y="188640"/>
            <a:ext cx="5112568" cy="3441559"/>
          </a:xfrm>
          <a:prstGeom prst="rect">
            <a:avLst/>
          </a:prstGeom>
          <a:noFill/>
        </p:spPr>
      </p:pic>
      <p:pic>
        <p:nvPicPr>
          <p:cNvPr id="4" name="Picture 2" descr="G:\DCIM\100OLYMP\P314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8050" y="3717032"/>
            <a:ext cx="3899925" cy="2924944"/>
          </a:xfrm>
          <a:prstGeom prst="rect">
            <a:avLst/>
          </a:prstGeom>
          <a:noFill/>
        </p:spPr>
      </p:pic>
      <p:pic>
        <p:nvPicPr>
          <p:cNvPr id="5" name="Picture 2" descr="G:\DCIM\100OLYMP\P3140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789040"/>
            <a:ext cx="2304256" cy="2880320"/>
          </a:xfrm>
          <a:prstGeom prst="rect">
            <a:avLst/>
          </a:prstGeom>
          <a:noFill/>
        </p:spPr>
      </p:pic>
      <p:pic>
        <p:nvPicPr>
          <p:cNvPr id="6" name="Picture 2" descr="G:\DCIM\100OLYMP\P31400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949153" y="611687"/>
            <a:ext cx="3240360" cy="2538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00OLYMP\P314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8051" y="3717032"/>
            <a:ext cx="3995936" cy="2996952"/>
          </a:xfrm>
          <a:prstGeom prst="rect">
            <a:avLst/>
          </a:prstGeom>
          <a:noFill/>
        </p:spPr>
      </p:pic>
      <p:pic>
        <p:nvPicPr>
          <p:cNvPr id="4" name="Picture 2" descr="G:\DCIM\100OLYMP\P314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8640"/>
            <a:ext cx="3854546" cy="3024336"/>
          </a:xfrm>
          <a:prstGeom prst="rect">
            <a:avLst/>
          </a:prstGeom>
          <a:noFill/>
        </p:spPr>
      </p:pic>
      <p:pic>
        <p:nvPicPr>
          <p:cNvPr id="5" name="Picture 2" descr="G:\DCIM\100OLYMP\P314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717032"/>
            <a:ext cx="3816424" cy="2996952"/>
          </a:xfrm>
          <a:prstGeom prst="rect">
            <a:avLst/>
          </a:prstGeom>
          <a:noFill/>
        </p:spPr>
      </p:pic>
      <p:pic>
        <p:nvPicPr>
          <p:cNvPr id="6" name="Picture 2" descr="C:\Users\USER\Desktop\Фантазеры\100OLYMP\P314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60648"/>
            <a:ext cx="3803915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Что такое </a:t>
            </a:r>
            <a:r>
              <a:rPr lang="ru-RU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арт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- терапия?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573325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u="sng" dirty="0" err="1" smtClean="0">
                <a:solidFill>
                  <a:srgbClr val="7030A0"/>
                </a:solidFill>
                <a:latin typeface="Segoe Print" pitchFamily="2" charset="0"/>
              </a:rPr>
              <a:t>Арт</a:t>
            </a:r>
            <a:r>
              <a:rPr lang="ru-RU" sz="2800" b="1" u="sng" dirty="0" smtClean="0">
                <a:solidFill>
                  <a:srgbClr val="7030A0"/>
                </a:solidFill>
                <a:latin typeface="Segoe Print" pitchFamily="2" charset="0"/>
              </a:rPr>
              <a:t> – терапия </a:t>
            </a:r>
            <a:r>
              <a:rPr lang="ru-RU" sz="2800" u="sng" dirty="0" smtClean="0">
                <a:solidFill>
                  <a:srgbClr val="7030A0"/>
                </a:solidFill>
                <a:latin typeface="Segoe Print" pitchFamily="2" charset="0"/>
              </a:rPr>
              <a:t>– </a:t>
            </a:r>
            <a:r>
              <a:rPr lang="ru-RU" sz="2800" dirty="0" smtClean="0">
                <a:latin typeface="Segoe Print" pitchFamily="2" charset="0"/>
              </a:rPr>
              <a:t>это  развивающие, познавательные и моторные  навыки.</a:t>
            </a:r>
          </a:p>
          <a:p>
            <a:pPr>
              <a:buNone/>
            </a:pPr>
            <a:r>
              <a:rPr lang="ru-RU" sz="2800" b="1" u="sng" dirty="0" err="1" smtClean="0">
                <a:solidFill>
                  <a:srgbClr val="FFFF00"/>
                </a:solidFill>
                <a:latin typeface="Segoe Print" pitchFamily="2" charset="0"/>
              </a:rPr>
              <a:t>Арт</a:t>
            </a:r>
            <a:r>
              <a:rPr lang="ru-RU" sz="2800" b="1" u="sng" dirty="0" smtClean="0">
                <a:solidFill>
                  <a:srgbClr val="FFFF00"/>
                </a:solidFill>
                <a:latin typeface="Segoe Print" pitchFamily="2" charset="0"/>
              </a:rPr>
              <a:t> – терапия </a:t>
            </a:r>
            <a:r>
              <a:rPr lang="ru-RU" sz="2800" u="sng" dirty="0" smtClean="0">
                <a:solidFill>
                  <a:srgbClr val="FFFF00"/>
                </a:solidFill>
                <a:latin typeface="Segoe Print" pitchFamily="2" charset="0"/>
              </a:rPr>
              <a:t>– </a:t>
            </a:r>
            <a:r>
              <a:rPr lang="ru-RU" sz="2800" dirty="0" smtClean="0">
                <a:latin typeface="Segoe Print" pitchFamily="2" charset="0"/>
              </a:rPr>
              <a:t>это самовыражение.</a:t>
            </a:r>
          </a:p>
          <a:p>
            <a:pPr>
              <a:buNone/>
            </a:pPr>
            <a:r>
              <a:rPr lang="ru-RU" sz="2800" b="1" u="sng" dirty="0" err="1" smtClean="0">
                <a:solidFill>
                  <a:srgbClr val="00B050"/>
                </a:solidFill>
                <a:latin typeface="Segoe Print" pitchFamily="2" charset="0"/>
              </a:rPr>
              <a:t>Арт</a:t>
            </a:r>
            <a:r>
              <a:rPr lang="ru-RU" sz="2800" b="1" u="sng" dirty="0" smtClean="0">
                <a:solidFill>
                  <a:srgbClr val="00B050"/>
                </a:solidFill>
                <a:latin typeface="Segoe Print" pitchFamily="2" charset="0"/>
              </a:rPr>
              <a:t> – тер</a:t>
            </a:r>
            <a:r>
              <a:rPr lang="ru-RU" sz="2800" u="sng" dirty="0" smtClean="0">
                <a:solidFill>
                  <a:srgbClr val="00B050"/>
                </a:solidFill>
                <a:latin typeface="Segoe Print" pitchFamily="2" charset="0"/>
              </a:rPr>
              <a:t>апия </a:t>
            </a:r>
            <a:r>
              <a:rPr lang="ru-RU" sz="2800" dirty="0" smtClean="0">
                <a:latin typeface="Segoe Print" pitchFamily="2" charset="0"/>
              </a:rPr>
              <a:t>– это общение и социализация, приобретение личной ценности.</a:t>
            </a:r>
          </a:p>
          <a:p>
            <a:pPr>
              <a:buNone/>
            </a:pPr>
            <a:r>
              <a:rPr lang="ru-RU" sz="2800" b="1" u="sng" dirty="0" err="1" smtClean="0">
                <a:solidFill>
                  <a:srgbClr val="FF0000"/>
                </a:solidFill>
                <a:latin typeface="Segoe Print" pitchFamily="2" charset="0"/>
              </a:rPr>
              <a:t>Арт</a:t>
            </a:r>
            <a:r>
              <a:rPr lang="ru-RU" sz="2800" b="1" u="sng" dirty="0" smtClean="0">
                <a:solidFill>
                  <a:srgbClr val="FF0000"/>
                </a:solidFill>
                <a:latin typeface="Segoe Print" pitchFamily="2" charset="0"/>
              </a:rPr>
              <a:t> – терапия - </a:t>
            </a:r>
            <a:r>
              <a:rPr lang="ru-RU" sz="2800" dirty="0" smtClean="0">
                <a:latin typeface="Segoe Print" pitchFamily="2" charset="0"/>
              </a:rPr>
              <a:t>это развитие творческих способностей.</a:t>
            </a:r>
          </a:p>
          <a:p>
            <a:pPr>
              <a:buNone/>
            </a:pPr>
            <a:r>
              <a:rPr lang="ru-RU" sz="2800" b="1" dirty="0" err="1" smtClean="0">
                <a:solidFill>
                  <a:srgbClr val="92D050"/>
                </a:solidFill>
                <a:latin typeface="Segoe Print" pitchFamily="2" charset="0"/>
              </a:rPr>
              <a:t>Арт</a:t>
            </a:r>
            <a:r>
              <a:rPr lang="ru-RU" sz="2800" b="1" dirty="0" smtClean="0">
                <a:solidFill>
                  <a:srgbClr val="92D050"/>
                </a:solidFill>
                <a:latin typeface="Segoe Print" pitchFamily="2" charset="0"/>
              </a:rPr>
              <a:t> – терапия </a:t>
            </a:r>
            <a:r>
              <a:rPr lang="ru-RU" sz="2800" dirty="0" smtClean="0">
                <a:latin typeface="Segoe Print" pitchFamily="2" charset="0"/>
              </a:rPr>
              <a:t>это – стабильность нервной системы и здоровая психика.</a:t>
            </a:r>
          </a:p>
          <a:p>
            <a:pPr>
              <a:buNone/>
            </a:pPr>
            <a:r>
              <a:rPr lang="ru-RU" sz="2800" b="1" u="sng" dirty="0" err="1" smtClean="0">
                <a:solidFill>
                  <a:schemeClr val="bg1"/>
                </a:solidFill>
                <a:latin typeface="Segoe Print" pitchFamily="2" charset="0"/>
              </a:rPr>
              <a:t>Арт</a:t>
            </a:r>
            <a:r>
              <a:rPr lang="ru-RU" sz="2800" b="1" u="sng" dirty="0" smtClean="0">
                <a:solidFill>
                  <a:schemeClr val="bg1"/>
                </a:solidFill>
                <a:latin typeface="Segoe Print" pitchFamily="2" charset="0"/>
              </a:rPr>
              <a:t> – терапия </a:t>
            </a:r>
            <a:r>
              <a:rPr lang="ru-RU" sz="2800" u="sng" dirty="0" smtClean="0">
                <a:solidFill>
                  <a:schemeClr val="bg1"/>
                </a:solidFill>
                <a:latin typeface="Segoe Print" pitchFamily="2" charset="0"/>
              </a:rPr>
              <a:t>– </a:t>
            </a:r>
            <a:r>
              <a:rPr lang="ru-RU" sz="2800" dirty="0" smtClean="0">
                <a:latin typeface="Segoe Print" pitchFamily="2" charset="0"/>
              </a:rPr>
              <a:t>это самопознание.</a:t>
            </a:r>
          </a:p>
          <a:p>
            <a:pPr>
              <a:buNone/>
            </a:pPr>
            <a:r>
              <a:rPr lang="ru-RU" sz="2800" dirty="0" smtClean="0">
                <a:latin typeface="Segoe Print" pitchFamily="2" charset="0"/>
              </a:rPr>
              <a:t> </a:t>
            </a:r>
            <a:r>
              <a:rPr lang="ru-RU" sz="2800" b="1" u="sng" dirty="0" err="1" smtClean="0">
                <a:solidFill>
                  <a:srgbClr val="0070C0"/>
                </a:solidFill>
                <a:latin typeface="Segoe Print" pitchFamily="2" charset="0"/>
              </a:rPr>
              <a:t>Арт</a:t>
            </a:r>
            <a:r>
              <a:rPr lang="ru-RU" sz="2800" b="1" u="sng" dirty="0" smtClean="0">
                <a:solidFill>
                  <a:srgbClr val="0070C0"/>
                </a:solidFill>
                <a:latin typeface="Segoe Print" pitchFamily="2" charset="0"/>
              </a:rPr>
              <a:t> – терапия </a:t>
            </a:r>
            <a:r>
              <a:rPr lang="ru-RU" sz="2800" dirty="0" smtClean="0">
                <a:latin typeface="Segoe Print" pitchFamily="2" charset="0"/>
              </a:rPr>
              <a:t>– это возможность испытывать успех.</a:t>
            </a:r>
          </a:p>
          <a:p>
            <a:pPr>
              <a:buNone/>
            </a:pPr>
            <a:endParaRPr lang="ru-RU" sz="2800" u="sng" dirty="0" smtClean="0">
              <a:latin typeface="Segoe Print" pitchFamily="2" charset="0"/>
            </a:endParaRPr>
          </a:p>
        </p:txBody>
      </p:sp>
      <p:pic>
        <p:nvPicPr>
          <p:cNvPr id="5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3209" y="5517232"/>
            <a:ext cx="1200791" cy="1171973"/>
          </a:xfrm>
          <a:prstGeom prst="rect">
            <a:avLst/>
          </a:prstGeom>
          <a:noFill/>
        </p:spPr>
      </p:pic>
      <p:pic>
        <p:nvPicPr>
          <p:cNvPr id="6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антазеры\100OLYMP\P314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6632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2" descr="C:\Users\USER\Desktop\Фантазеры\100OLYMP\P3140048.JPG"/>
          <p:cNvPicPr>
            <a:picLocks noChangeAspect="1" noChangeArrowheads="1"/>
          </p:cNvPicPr>
          <p:nvPr/>
        </p:nvPicPr>
        <p:blipFill>
          <a:blip r:embed="rId3" cstate="print"/>
          <a:srcRect l="4326" t="32150" r="18500"/>
          <a:stretch>
            <a:fillRect/>
          </a:stretch>
        </p:blipFill>
        <p:spPr bwMode="auto">
          <a:xfrm>
            <a:off x="5724128" y="620688"/>
            <a:ext cx="3240360" cy="2304256"/>
          </a:xfrm>
          <a:prstGeom prst="rect">
            <a:avLst/>
          </a:prstGeom>
          <a:noFill/>
        </p:spPr>
      </p:pic>
      <p:pic>
        <p:nvPicPr>
          <p:cNvPr id="6" name="Picture 2" descr="C:\Users\USER\Desktop\Фантазеры\100OLYMP\P314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56992"/>
            <a:ext cx="4176464" cy="3384376"/>
          </a:xfrm>
          <a:prstGeom prst="rect">
            <a:avLst/>
          </a:prstGeom>
          <a:noFill/>
        </p:spPr>
      </p:pic>
      <p:pic>
        <p:nvPicPr>
          <p:cNvPr id="8194" name="Picture 2" descr="http://img-fotki.yandex.ru/get/9749/47407354.dfa/0_15d792_ee59f1f1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077072"/>
            <a:ext cx="1837387" cy="2204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антазеры\100OLYMP\P314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7419307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Фантазеры\100OLYMP\P314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645024"/>
            <a:ext cx="3672408" cy="3024336"/>
          </a:xfrm>
          <a:prstGeom prst="rect">
            <a:avLst/>
          </a:prstGeom>
          <a:noFill/>
        </p:spPr>
      </p:pic>
      <p:pic>
        <p:nvPicPr>
          <p:cNvPr id="1026" name="Picture 2" descr="C:\Users\USER\Desktop\Фантазеры\100OLYMP\P314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741880" cy="4797152"/>
          </a:xfrm>
          <a:prstGeom prst="rect">
            <a:avLst/>
          </a:prstGeom>
          <a:noFill/>
        </p:spPr>
      </p:pic>
      <p:pic>
        <p:nvPicPr>
          <p:cNvPr id="6" name="Picture 2" descr="C:\Users\USER\Desktop\Фантазеры\100OLYMP\P3140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60648"/>
            <a:ext cx="3816424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антазеры\100OLYMP\P314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346" y="404664"/>
            <a:ext cx="7548133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26876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FFFF00"/>
                </a:solidFill>
                <a:latin typeface="Segoe Print" pitchFamily="2" charset="0"/>
              </a:rPr>
              <a:t>Выставка  творчества «ФАНТАЗЕРЫ»</a:t>
            </a:r>
            <a:endParaRPr lang="ru-RU" sz="3600" b="1" dirty="0">
              <a:solidFill>
                <a:srgbClr val="FFFF0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340768"/>
            <a:ext cx="8172400" cy="5517232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G:\DCIM\100OLYMP\P315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6768752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G:\DCIM\100OLYMP\P3140020.JPG"/>
          <p:cNvPicPr>
            <a:picLocks noChangeAspect="1" noChangeArrowheads="1"/>
          </p:cNvPicPr>
          <p:nvPr/>
        </p:nvPicPr>
        <p:blipFill>
          <a:blip r:embed="rId2" cstate="print"/>
          <a:srcRect l="4572"/>
          <a:stretch>
            <a:fillRect/>
          </a:stretch>
        </p:blipFill>
        <p:spPr bwMode="auto">
          <a:xfrm>
            <a:off x="1115616" y="260648"/>
            <a:ext cx="7848872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G:\DCIM\100OLYMP\P317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7632848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124744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Segoe Print" pitchFamily="2" charset="0"/>
              </a:rPr>
              <a:t>Рисуем подводный мир</a:t>
            </a:r>
            <a:endParaRPr lang="ru-RU" b="1" i="1" dirty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96752"/>
            <a:ext cx="8172400" cy="5661248"/>
          </a:xfrm>
          <a:solidFill>
            <a:schemeClr val="accent2"/>
          </a:solidFill>
        </p:spPr>
        <p:txBody>
          <a:bodyPr/>
          <a:lstStyle/>
          <a:p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4" name="Picture 2" descr="G:\DCIM\100OLYMP\P4250114.JPG"/>
          <p:cNvPicPr>
            <a:picLocks noChangeAspect="1" noChangeArrowheads="1"/>
          </p:cNvPicPr>
          <p:nvPr/>
        </p:nvPicPr>
        <p:blipFill>
          <a:blip r:embed="rId2" cstate="print"/>
          <a:srcRect l="17713" t="8001"/>
          <a:stretch>
            <a:fillRect/>
          </a:stretch>
        </p:blipFill>
        <p:spPr bwMode="auto">
          <a:xfrm>
            <a:off x="1043608" y="1556792"/>
            <a:ext cx="5256584" cy="4972552"/>
          </a:xfrm>
          <a:prstGeom prst="rect">
            <a:avLst/>
          </a:prstGeom>
          <a:noFill/>
        </p:spPr>
      </p:pic>
      <p:pic>
        <p:nvPicPr>
          <p:cNvPr id="5" name="Picture 2" descr="G:\DCIM\100OLYMP\P4250112.JPG"/>
          <p:cNvPicPr>
            <a:picLocks noChangeAspect="1" noChangeArrowheads="1"/>
          </p:cNvPicPr>
          <p:nvPr/>
        </p:nvPicPr>
        <p:blipFill>
          <a:blip r:embed="rId3" cstate="print"/>
          <a:srcRect l="12201" r="12200" b="2751"/>
          <a:stretch>
            <a:fillRect/>
          </a:stretch>
        </p:blipFill>
        <p:spPr bwMode="auto">
          <a:xfrm>
            <a:off x="6444208" y="4293096"/>
            <a:ext cx="2434606" cy="2348880"/>
          </a:xfrm>
          <a:prstGeom prst="rect">
            <a:avLst/>
          </a:prstGeom>
          <a:noFill/>
        </p:spPr>
      </p:pic>
      <p:pic>
        <p:nvPicPr>
          <p:cNvPr id="9222" name="Picture 6" descr="http://migranov.ru/turkey/kemer/stones.jpg"/>
          <p:cNvPicPr>
            <a:picLocks noChangeAspect="1" noChangeArrowheads="1"/>
          </p:cNvPicPr>
          <p:nvPr/>
        </p:nvPicPr>
        <p:blipFill>
          <a:blip r:embed="rId4" cstate="print"/>
          <a:srcRect b="10242"/>
          <a:stretch>
            <a:fillRect/>
          </a:stretch>
        </p:blipFill>
        <p:spPr bwMode="auto">
          <a:xfrm>
            <a:off x="6372200" y="1484784"/>
            <a:ext cx="2607246" cy="1756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G:\DCIM\100OLYMP\P4260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7560840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Segoe Print" pitchFamily="2" charset="0"/>
              </a:rPr>
              <a:t>Выставка «Чудо – </a:t>
            </a:r>
            <a:r>
              <a:rPr lang="ru-RU" sz="3200" dirty="0" err="1" smtClean="0">
                <a:solidFill>
                  <a:srgbClr val="FFFF00"/>
                </a:solidFill>
                <a:latin typeface="Segoe Print" pitchFamily="2" charset="0"/>
              </a:rPr>
              <a:t>писанки</a:t>
            </a:r>
            <a:r>
              <a:rPr lang="ru-RU" sz="3200" smtClean="0">
                <a:solidFill>
                  <a:srgbClr val="FFFF00"/>
                </a:solidFill>
                <a:latin typeface="Segoe Print" pitchFamily="2" charset="0"/>
              </a:rPr>
              <a:t>»</a:t>
            </a:r>
            <a:endParaRPr lang="ru-RU" sz="3200" dirty="0">
              <a:solidFill>
                <a:srgbClr val="FFFF0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5733256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отоальбом 2015 - 2016г\Писанки\P4250061.JPG"/>
          <p:cNvPicPr>
            <a:picLocks noChangeAspect="1" noChangeArrowheads="1"/>
          </p:cNvPicPr>
          <p:nvPr/>
        </p:nvPicPr>
        <p:blipFill>
          <a:blip r:embed="rId2" cstate="print"/>
          <a:srcRect l="8999" t="6000" r="5508"/>
          <a:stretch>
            <a:fillRect/>
          </a:stretch>
        </p:blipFill>
        <p:spPr bwMode="auto">
          <a:xfrm>
            <a:off x="2051720" y="1916832"/>
            <a:ext cx="6048672" cy="4752528"/>
          </a:xfrm>
          <a:prstGeom prst="rect">
            <a:avLst/>
          </a:prstGeom>
          <a:noFill/>
        </p:spPr>
      </p:pic>
      <p:pic>
        <p:nvPicPr>
          <p:cNvPr id="5" name="Picture 4" descr="http://krasotafaberlic.ru/pasha3/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980728"/>
            <a:ext cx="4355976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Преимущества                           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арт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–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практики в рамках ДОУ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7800"/>
            <a:ext cx="8172400" cy="5410200"/>
          </a:xfrm>
          <a:solidFill>
            <a:schemeClr val="accent2"/>
          </a:solidFill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800" dirty="0" smtClean="0"/>
              <a:t>            </a:t>
            </a:r>
          </a:p>
          <a:p>
            <a:pPr>
              <a:buNone/>
            </a:pPr>
            <a:r>
              <a:rPr lang="ru-RU" sz="2800" dirty="0" smtClean="0"/>
              <a:t>                          </a:t>
            </a:r>
            <a:r>
              <a:rPr lang="ru-RU" sz="4000" dirty="0" smtClean="0">
                <a:latin typeface="Segoe Print" pitchFamily="2" charset="0"/>
              </a:rPr>
              <a:t>Положительные эмоции;</a:t>
            </a:r>
          </a:p>
          <a:p>
            <a:pPr>
              <a:buNone/>
            </a:pPr>
            <a:r>
              <a:rPr lang="ru-RU" sz="4000" dirty="0" smtClean="0">
                <a:latin typeface="Segoe Print" pitchFamily="2" charset="0"/>
              </a:rPr>
              <a:t>               </a:t>
            </a:r>
          </a:p>
          <a:p>
            <a:pPr>
              <a:buNone/>
            </a:pPr>
            <a:r>
              <a:rPr lang="ru-RU" sz="4000" dirty="0" smtClean="0">
                <a:latin typeface="Segoe Print" pitchFamily="2" charset="0"/>
              </a:rPr>
              <a:t>         Активная жизненная позиция;</a:t>
            </a:r>
          </a:p>
          <a:p>
            <a:pPr>
              <a:buNone/>
            </a:pPr>
            <a:r>
              <a:rPr lang="ru-RU" sz="4000" dirty="0" smtClean="0">
                <a:latin typeface="Segoe Print" pitchFamily="2" charset="0"/>
              </a:rPr>
              <a:t>                      </a:t>
            </a:r>
          </a:p>
          <a:p>
            <a:pPr>
              <a:buNone/>
            </a:pPr>
            <a:r>
              <a:rPr lang="ru-RU" sz="4000" dirty="0" smtClean="0">
                <a:latin typeface="Segoe Print" pitchFamily="2" charset="0"/>
              </a:rPr>
              <a:t>         Преодоление страхов;</a:t>
            </a:r>
          </a:p>
          <a:p>
            <a:pPr>
              <a:buNone/>
            </a:pPr>
            <a:r>
              <a:rPr lang="ru-RU" sz="4000" dirty="0" smtClean="0">
                <a:latin typeface="Segoe Print" pitchFamily="2" charset="0"/>
              </a:rPr>
              <a:t>                         </a:t>
            </a:r>
          </a:p>
          <a:p>
            <a:pPr>
              <a:buNone/>
            </a:pPr>
            <a:r>
              <a:rPr lang="ru-RU" sz="4000" dirty="0" smtClean="0">
                <a:latin typeface="Segoe Print" pitchFamily="2" charset="0"/>
              </a:rPr>
              <a:t>         Средство сближения людей;</a:t>
            </a:r>
          </a:p>
          <a:p>
            <a:pPr>
              <a:buNone/>
            </a:pPr>
            <a:r>
              <a:rPr lang="ru-RU" sz="4000" dirty="0" smtClean="0">
                <a:latin typeface="Segoe Print" pitchFamily="2" charset="0"/>
              </a:rPr>
              <a:t>                          </a:t>
            </a:r>
          </a:p>
          <a:p>
            <a:pPr>
              <a:buNone/>
            </a:pPr>
            <a:r>
              <a:rPr lang="ru-RU" sz="4000" dirty="0" smtClean="0">
                <a:latin typeface="Segoe Print" pitchFamily="2" charset="0"/>
              </a:rPr>
              <a:t>         Обходит «цензуру» сознания;</a:t>
            </a:r>
          </a:p>
          <a:p>
            <a:pPr algn="ctr">
              <a:buNone/>
            </a:pPr>
            <a:r>
              <a:rPr lang="ru-RU" sz="4000" dirty="0" smtClean="0">
                <a:latin typeface="Segoe Print" pitchFamily="2" charset="0"/>
              </a:rPr>
              <a:t>                         </a:t>
            </a:r>
          </a:p>
          <a:p>
            <a:pPr algn="ctr">
              <a:buNone/>
            </a:pPr>
            <a:r>
              <a:rPr lang="ru-RU" sz="4000" dirty="0" smtClean="0">
                <a:latin typeface="Segoe Print" pitchFamily="2" charset="0"/>
              </a:rPr>
              <a:t>       Свободное самовыражение и  самопознание.</a:t>
            </a:r>
          </a:p>
          <a:p>
            <a:pPr algn="ctr">
              <a:buNone/>
            </a:pPr>
            <a:r>
              <a:rPr lang="ru-RU" sz="4000" dirty="0" smtClean="0">
                <a:latin typeface="Segoe Print" pitchFamily="2" charset="0"/>
              </a:rPr>
              <a:t>                           </a:t>
            </a:r>
          </a:p>
          <a:p>
            <a:pPr algn="ctr">
              <a:buNone/>
            </a:pPr>
            <a:r>
              <a:rPr lang="ru-RU" sz="4000" dirty="0" smtClean="0">
                <a:latin typeface="Segoe Print" pitchFamily="2" charset="0"/>
              </a:rPr>
              <a:t>   «</a:t>
            </a:r>
            <a:r>
              <a:rPr lang="ru-RU" sz="4000" dirty="0" err="1" smtClean="0">
                <a:latin typeface="Segoe Print" pitchFamily="2" charset="0"/>
              </a:rPr>
              <a:t>Инсайт</a:t>
            </a:r>
            <a:r>
              <a:rPr lang="ru-RU" sz="4000" dirty="0" smtClean="0">
                <a:latin typeface="Segoe Print" pitchFamily="2" charset="0"/>
              </a:rPr>
              <a:t> – ориентированный характер»                                 ( атмосфера доверия).</a:t>
            </a:r>
          </a:p>
          <a:p>
            <a:endParaRPr lang="ru-RU" dirty="0">
              <a:latin typeface="Segoe Print" pitchFamily="2" charset="0"/>
            </a:endParaRPr>
          </a:p>
        </p:txBody>
      </p:sp>
      <p:pic>
        <p:nvPicPr>
          <p:cNvPr id="4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971600" y="15567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971600" y="22768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971600" y="29969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971600" y="37170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971600" y="43651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971600" y="50131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971600" y="57332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://s3.pic4you.ru/allimage/y2014/01-08/12216/410632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714488"/>
            <a:ext cx="1942778" cy="1820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6613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отоальбом 2015 - 2016г\Писанки\P4250060.JPG"/>
          <p:cNvPicPr>
            <a:picLocks noChangeAspect="1" noChangeArrowheads="1"/>
          </p:cNvPicPr>
          <p:nvPr/>
        </p:nvPicPr>
        <p:blipFill>
          <a:blip r:embed="rId2" cstate="print"/>
          <a:srcRect l="10885" t="12245"/>
          <a:stretch>
            <a:fillRect/>
          </a:stretch>
        </p:blipFill>
        <p:spPr bwMode="auto">
          <a:xfrm>
            <a:off x="1115616" y="836712"/>
            <a:ext cx="3744416" cy="4680520"/>
          </a:xfrm>
          <a:prstGeom prst="rect">
            <a:avLst/>
          </a:prstGeom>
          <a:noFill/>
        </p:spPr>
      </p:pic>
      <p:pic>
        <p:nvPicPr>
          <p:cNvPr id="4" name="Picture 2" descr="C:\Users\USER\Desktop\фотоальбом 2015 - 2016г\Писанки\P425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17032"/>
            <a:ext cx="3995936" cy="2996952"/>
          </a:xfrm>
          <a:prstGeom prst="rect">
            <a:avLst/>
          </a:prstGeom>
          <a:noFill/>
        </p:spPr>
      </p:pic>
      <p:pic>
        <p:nvPicPr>
          <p:cNvPr id="5" name="Picture 2" descr="C:\Users\USER\Desktop\фотоальбом 2015 - 2016г\Писанки\P4250062.JPG"/>
          <p:cNvPicPr>
            <a:picLocks noChangeAspect="1" noChangeArrowheads="1"/>
          </p:cNvPicPr>
          <p:nvPr/>
        </p:nvPicPr>
        <p:blipFill>
          <a:blip r:embed="rId4" cstate="print"/>
          <a:srcRect t="8001" b="4851"/>
          <a:stretch>
            <a:fillRect/>
          </a:stretch>
        </p:blipFill>
        <p:spPr bwMode="auto">
          <a:xfrm>
            <a:off x="5436096" y="116632"/>
            <a:ext cx="3002927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фотоальбом 2015 - 2016г\Писанки\P4250042.JPG"/>
          <p:cNvPicPr>
            <a:picLocks noChangeAspect="1" noChangeArrowheads="1"/>
          </p:cNvPicPr>
          <p:nvPr/>
        </p:nvPicPr>
        <p:blipFill>
          <a:blip r:embed="rId2" cstate="print"/>
          <a:srcRect l="16926" r="24800"/>
          <a:stretch>
            <a:fillRect/>
          </a:stretch>
        </p:blipFill>
        <p:spPr bwMode="auto">
          <a:xfrm>
            <a:off x="5868144" y="188640"/>
            <a:ext cx="3096344" cy="3985054"/>
          </a:xfrm>
          <a:prstGeom prst="rect">
            <a:avLst/>
          </a:prstGeom>
          <a:noFill/>
        </p:spPr>
      </p:pic>
      <p:pic>
        <p:nvPicPr>
          <p:cNvPr id="5" name="Picture 2" descr="C:\Users\USER\Desktop\фотоальбом 2015 - 2016г\Писанки\P4250040.JPG"/>
          <p:cNvPicPr>
            <a:picLocks noChangeAspect="1" noChangeArrowheads="1"/>
          </p:cNvPicPr>
          <p:nvPr/>
        </p:nvPicPr>
        <p:blipFill>
          <a:blip r:embed="rId3" cstate="print"/>
          <a:srcRect l="24013" b="19550"/>
          <a:stretch>
            <a:fillRect/>
          </a:stretch>
        </p:blipFill>
        <p:spPr bwMode="auto">
          <a:xfrm>
            <a:off x="1259632" y="188640"/>
            <a:ext cx="3347864" cy="2658354"/>
          </a:xfrm>
          <a:prstGeom prst="rect">
            <a:avLst/>
          </a:prstGeom>
          <a:noFill/>
        </p:spPr>
      </p:pic>
      <p:pic>
        <p:nvPicPr>
          <p:cNvPr id="6" name="Picture 2" descr="C:\Users\USER\Desktop\Курячая\P425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212976"/>
            <a:ext cx="4716016" cy="3537012"/>
          </a:xfrm>
          <a:prstGeom prst="rect">
            <a:avLst/>
          </a:prstGeom>
          <a:noFill/>
        </p:spPr>
      </p:pic>
      <p:pic>
        <p:nvPicPr>
          <p:cNvPr id="7" name="Picture 2" descr="http://s4.pic4you.ru/y2014/04-18/12216/433774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581128"/>
            <a:ext cx="1944216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124744"/>
          </a:xfrm>
          <a:solidFill>
            <a:schemeClr val="accent2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40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Цветотерапия</a:t>
            </a:r>
            <a:endParaRPr lang="ru-RU" sz="4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268760"/>
            <a:ext cx="8172400" cy="5589240"/>
          </a:xfrm>
          <a:solidFill>
            <a:schemeClr val="accent2"/>
          </a:solidFill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Игра «Какого цвета лето?»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  <p:pic>
        <p:nvPicPr>
          <p:cNvPr id="1026" name="Picture 2" descr="C:\Users\USER\Desktop\Цветотерапия\P220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844824"/>
            <a:ext cx="6561145" cy="4760001"/>
          </a:xfrm>
          <a:prstGeom prst="rect">
            <a:avLst/>
          </a:prstGeom>
          <a:noFill/>
        </p:spPr>
      </p:pic>
      <p:pic>
        <p:nvPicPr>
          <p:cNvPr id="12290" name="Picture 2" descr="http://funforkids.ru/pictures/rainbow/rainbow0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0918" y="260648"/>
            <a:ext cx="1463082" cy="764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Цветотерапия\P22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912768" cy="5287634"/>
          </a:xfrm>
          <a:prstGeom prst="rect">
            <a:avLst/>
          </a:prstGeom>
          <a:noFill/>
        </p:spPr>
      </p:pic>
      <p:pic>
        <p:nvPicPr>
          <p:cNvPr id="5" name="Picture 2" descr="http://www.cliparthut.com/clip-arts/711/banana-clip-art-7114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0535" y="5661248"/>
            <a:ext cx="1563465" cy="1008112"/>
          </a:xfrm>
          <a:prstGeom prst="rect">
            <a:avLst/>
          </a:prstGeom>
          <a:noFill/>
        </p:spPr>
      </p:pic>
      <p:pic>
        <p:nvPicPr>
          <p:cNvPr id="6" name="Picture 6" descr="http://images.vfl.ru/ii_save/1427027478/92d534b5/81666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229200"/>
            <a:ext cx="1063366" cy="1264555"/>
          </a:xfrm>
          <a:prstGeom prst="rect">
            <a:avLst/>
          </a:prstGeom>
          <a:noFill/>
        </p:spPr>
      </p:pic>
      <p:pic>
        <p:nvPicPr>
          <p:cNvPr id="7" name="Picture 6" descr="http://images.vfl.ru/ii_save/1427027478/92d534b5/81666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5733256"/>
            <a:ext cx="827584" cy="984163"/>
          </a:xfrm>
          <a:prstGeom prst="rect">
            <a:avLst/>
          </a:prstGeom>
          <a:noFill/>
        </p:spPr>
      </p:pic>
      <p:pic>
        <p:nvPicPr>
          <p:cNvPr id="8" name="Picture 4" descr="http://yt3.ggpht.com/-M6JG87uiYXw/AAAAAAAAAAI/AAAAAAAAAAA/DMPMbwlzRNs/s900-c-k-no/ph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373216"/>
            <a:ext cx="1224136" cy="1224136"/>
          </a:xfrm>
          <a:prstGeom prst="rect">
            <a:avLst/>
          </a:prstGeom>
          <a:noFill/>
        </p:spPr>
      </p:pic>
      <p:pic>
        <p:nvPicPr>
          <p:cNvPr id="10" name="Picture 4" descr="http://yt3.ggpht.com/-M6JG87uiYXw/AAAAAAAAAAI/AAAAAAAAAAA/DMPMbwlzRNs/s900-c-k-no/pho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5921896"/>
            <a:ext cx="936104" cy="936104"/>
          </a:xfrm>
          <a:prstGeom prst="rect">
            <a:avLst/>
          </a:prstGeom>
          <a:noFill/>
        </p:spPr>
      </p:pic>
      <p:pic>
        <p:nvPicPr>
          <p:cNvPr id="11" name="Picture 4" descr="http://yt3.ggpht.com/-M6JG87uiYXw/AAAAAAAAAAI/AAAAAAAAAAA/DMPMbwlzRNs/s900-c-k-no/pho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6021288"/>
            <a:ext cx="692696" cy="692696"/>
          </a:xfrm>
          <a:prstGeom prst="rect">
            <a:avLst/>
          </a:prstGeom>
          <a:noFill/>
        </p:spPr>
      </p:pic>
      <p:pic>
        <p:nvPicPr>
          <p:cNvPr id="11266" name="Picture 2" descr="http://cdn.1001freedownloads.com/vector/thumb/139251/carlitos_Leaf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5445224"/>
            <a:ext cx="1028272" cy="1281336"/>
          </a:xfrm>
          <a:prstGeom prst="rect">
            <a:avLst/>
          </a:prstGeom>
          <a:noFill/>
        </p:spPr>
      </p:pic>
      <p:pic>
        <p:nvPicPr>
          <p:cNvPr id="13" name="Picture 2" descr="http://cdn.1001freedownloads.com/vector/thumb/139251/carlitos_Leaf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5157192"/>
            <a:ext cx="1028272" cy="1281336"/>
          </a:xfrm>
          <a:prstGeom prst="rect">
            <a:avLst/>
          </a:prstGeom>
          <a:noFill/>
        </p:spPr>
      </p:pic>
      <p:pic>
        <p:nvPicPr>
          <p:cNvPr id="14" name="Picture 2" descr="http://cdn.1001freedownloads.com/vector/thumb/139251/carlitos_Leaf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6237312"/>
            <a:ext cx="596224" cy="742958"/>
          </a:xfrm>
          <a:prstGeom prst="rect">
            <a:avLst/>
          </a:prstGeom>
          <a:noFill/>
        </p:spPr>
      </p:pic>
      <p:pic>
        <p:nvPicPr>
          <p:cNvPr id="4" name="Picture 2" descr="http://odtdocs.ru/pars_docs/refs/2/1880/1880_html_57b7d20c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6336" y="2852936"/>
            <a:ext cx="1428750" cy="1743076"/>
          </a:xfrm>
          <a:prstGeom prst="rect">
            <a:avLst/>
          </a:prstGeom>
          <a:noFill/>
        </p:spPr>
      </p:pic>
      <p:pic>
        <p:nvPicPr>
          <p:cNvPr id="15" name="Picture 2" descr="http://s1.hostingkartinok.com/uploads/images/2012/03/20490b175392a7e633e20ab3c6b04b76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52808" y="260648"/>
            <a:ext cx="1491192" cy="1296144"/>
          </a:xfrm>
          <a:prstGeom prst="rect">
            <a:avLst/>
          </a:prstGeom>
          <a:noFill/>
        </p:spPr>
      </p:pic>
      <p:pic>
        <p:nvPicPr>
          <p:cNvPr id="16" name="Picture 4" descr="http://img-fotki.yandex.ru/get/9253/47407354.ca8/0_133d97_98ab5e7d_ori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561856"/>
            <a:ext cx="2029188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Цветотерапия\P2200005.JPG"/>
          <p:cNvPicPr>
            <a:picLocks noChangeAspect="1" noChangeArrowheads="1"/>
          </p:cNvPicPr>
          <p:nvPr/>
        </p:nvPicPr>
        <p:blipFill>
          <a:blip r:embed="rId2" cstate="print"/>
          <a:srcRect l="12988" t="6951" r="3538"/>
          <a:stretch>
            <a:fillRect/>
          </a:stretch>
        </p:blipFill>
        <p:spPr bwMode="auto">
          <a:xfrm>
            <a:off x="1691680" y="692696"/>
            <a:ext cx="6984776" cy="5976664"/>
          </a:xfrm>
          <a:prstGeom prst="rect">
            <a:avLst/>
          </a:prstGeom>
          <a:noFill/>
        </p:spPr>
      </p:pic>
      <p:pic>
        <p:nvPicPr>
          <p:cNvPr id="10244" name="Picture 4" descr="http://img-fotki.yandex.ru/get/5607/svetlera.36f/0_60be9_52635924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2736304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Цветотерапия\P220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7776864" cy="6408712"/>
          </a:xfrm>
          <a:prstGeom prst="rect">
            <a:avLst/>
          </a:prstGeom>
          <a:noFill/>
        </p:spPr>
      </p:pic>
      <p:pic>
        <p:nvPicPr>
          <p:cNvPr id="4" name="Picture 2" descr="http://funforkids.ru/pictures/sun1/sun0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8640"/>
            <a:ext cx="2634971" cy="2409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</a:rPr>
              <a:t>А лето цвета счастья!</a:t>
            </a:r>
            <a:endParaRPr lang="ru-RU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1026" name="Picture 2" descr="C:\Users\USER\Desktop\Цветотерапия\P2200016.JPG"/>
          <p:cNvPicPr>
            <a:picLocks noChangeAspect="1" noChangeArrowheads="1"/>
          </p:cNvPicPr>
          <p:nvPr/>
        </p:nvPicPr>
        <p:blipFill>
          <a:blip r:embed="rId2" cstate="print"/>
          <a:srcRect r="8081"/>
          <a:stretch>
            <a:fillRect/>
          </a:stretch>
        </p:blipFill>
        <p:spPr bwMode="auto">
          <a:xfrm>
            <a:off x="1331640" y="694080"/>
            <a:ext cx="7056784" cy="5903271"/>
          </a:xfrm>
          <a:prstGeom prst="rect">
            <a:avLst/>
          </a:prstGeom>
          <a:noFill/>
        </p:spPr>
      </p:pic>
      <p:pic>
        <p:nvPicPr>
          <p:cNvPr id="5" name="Picture 2" descr="http://funforkids.ru/pictures/butterfly_forkids/butterfly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60648"/>
            <a:ext cx="2040227" cy="2354108"/>
          </a:xfrm>
          <a:prstGeom prst="rect">
            <a:avLst/>
          </a:prstGeom>
          <a:noFill/>
        </p:spPr>
      </p:pic>
      <p:pic>
        <p:nvPicPr>
          <p:cNvPr id="7" name="Picture 2" descr="C:\Users\USER\Desktop\фотоальбом 2015 - 2016г\6 ГРУППА\P2150003.JPG"/>
          <p:cNvPicPr>
            <a:picLocks noChangeAspect="1" noChangeArrowheads="1"/>
          </p:cNvPicPr>
          <p:nvPr/>
        </p:nvPicPr>
        <p:blipFill>
          <a:blip r:embed="rId4" cstate="print"/>
          <a:srcRect l="35825" t="33200" r="43700" b="37400"/>
          <a:stretch>
            <a:fillRect/>
          </a:stretch>
        </p:blipFill>
        <p:spPr bwMode="auto">
          <a:xfrm>
            <a:off x="7164288" y="1052736"/>
            <a:ext cx="576064" cy="609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latin typeface="Segoe Print" pitchFamily="2" charset="0"/>
              </a:rPr>
              <a:t>Занятие                            «Шифоновая весна» текстиль </a:t>
            </a:r>
            <a:r>
              <a:rPr lang="ru-RU" sz="3600" i="1" dirty="0" err="1" smtClean="0">
                <a:solidFill>
                  <a:srgbClr val="FFFF00"/>
                </a:solidFill>
                <a:latin typeface="Segoe Print" pitchFamily="2" charset="0"/>
              </a:rPr>
              <a:t>фан</a:t>
            </a:r>
            <a:endParaRPr lang="ru-RU" sz="3600" i="1" dirty="0">
              <a:solidFill>
                <a:srgbClr val="FFFF0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5733256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90872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Фототерапия                                          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«В студии фотографа»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5877272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6" descr="http://www.nacch.com/_Media/chf-cartoon-kid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918771"/>
            <a:ext cx="5903912" cy="93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кузнецова киселева\P324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124744"/>
            <a:ext cx="6696744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6 ГРУППА\P215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284984"/>
            <a:ext cx="1543029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USER\Desktop\6 ГРУППА\P215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221088"/>
            <a:ext cx="1584176" cy="133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USER\Desktop\6 ГРУППА\P215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3356992"/>
            <a:ext cx="1512510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USER\Desktop\6 ГРУППА\P215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221088"/>
            <a:ext cx="1584176" cy="125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http://img-fotki.yandex.ru/get/9495/16969765.21e/0_8e7d7_20515dd6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429000"/>
            <a:ext cx="1683341" cy="1872208"/>
          </a:xfrm>
          <a:prstGeom prst="rect">
            <a:avLst/>
          </a:prstGeom>
          <a:noFill/>
        </p:spPr>
      </p:pic>
      <p:pic>
        <p:nvPicPr>
          <p:cNvPr id="9" name="Picture 2" descr="C:\Users\USER\Desktop\6 ГРУППА\P2150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5373216"/>
            <a:ext cx="1763688" cy="1322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USER\Desktop\6 ГРУППА\P2150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589240"/>
            <a:ext cx="1475656" cy="1106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USER\Desktop\6 ГРУППА\P21500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04314" y="5517232"/>
            <a:ext cx="1595669" cy="119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G:\DCIM\100OLYMP\P3290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116632"/>
            <a:ext cx="3851920" cy="2960948"/>
          </a:xfrm>
          <a:prstGeom prst="rect">
            <a:avLst/>
          </a:prstGeom>
          <a:noFill/>
        </p:spPr>
      </p:pic>
      <p:pic>
        <p:nvPicPr>
          <p:cNvPr id="5" name="Picture 2" descr="G:\DCIM\100OLYMP\P329000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116632"/>
            <a:ext cx="3779912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90872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Цель: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5877272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>
              <a:latin typeface="Segoe Print" pitchFamily="2" charset="0"/>
            </a:endParaRPr>
          </a:p>
          <a:p>
            <a:pPr algn="ctr">
              <a:buNone/>
            </a:pPr>
            <a:endParaRPr lang="ru-RU" dirty="0" smtClean="0">
              <a:latin typeface="Segoe Print" pitchFamily="2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Segoe Print" pitchFamily="2" charset="0"/>
              </a:rPr>
              <a:t>Создать условия для побуждения к самовыражению, общению и социализации, к приобретению личной ценности.</a:t>
            </a:r>
            <a:endParaRPr lang="ru-RU" b="1" dirty="0">
              <a:solidFill>
                <a:srgbClr val="FFFF00"/>
              </a:solidFill>
              <a:latin typeface="Segoe Print" pitchFamily="2" charset="0"/>
            </a:endParaRPr>
          </a:p>
        </p:txBody>
      </p:sp>
      <p:pic>
        <p:nvPicPr>
          <p:cNvPr id="61442" name="Picture 2" descr="http://www.dou1672.edusite.ru/images/b6e8f0a9b40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797152"/>
            <a:ext cx="7195473" cy="1711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кузнецова киселева\P324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748883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кузнецова киселева\P324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764704"/>
            <a:ext cx="7260299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кузнецова киселева\P324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76672"/>
            <a:ext cx="6912768" cy="556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кузнецова киселева\P324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7848872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кузнецова киселева\P3240061.JPG"/>
          <p:cNvPicPr>
            <a:picLocks noChangeAspect="1" noChangeArrowheads="1"/>
          </p:cNvPicPr>
          <p:nvPr/>
        </p:nvPicPr>
        <p:blipFill>
          <a:blip r:embed="rId2" cstate="print"/>
          <a:srcRect t="4851"/>
          <a:stretch>
            <a:fillRect/>
          </a:stretch>
        </p:blipFill>
        <p:spPr bwMode="auto">
          <a:xfrm>
            <a:off x="1259632" y="188640"/>
            <a:ext cx="7704856" cy="64087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USER\Desktop\фотоальбом 2015 - 2016г\6 ГРУППА\P2150003.JPG"/>
          <p:cNvPicPr>
            <a:picLocks noChangeAspect="1" noChangeArrowheads="1"/>
          </p:cNvPicPr>
          <p:nvPr/>
        </p:nvPicPr>
        <p:blipFill>
          <a:blip r:embed="rId3" cstate="print"/>
          <a:srcRect l="35825" t="33200" r="43700" b="37400"/>
          <a:stretch>
            <a:fillRect/>
          </a:stretch>
        </p:blipFill>
        <p:spPr bwMode="auto">
          <a:xfrm>
            <a:off x="6084168" y="548680"/>
            <a:ext cx="576064" cy="609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2" descr="C:\Users\USER\Desktop\6 ГРУППА\P2150006.JPG"/>
          <p:cNvPicPr>
            <a:picLocks noChangeAspect="1" noChangeArrowheads="1"/>
          </p:cNvPicPr>
          <p:nvPr/>
        </p:nvPicPr>
        <p:blipFill>
          <a:blip r:embed="rId4" cstate="print"/>
          <a:srcRect l="31247" t="35417" r="39068" b="27083"/>
          <a:stretch>
            <a:fillRect/>
          </a:stretch>
        </p:blipFill>
        <p:spPr bwMode="auto">
          <a:xfrm>
            <a:off x="7884368" y="5301208"/>
            <a:ext cx="608067" cy="576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C:\Users\USER\Desktop\6 ГРУППА\P2150011.JPG"/>
          <p:cNvPicPr>
            <a:picLocks noChangeAspect="1" noChangeArrowheads="1"/>
          </p:cNvPicPr>
          <p:nvPr/>
        </p:nvPicPr>
        <p:blipFill>
          <a:blip r:embed="rId5" cstate="print"/>
          <a:srcRect l="34288" t="37519" r="39424" b="25907"/>
          <a:stretch>
            <a:fillRect/>
          </a:stretch>
        </p:blipFill>
        <p:spPr bwMode="auto">
          <a:xfrm>
            <a:off x="5364088" y="3501008"/>
            <a:ext cx="414047" cy="4320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764704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          </a:t>
            </a:r>
            <a:br>
              <a:rPr lang="ru-RU" dirty="0" smtClean="0"/>
            </a:b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                      </a:t>
            </a:r>
            <a:b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Музтерапия</a:t>
            </a: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</a:t>
            </a: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                 </a:t>
            </a:r>
            <a:r>
              <a:rPr lang="ru-RU" sz="3100" b="1" i="1" dirty="0" smtClean="0">
                <a:latin typeface="Segoe Print" pitchFamily="2" charset="0"/>
              </a:rPr>
              <a:t/>
            </a:r>
            <a:br>
              <a:rPr lang="ru-RU" sz="3100" b="1" i="1" dirty="0" smtClean="0">
                <a:latin typeface="Segoe Print" pitchFamily="2" charset="0"/>
              </a:rPr>
            </a:b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                                          </a:t>
            </a:r>
            <a:b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</a:br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3100" b="1" i="1" dirty="0" err="1" smtClean="0">
                <a:solidFill>
                  <a:srgbClr val="FFFF00"/>
                </a:solidFill>
                <a:latin typeface="Segoe Print" pitchFamily="2" charset="0"/>
              </a:rPr>
              <a:t>Капитошка</a:t>
            </a:r>
            <a:r>
              <a:rPr lang="ru-RU" b="1" i="1" dirty="0" smtClean="0">
                <a:latin typeface="Segoe Print" pitchFamily="2" charset="0"/>
              </a:rPr>
              <a:t/>
            </a:r>
            <a:br>
              <a:rPr lang="ru-RU" b="1" i="1" dirty="0" smtClean="0">
                <a:latin typeface="Segoe Print" pitchFamily="2" charset="0"/>
              </a:rPr>
            </a:br>
            <a:endParaRPr lang="ru-RU" i="1" dirty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36712"/>
            <a:ext cx="8172400" cy="6021288"/>
          </a:xfrm>
          <a:solidFill>
            <a:schemeClr val="accent2"/>
          </a:solidFill>
        </p:spPr>
        <p:txBody>
          <a:bodyPr/>
          <a:lstStyle/>
          <a:p>
            <a:pPr algn="ctr">
              <a:buNone/>
            </a:pPr>
            <a:endParaRPr lang="ru-RU" b="1" i="1" dirty="0" smtClean="0">
              <a:solidFill>
                <a:srgbClr val="FFFF00"/>
              </a:solidFill>
              <a:latin typeface="Segoe Print" pitchFamily="2" charset="0"/>
            </a:endParaRPr>
          </a:p>
        </p:txBody>
      </p:sp>
      <p:pic>
        <p:nvPicPr>
          <p:cNvPr id="5" name="Picture 2" descr="http://www.playcast.ru/uploads/2014/12/18/1115264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99392"/>
            <a:ext cx="1125567" cy="1052736"/>
          </a:xfrm>
          <a:prstGeom prst="rect">
            <a:avLst/>
          </a:prstGeom>
          <a:noFill/>
        </p:spPr>
      </p:pic>
      <p:pic>
        <p:nvPicPr>
          <p:cNvPr id="6" name="Picture 2" descr="C:\Users\USER\Desktop\Танцнвальная терапия\Съемный диск\DCIM\100OLYMP\P322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80728"/>
            <a:ext cx="6666808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Users\USER\Desktop\Танцнвальная терапия\Съемный диск\DCIM\100OLYMP\P322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20688"/>
            <a:ext cx="7200800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8" name="Picture 2" descr="http://gtn.lokos.net/mbdou54/cappy1/logo_c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941168"/>
            <a:ext cx="1800200" cy="1800200"/>
          </a:xfrm>
          <a:prstGeom prst="rect">
            <a:avLst/>
          </a:prstGeom>
          <a:noFill/>
        </p:spPr>
      </p:pic>
      <p:pic>
        <p:nvPicPr>
          <p:cNvPr id="1026" name="Picture 2" descr="C:\Users\USER\Desktop\Танцнвальная терапия\Съемный диск\DCIM\100OLYMP\P3220005.JPG"/>
          <p:cNvPicPr>
            <a:picLocks noChangeAspect="1" noChangeArrowheads="1"/>
          </p:cNvPicPr>
          <p:nvPr/>
        </p:nvPicPr>
        <p:blipFill>
          <a:blip r:embed="rId3" cstate="print"/>
          <a:srcRect r="24074" b="19795"/>
          <a:stretch>
            <a:fillRect/>
          </a:stretch>
        </p:blipFill>
        <p:spPr bwMode="auto">
          <a:xfrm>
            <a:off x="1115616" y="116632"/>
            <a:ext cx="5760640" cy="4680520"/>
          </a:xfrm>
          <a:prstGeom prst="rect">
            <a:avLst/>
          </a:prstGeom>
          <a:noFill/>
        </p:spPr>
      </p:pic>
      <p:pic>
        <p:nvPicPr>
          <p:cNvPr id="9" name="Picture 2" descr="C:\Users\USER\Desktop\Танцнвальная терапия\Съемный диск\DCIM\100OLYMP\P3220038.JPG"/>
          <p:cNvPicPr>
            <a:picLocks noChangeAspect="1" noChangeArrowheads="1"/>
          </p:cNvPicPr>
          <p:nvPr/>
        </p:nvPicPr>
        <p:blipFill>
          <a:blip r:embed="rId4" cstate="print"/>
          <a:srcRect l="45275" t="30050" r="26375" b="6951"/>
          <a:stretch>
            <a:fillRect/>
          </a:stretch>
        </p:blipFill>
        <p:spPr bwMode="auto">
          <a:xfrm>
            <a:off x="5412799" y="1772816"/>
            <a:ext cx="3479680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Танцнвальная терапия\Съемный диск\DCIM\100OLYMP\P3220035.JPG"/>
          <p:cNvPicPr>
            <a:picLocks noChangeAspect="1" noChangeArrowheads="1"/>
          </p:cNvPicPr>
          <p:nvPr/>
        </p:nvPicPr>
        <p:blipFill>
          <a:blip r:embed="rId2" cstate="print"/>
          <a:srcRect l="36613" t="17450" r="21650" b="26900"/>
          <a:stretch>
            <a:fillRect/>
          </a:stretch>
        </p:blipFill>
        <p:spPr bwMode="auto">
          <a:xfrm>
            <a:off x="1403648" y="404664"/>
            <a:ext cx="7488832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C:\Users\USER\Desktop\Танцнвальная терапия\Съемный диск\DCIM\100OLYMP\P322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7344816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Задачи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: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5733256"/>
          </a:xfrm>
          <a:solidFill>
            <a:schemeClr val="accent2"/>
          </a:solidFill>
        </p:spPr>
        <p:txBody>
          <a:bodyPr>
            <a:normAutofit fontScale="77500" lnSpcReduction="20000"/>
          </a:bodyPr>
          <a:lstStyle/>
          <a:p>
            <a:pPr lvl="0"/>
            <a:endParaRPr lang="ru-RU" b="1" dirty="0" smtClean="0">
              <a:solidFill>
                <a:schemeClr val="bg2">
                  <a:lumMod val="10000"/>
                </a:schemeClr>
              </a:solidFill>
              <a:latin typeface="Segoe Print" pitchFamily="2" charset="0"/>
            </a:endParaRPr>
          </a:p>
          <a:p>
            <a:pPr lvl="0"/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</a:rPr>
              <a:t>Укрепление психического здоровья детей , в том числе их эмоционального благополучия</a:t>
            </a:r>
          </a:p>
          <a:p>
            <a:pPr lvl="0"/>
            <a:r>
              <a:rPr lang="ru-RU" b="1" dirty="0" smtClean="0">
                <a:solidFill>
                  <a:srgbClr val="FFFF00"/>
                </a:solidFill>
                <a:latin typeface="Segoe Print" pitchFamily="2" charset="0"/>
              </a:rPr>
              <a:t>Развитие познавательно-речевой активности, коррекция поведения;</a:t>
            </a:r>
          </a:p>
          <a:p>
            <a:pPr lvl="0"/>
            <a:r>
              <a:rPr lang="ru-RU" b="1" dirty="0" smtClean="0">
                <a:solidFill>
                  <a:srgbClr val="0070C0"/>
                </a:solidFill>
                <a:latin typeface="Segoe Print" pitchFamily="2" charset="0"/>
              </a:rPr>
              <a:t>Расширение кругозора через приобщение к культурному наследию (литература, театр, музыка, живопись, скульптура, фотография);</a:t>
            </a:r>
          </a:p>
          <a:p>
            <a:pPr lvl="0"/>
            <a:r>
              <a:rPr lang="ru-RU" b="1" dirty="0" smtClean="0">
                <a:solidFill>
                  <a:srgbClr val="00B050"/>
                </a:solidFill>
                <a:latin typeface="Segoe Print" pitchFamily="2" charset="0"/>
              </a:rPr>
              <a:t>Раскрытие творческого потенциала;</a:t>
            </a:r>
          </a:p>
          <a:p>
            <a:pPr lvl="0"/>
            <a:r>
              <a:rPr lang="ru-RU" b="1" dirty="0" smtClean="0">
                <a:solidFill>
                  <a:srgbClr val="FFFF00"/>
                </a:solidFill>
                <a:latin typeface="Segoe Print" pitchFamily="2" charset="0"/>
              </a:rPr>
              <a:t>Развитие оригинальности мышления;</a:t>
            </a:r>
          </a:p>
          <a:p>
            <a:pPr lvl="0"/>
            <a:r>
              <a:rPr lang="ru-R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itchFamily="2" charset="0"/>
              </a:rPr>
              <a:t>Улучшение внимания и памяти;</a:t>
            </a:r>
          </a:p>
          <a:p>
            <a:pPr lvl="0"/>
            <a:r>
              <a:rPr lang="ru-RU" b="1" dirty="0" smtClean="0">
                <a:solidFill>
                  <a:srgbClr val="FFFF00"/>
                </a:solidFill>
                <a:latin typeface="Segoe Print" pitchFamily="2" charset="0"/>
              </a:rPr>
              <a:t>Формирование активной жизненной позиции;</a:t>
            </a:r>
          </a:p>
          <a:p>
            <a:pPr lvl="0"/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</a:rPr>
              <a:t>Повышение самооценки;</a:t>
            </a:r>
          </a:p>
          <a:p>
            <a:pPr lvl="0"/>
            <a:r>
              <a:rPr lang="ru-RU" b="1" dirty="0" smtClean="0">
                <a:solidFill>
                  <a:srgbClr val="FFFF00"/>
                </a:solidFill>
                <a:latin typeface="Segoe Print" pitchFamily="2" charset="0"/>
              </a:rPr>
              <a:t>Развитие коммуникативных способностей.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Segoe Print" pitchFamily="2" charset="0"/>
              </a:rPr>
              <a:t> </a:t>
            </a:r>
          </a:p>
          <a:p>
            <a:endParaRPr lang="ru-RU" b="1" dirty="0">
              <a:latin typeface="Segoe Print" pitchFamily="2" charset="0"/>
            </a:endParaRPr>
          </a:p>
        </p:txBody>
      </p:sp>
      <p:pic>
        <p:nvPicPr>
          <p:cNvPr id="6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Танцнвальная терапия\Съемный диск\DCIM\100OLYMP\P322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49288"/>
            <a:ext cx="7632848" cy="6220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Сказкотерапия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Игровой театрализованный сеанс «Мешок яблок»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7800"/>
            <a:ext cx="8172400" cy="54102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669632"/>
            <a:ext cx="1080120" cy="1054198"/>
          </a:xfrm>
          <a:prstGeom prst="rect">
            <a:avLst/>
          </a:prstGeom>
          <a:noFill/>
        </p:spPr>
      </p:pic>
      <p:pic>
        <p:nvPicPr>
          <p:cNvPr id="8" name="Picture 2" descr="G:\DCIM\100OLYMP\P428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556792"/>
            <a:ext cx="7200800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Новая папка\P428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5400600" cy="4176464"/>
          </a:xfrm>
          <a:prstGeom prst="rect">
            <a:avLst/>
          </a:prstGeom>
          <a:noFill/>
        </p:spPr>
      </p:pic>
      <p:pic>
        <p:nvPicPr>
          <p:cNvPr id="6" name="Picture 2" descr="C:\Users\USER\Desktop\Новая папка\P4280180.JPG"/>
          <p:cNvPicPr>
            <a:picLocks noChangeAspect="1" noChangeArrowheads="1"/>
          </p:cNvPicPr>
          <p:nvPr/>
        </p:nvPicPr>
        <p:blipFill>
          <a:blip r:embed="rId3" cstate="print"/>
          <a:srcRect l="7476" b="6951"/>
          <a:stretch>
            <a:fillRect/>
          </a:stretch>
        </p:blipFill>
        <p:spPr bwMode="auto">
          <a:xfrm>
            <a:off x="5148064" y="3573016"/>
            <a:ext cx="3888432" cy="3140968"/>
          </a:xfrm>
          <a:prstGeom prst="rect">
            <a:avLst/>
          </a:prstGeom>
          <a:noFill/>
        </p:spPr>
      </p:pic>
      <p:pic>
        <p:nvPicPr>
          <p:cNvPr id="4098" name="Picture 2" descr="http://www.ownlib.ru/i/10/101/1015/10151/i_0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229200"/>
            <a:ext cx="3842792" cy="1479474"/>
          </a:xfrm>
          <a:prstGeom prst="rect">
            <a:avLst/>
          </a:prstGeom>
          <a:noFill/>
        </p:spPr>
      </p:pic>
      <p:pic>
        <p:nvPicPr>
          <p:cNvPr id="4100" name="Picture 4" descr="http://pngimg.com/upload/apple_PNG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8751" y="476672"/>
            <a:ext cx="1565249" cy="2016224"/>
          </a:xfrm>
          <a:prstGeom prst="rect">
            <a:avLst/>
          </a:prstGeom>
          <a:noFill/>
        </p:spPr>
      </p:pic>
      <p:pic>
        <p:nvPicPr>
          <p:cNvPr id="8" name="Picture 4" descr="http://pngimg.com/upload/apple_PNG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9209" y="116632"/>
            <a:ext cx="1006232" cy="1296144"/>
          </a:xfrm>
          <a:prstGeom prst="rect">
            <a:avLst/>
          </a:prstGeom>
          <a:noFill/>
        </p:spPr>
      </p:pic>
      <p:pic>
        <p:nvPicPr>
          <p:cNvPr id="9220" name="Picture 4" descr="http://png-images.ru/wp-content/uploads/2014/11/apple_PNG1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772816"/>
            <a:ext cx="1354313" cy="936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080120" cy="1054198"/>
          </a:xfrm>
          <a:prstGeom prst="rect">
            <a:avLst/>
          </a:prstGeom>
          <a:noFill/>
        </p:spPr>
      </p:pic>
      <p:pic>
        <p:nvPicPr>
          <p:cNvPr id="1026" name="Picture 2" descr="G:\DCIM\100OLYMP\P4280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116632"/>
            <a:ext cx="5112568" cy="3960440"/>
          </a:xfrm>
          <a:prstGeom prst="rect">
            <a:avLst/>
          </a:prstGeom>
          <a:noFill/>
        </p:spPr>
      </p:pic>
      <p:pic>
        <p:nvPicPr>
          <p:cNvPr id="5" name="Picture 2" descr="G:\DCIM\100OLYMP\P4280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4379979" cy="3284984"/>
          </a:xfrm>
          <a:prstGeom prst="rect">
            <a:avLst/>
          </a:prstGeom>
          <a:noFill/>
        </p:spPr>
      </p:pic>
      <p:pic>
        <p:nvPicPr>
          <p:cNvPr id="3074" name="Picture 2" descr="http://kira-scrap.ru/KATALOG/ZHIVOTNYE/3/0_1519eb_a0584a56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000500"/>
            <a:ext cx="1800225" cy="2857500"/>
          </a:xfrm>
          <a:prstGeom prst="rect">
            <a:avLst/>
          </a:prstGeom>
          <a:noFill/>
        </p:spPr>
      </p:pic>
      <p:pic>
        <p:nvPicPr>
          <p:cNvPr id="3076" name="Picture 4" descr="http://www.playcast.ru/uploads/2014/07/11/920177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692696"/>
            <a:ext cx="2857500" cy="2495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00OLYMP\P4280199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1187624" y="764704"/>
            <a:ext cx="7700650" cy="56166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Мешок яблок\P4290203.JPG"/>
          <p:cNvPicPr>
            <a:picLocks noChangeAspect="1" noChangeArrowheads="1"/>
          </p:cNvPicPr>
          <p:nvPr/>
        </p:nvPicPr>
        <p:blipFill>
          <a:blip r:embed="rId2" cstate="print"/>
          <a:srcRect l="14563" t="5901" r="11413"/>
          <a:stretch>
            <a:fillRect/>
          </a:stretch>
        </p:blipFill>
        <p:spPr bwMode="auto">
          <a:xfrm>
            <a:off x="1763688" y="188640"/>
            <a:ext cx="6768752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76470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Segoe Print" pitchFamily="2" charset="0"/>
              </a:rPr>
              <a:t>     Наши  достижения</a:t>
            </a:r>
            <a:endParaRPr lang="ru-RU" dirty="0">
              <a:solidFill>
                <a:srgbClr val="FFFF0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36712"/>
            <a:ext cx="8172400" cy="6021288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00OLYMP\P408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185353" y="1799423"/>
            <a:ext cx="5256584" cy="4195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USER\Desktop\фотоальбом 2015 - 2016г\ЗДОРОВЬЕ\P3290007.JPG"/>
          <p:cNvPicPr>
            <a:picLocks noChangeAspect="1" noChangeArrowheads="1"/>
          </p:cNvPicPr>
          <p:nvPr/>
        </p:nvPicPr>
        <p:blipFill>
          <a:blip r:embed="rId3" cstate="print"/>
          <a:srcRect l="9731" r="23237"/>
          <a:stretch>
            <a:fillRect/>
          </a:stretch>
        </p:blipFill>
        <p:spPr bwMode="auto">
          <a:xfrm>
            <a:off x="1187624" y="1916832"/>
            <a:ext cx="3240360" cy="3625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Воеводина+Александ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620688"/>
            <a:ext cx="4248472" cy="5923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://mdoy50balakovo.ucoz.ru/foto3/prazdnik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073837"/>
            <a:ext cx="1619672" cy="1489476"/>
          </a:xfrm>
          <a:prstGeom prst="rect">
            <a:avLst/>
          </a:prstGeom>
          <a:noFill/>
        </p:spPr>
      </p:pic>
      <p:pic>
        <p:nvPicPr>
          <p:cNvPr id="7" name="Picture 2" descr="http://mdoy50balakovo.ucoz.ru/foto3/prazdnik4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15616" y="0"/>
            <a:ext cx="1692872" cy="1556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Грамоты Арт терапия\wcertificate1_10596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60648"/>
            <a:ext cx="1972392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USER\Desktop\Грамоты Арт терапия\wcertificate1_106000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3153" y="3645024"/>
            <a:ext cx="1999423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Users\USER\Desktop\Грамоты Арт терапия\wcertificate2_10596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2141968"/>
            <a:ext cx="1999953" cy="2828160"/>
          </a:xfrm>
          <a:prstGeom prst="rect">
            <a:avLst/>
          </a:prstGeom>
          <a:noFill/>
        </p:spPr>
      </p:pic>
      <p:pic>
        <p:nvPicPr>
          <p:cNvPr id="7" name="Picture 2" descr="C:\Users\USER\Desktop\Грамоты Арт терапия\wcertificate2_10596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0701808"/>
            <a:ext cx="1999953" cy="2828160"/>
          </a:xfrm>
          <a:prstGeom prst="rect">
            <a:avLst/>
          </a:prstGeom>
          <a:noFill/>
        </p:spPr>
      </p:pic>
      <p:pic>
        <p:nvPicPr>
          <p:cNvPr id="6" name="Picture 2" descr="C:\Users\USER\Desktop\Грамоты Арт терапия\wcertificate2_10596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60648"/>
            <a:ext cx="2062826" cy="30496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C:\Users\USER\Desktop\Грамоты Арт терапия\wcertificate2_10600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645024"/>
            <a:ext cx="2054493" cy="3007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C:\Users\USER\Desktop\Грамоты Арт терапия\diplom_105965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260648"/>
            <a:ext cx="2016224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2" descr="C:\Users\USER\Desktop\Грамоты Арт терапия\diplom_106000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3645024"/>
            <a:ext cx="1976686" cy="2993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908720"/>
          </a:xfrm>
          <a:solidFill>
            <a:schemeClr val="accent2"/>
          </a:solidFill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Segoe Print" pitchFamily="2" charset="0"/>
              </a:rPr>
              <a:t>Результат:</a:t>
            </a:r>
            <a:endParaRPr lang="ru-RU" dirty="0">
              <a:solidFill>
                <a:srgbClr val="FFFF0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5877272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</a:rPr>
              <a:t>Занятия </a:t>
            </a:r>
            <a:r>
              <a:rPr lang="ru-RU" b="1" dirty="0" err="1" smtClean="0">
                <a:solidFill>
                  <a:srgbClr val="7030A0"/>
                </a:solidFill>
                <a:latin typeface="Segoe Print" pitchFamily="2" charset="0"/>
              </a:rPr>
              <a:t>арт</a:t>
            </a:r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</a:rPr>
              <a:t> – терапией позволили дошкольникам:</a:t>
            </a:r>
          </a:p>
          <a:p>
            <a:r>
              <a:rPr lang="ru-RU" dirty="0" smtClean="0">
                <a:latin typeface="Segoe Print" pitchFamily="2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обрести свою индивидуальность;</a:t>
            </a:r>
          </a:p>
          <a:p>
            <a:r>
              <a:rPr lang="ru-RU" dirty="0" smtClean="0">
                <a:latin typeface="Segoe Print" pitchFamily="2" charset="0"/>
              </a:rPr>
              <a:t> </a:t>
            </a:r>
            <a:r>
              <a:rPr lang="ru-RU" b="1" dirty="0" smtClean="0">
                <a:solidFill>
                  <a:srgbClr val="92D050"/>
                </a:solidFill>
                <a:latin typeface="Segoe Print" pitchFamily="2" charset="0"/>
              </a:rPr>
              <a:t>стимулировали развитие </a:t>
            </a:r>
            <a:r>
              <a:rPr lang="ru-RU" b="1" dirty="0" err="1" smtClean="0">
                <a:solidFill>
                  <a:srgbClr val="92D050"/>
                </a:solidFill>
                <a:latin typeface="Segoe Print" pitchFamily="2" charset="0"/>
              </a:rPr>
              <a:t>креативного</a:t>
            </a:r>
            <a:r>
              <a:rPr lang="ru-RU" b="1" dirty="0" smtClean="0">
                <a:solidFill>
                  <a:srgbClr val="92D050"/>
                </a:solidFill>
                <a:latin typeface="Segoe Print" pitchFamily="2" charset="0"/>
              </a:rPr>
              <a:t> мышления и  творческих способностей;</a:t>
            </a:r>
          </a:p>
          <a:p>
            <a:r>
              <a:rPr lang="ru-RU" dirty="0" smtClean="0">
                <a:latin typeface="Segoe Print" pitchFamily="2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способствовали развитию речи и коммуникабельности;</a:t>
            </a:r>
          </a:p>
          <a:p>
            <a:r>
              <a:rPr lang="ru-RU" dirty="0" smtClean="0">
                <a:latin typeface="Segoe Print" pitchFamily="2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Segoe Print" pitchFamily="2" charset="0"/>
              </a:rPr>
              <a:t>предоставили возможность сформировать уверенность в себе.</a:t>
            </a:r>
            <a:endParaRPr lang="ru-RU" b="1" dirty="0">
              <a:solidFill>
                <a:srgbClr val="FFFF00"/>
              </a:solidFill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Виды </a:t>
            </a:r>
            <a:r>
              <a:rPr lang="ru-RU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арт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 – терапии: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7800"/>
            <a:ext cx="8172400" cy="5410200"/>
          </a:xfrm>
          <a:solidFill>
            <a:schemeClr val="accent2"/>
          </a:solidFill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1988840"/>
            <a:ext cx="4572000" cy="415498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Segoe Print" pitchFamily="2" charset="0"/>
              </a:rPr>
              <a:t>Изотерапия</a:t>
            </a:r>
            <a:r>
              <a:rPr lang="ru-RU" sz="2400" dirty="0" smtClean="0">
                <a:latin typeface="Segoe Print" pitchFamily="2" charset="0"/>
              </a:rPr>
              <a:t>                          (рисование, лепка, конструирование);</a:t>
            </a:r>
          </a:p>
          <a:p>
            <a:pPr algn="ctr"/>
            <a:r>
              <a:rPr lang="ru-RU" sz="2400" dirty="0" err="1" smtClean="0">
                <a:latin typeface="Segoe Print" pitchFamily="2" charset="0"/>
              </a:rPr>
              <a:t>Игротерапия</a:t>
            </a:r>
            <a:r>
              <a:rPr lang="ru-RU" sz="2400" dirty="0" smtClean="0">
                <a:latin typeface="Segoe Print" pitchFamily="2" charset="0"/>
              </a:rPr>
              <a:t>;</a:t>
            </a:r>
          </a:p>
          <a:p>
            <a:pPr algn="ctr"/>
            <a:r>
              <a:rPr lang="ru-RU" sz="2400" dirty="0" err="1" smtClean="0">
                <a:latin typeface="Segoe Print" pitchFamily="2" charset="0"/>
              </a:rPr>
              <a:t>Цветотерапия</a:t>
            </a:r>
            <a:r>
              <a:rPr lang="ru-RU" sz="2400" dirty="0" smtClean="0">
                <a:latin typeface="Segoe Print" pitchFamily="2" charset="0"/>
              </a:rPr>
              <a:t>;</a:t>
            </a:r>
          </a:p>
          <a:p>
            <a:pPr algn="ctr"/>
            <a:r>
              <a:rPr lang="ru-RU" sz="2400" dirty="0" smtClean="0">
                <a:latin typeface="Segoe Print" pitchFamily="2" charset="0"/>
              </a:rPr>
              <a:t>Фототерапия;</a:t>
            </a:r>
          </a:p>
          <a:p>
            <a:pPr algn="ctr"/>
            <a:r>
              <a:rPr lang="ru-RU" sz="2400" dirty="0" smtClean="0">
                <a:latin typeface="Segoe Print" pitchFamily="2" charset="0"/>
              </a:rPr>
              <a:t>Песочная терапия;</a:t>
            </a:r>
          </a:p>
          <a:p>
            <a:pPr algn="ctr"/>
            <a:r>
              <a:rPr lang="ru-RU" sz="2400" dirty="0" err="1" smtClean="0">
                <a:latin typeface="Segoe Print" pitchFamily="2" charset="0"/>
              </a:rPr>
              <a:t>Сказкотерапия</a:t>
            </a:r>
            <a:r>
              <a:rPr lang="ru-RU" sz="2400" dirty="0" smtClean="0">
                <a:latin typeface="Segoe Print" pitchFamily="2" charset="0"/>
              </a:rPr>
              <a:t> (театрализованные постановки);</a:t>
            </a:r>
          </a:p>
          <a:p>
            <a:pPr algn="ctr"/>
            <a:r>
              <a:rPr lang="ru-RU" sz="2400" dirty="0" smtClean="0">
                <a:latin typeface="Segoe Print" pitchFamily="2" charset="0"/>
              </a:rPr>
              <a:t>Танцевальная терапия…</a:t>
            </a:r>
          </a:p>
        </p:txBody>
      </p:sp>
      <p:pic>
        <p:nvPicPr>
          <p:cNvPr id="8" name="Picture 2" descr="http://psihologiya.dp.ua/resources/image/ar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5301208"/>
            <a:ext cx="1440160" cy="1405597"/>
          </a:xfrm>
          <a:prstGeom prst="rect">
            <a:avLst/>
          </a:prstGeom>
          <a:noFill/>
        </p:spPr>
      </p:pic>
      <p:pic>
        <p:nvPicPr>
          <p:cNvPr id="6" name="Picture 2" descr="http://xn--90afmbjxo4d.xn--p1ai/images/kistikraski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92696"/>
            <a:ext cx="12969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ages.dlaprzedszkoli.eu/przedszkole-trabki/teatral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628800"/>
            <a:ext cx="2088232" cy="1584176"/>
          </a:xfrm>
          <a:prstGeom prst="rect">
            <a:avLst/>
          </a:prstGeom>
          <a:noFill/>
        </p:spPr>
      </p:pic>
      <p:pic>
        <p:nvPicPr>
          <p:cNvPr id="11" name="Picture 2" descr="http://www.playcast.ru/uploads/2014/12/18/1115264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229200"/>
            <a:ext cx="1619250" cy="1514475"/>
          </a:xfrm>
          <a:prstGeom prst="rect">
            <a:avLst/>
          </a:prstGeom>
          <a:noFill/>
        </p:spPr>
      </p:pic>
      <p:pic>
        <p:nvPicPr>
          <p:cNvPr id="55298" name="Picture 2" descr="http://primwiki.ru/images/archive/20130912144243%21Fa5b098a46c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229200"/>
            <a:ext cx="1499592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0"/>
            <a:ext cx="8172400" cy="6858000"/>
          </a:xfrm>
          <a:solidFill>
            <a:schemeClr val="accent2"/>
          </a:solidFill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</a:t>
            </a:r>
          </a:p>
          <a:p>
            <a:endParaRPr lang="ru-RU" dirty="0" smtClean="0"/>
          </a:p>
          <a:p>
            <a:pPr algn="ctr"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Мир твой будет таким, как ты хочешь!</a:t>
            </a:r>
          </a:p>
          <a:p>
            <a:pPr algn="ctr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Хочешь – ярким, красивым, цветным.</a:t>
            </a:r>
          </a:p>
          <a:p>
            <a:pPr algn="ctr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Добавляй в него все, что захочешь,</a:t>
            </a:r>
          </a:p>
          <a:p>
            <a:pPr algn="ctr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 Будет мир твой таким,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                 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</a:rPr>
              <a:t>как ты хочешь!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34818" name="Picture 2" descr="http://images.clipartpanda.com/rainbow-with-clouds-clipart-rainbow-with-clouds-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760133"/>
            <a:ext cx="3194720" cy="2097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</TotalTime>
  <Words>489</Words>
  <Application>Microsoft Office PowerPoint</Application>
  <PresentationFormat>Экран (4:3)</PresentationFormat>
  <Paragraphs>101</Paragraphs>
  <Slides>90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Солнцестояние</vt:lpstr>
      <vt:lpstr>Муниципальное бюджетное дошкольное образовательное учреждение Пушкинского муниципального района                                  детский сад №42 «Рябинка»  </vt:lpstr>
      <vt:lpstr>Слайд 2</vt:lpstr>
      <vt:lpstr>Слайд 3</vt:lpstr>
      <vt:lpstr>Слайд 4</vt:lpstr>
      <vt:lpstr>Что такое арт- терапия?</vt:lpstr>
      <vt:lpstr>Преимущества                            арт – практики в рамках ДОУ</vt:lpstr>
      <vt:lpstr>Цель:</vt:lpstr>
      <vt:lpstr>Задачи:</vt:lpstr>
      <vt:lpstr>Виды арт – терапии:</vt:lpstr>
      <vt:lpstr>Мастер – класс для педагогов «Познай себя через рисунок»</vt:lpstr>
      <vt:lpstr>Слайд 11</vt:lpstr>
      <vt:lpstr>Слайд 12</vt:lpstr>
      <vt:lpstr>Слайд 13</vt:lpstr>
      <vt:lpstr>Слайд 14</vt:lpstr>
      <vt:lpstr>Домашнее задание для педагогов</vt:lpstr>
      <vt:lpstr>Слайд 16</vt:lpstr>
      <vt:lpstr>Изотерапия                                            Занятие «Две кошки»</vt:lpstr>
      <vt:lpstr>Слайд 18</vt:lpstr>
      <vt:lpstr>Слайд 19</vt:lpstr>
      <vt:lpstr>Слайд 20</vt:lpstr>
      <vt:lpstr>Занятие                                           «Рисунок по кругу»</vt:lpstr>
      <vt:lpstr>Слайд 22</vt:lpstr>
      <vt:lpstr>Занятие                                                      «Вальс цветов»</vt:lpstr>
      <vt:lpstr>Слайд 24</vt:lpstr>
      <vt:lpstr>Слайд 25</vt:lpstr>
      <vt:lpstr>Слайд 26</vt:lpstr>
      <vt:lpstr>Слайд 27</vt:lpstr>
      <vt:lpstr>Слайд 28</vt:lpstr>
      <vt:lpstr>Слайд 29</vt:lpstr>
      <vt:lpstr>  Эбру – рисование на воде</vt:lpstr>
      <vt:lpstr>Слайд 31</vt:lpstr>
      <vt:lpstr>Занятие Рисование на молоке                                                              «Млечный путь»</vt:lpstr>
      <vt:lpstr>Слайд 33</vt:lpstr>
      <vt:lpstr>Слайд 34</vt:lpstr>
      <vt:lpstr>Слайд 35</vt:lpstr>
      <vt:lpstr>Домашнее задание для детей                 « Мой мир»                                             мандалы и дудлы</vt:lpstr>
      <vt:lpstr>Слайд 37</vt:lpstr>
      <vt:lpstr>   День фантазеров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 Выставка  творчества «ФАНТАЗЕРЫ»</vt:lpstr>
      <vt:lpstr>Слайд 55</vt:lpstr>
      <vt:lpstr>Слайд 56</vt:lpstr>
      <vt:lpstr>Рисуем подводный мир</vt:lpstr>
      <vt:lpstr>Слайд 58</vt:lpstr>
      <vt:lpstr>Выставка «Чудо – писанки»</vt:lpstr>
      <vt:lpstr>Слайд 60</vt:lpstr>
      <vt:lpstr>Слайд 61</vt:lpstr>
      <vt:lpstr> Цветотерапия</vt:lpstr>
      <vt:lpstr>Слайд 63</vt:lpstr>
      <vt:lpstr>Слайд 64</vt:lpstr>
      <vt:lpstr>Слайд 65</vt:lpstr>
      <vt:lpstr>Слайд 66</vt:lpstr>
      <vt:lpstr>Занятие                            «Шифоновая весна» текстиль фан</vt:lpstr>
      <vt:lpstr>Фототерапия                                          «В студии фотографа»</vt:lpstr>
      <vt:lpstr>Слайд 69</vt:lpstr>
      <vt:lpstr>Слайд 70</vt:lpstr>
      <vt:lpstr>Слайд 71</vt:lpstr>
      <vt:lpstr>Слайд 72</vt:lpstr>
      <vt:lpstr>Слайд 73</vt:lpstr>
      <vt:lpstr>Слайд 74</vt:lpstr>
      <vt:lpstr>                                                        Музтерапия                                                                         Капитошка </vt:lpstr>
      <vt:lpstr>Слайд 76</vt:lpstr>
      <vt:lpstr>Слайд 77</vt:lpstr>
      <vt:lpstr>Слайд 78</vt:lpstr>
      <vt:lpstr>Слайд 79</vt:lpstr>
      <vt:lpstr>Слайд 80</vt:lpstr>
      <vt:lpstr> Сказкотерапия Игровой театрализованный сеанс «Мешок яблок»</vt:lpstr>
      <vt:lpstr>Слайд 82</vt:lpstr>
      <vt:lpstr>Слайд 83</vt:lpstr>
      <vt:lpstr>Слайд 84</vt:lpstr>
      <vt:lpstr>Слайд 85</vt:lpstr>
      <vt:lpstr>     Наши  достижения</vt:lpstr>
      <vt:lpstr>Слайд 87</vt:lpstr>
      <vt:lpstr>Слайд 88</vt:lpstr>
      <vt:lpstr>Результат:</vt:lpstr>
      <vt:lpstr>Слайд 90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557</cp:revision>
  <dcterms:created xsi:type="dcterms:W3CDTF">2016-01-19T10:24:05Z</dcterms:created>
  <dcterms:modified xsi:type="dcterms:W3CDTF">2016-04-29T07:53:34Z</dcterms:modified>
</cp:coreProperties>
</file>