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6" r:id="rId1"/>
  </p:sldMasterIdLst>
  <p:notesMasterIdLst>
    <p:notesMasterId r:id="rId55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70" r:id="rId15"/>
    <p:sldId id="269" r:id="rId16"/>
    <p:sldId id="271" r:id="rId17"/>
    <p:sldId id="272" r:id="rId18"/>
    <p:sldId id="273" r:id="rId19"/>
    <p:sldId id="274" r:id="rId20"/>
    <p:sldId id="305" r:id="rId21"/>
    <p:sldId id="306" r:id="rId22"/>
    <p:sldId id="308" r:id="rId23"/>
    <p:sldId id="309" r:id="rId24"/>
    <p:sldId id="279" r:id="rId25"/>
    <p:sldId id="280" r:id="rId26"/>
    <p:sldId id="276" r:id="rId27"/>
    <p:sldId id="277" r:id="rId28"/>
    <p:sldId id="278" r:id="rId29"/>
    <p:sldId id="281" r:id="rId30"/>
    <p:sldId id="287" r:id="rId31"/>
    <p:sldId id="282" r:id="rId32"/>
    <p:sldId id="283" r:id="rId33"/>
    <p:sldId id="284" r:id="rId34"/>
    <p:sldId id="285" r:id="rId35"/>
    <p:sldId id="301" r:id="rId36"/>
    <p:sldId id="302" r:id="rId37"/>
    <p:sldId id="303" r:id="rId38"/>
    <p:sldId id="304" r:id="rId39"/>
    <p:sldId id="286" r:id="rId40"/>
    <p:sldId id="288" r:id="rId41"/>
    <p:sldId id="289" r:id="rId42"/>
    <p:sldId id="290" r:id="rId43"/>
    <p:sldId id="291" r:id="rId44"/>
    <p:sldId id="292" r:id="rId45"/>
    <p:sldId id="293" r:id="rId46"/>
    <p:sldId id="294" r:id="rId47"/>
    <p:sldId id="295" r:id="rId48"/>
    <p:sldId id="296" r:id="rId49"/>
    <p:sldId id="297" r:id="rId50"/>
    <p:sldId id="298" r:id="rId51"/>
    <p:sldId id="299" r:id="rId52"/>
    <p:sldId id="300" r:id="rId53"/>
    <p:sldId id="307" r:id="rId54"/>
  </p:sldIdLst>
  <p:sldSz cx="12192000" cy="6858000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=""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Дарья Савастеева" initials="ДС" lastIdx="1" clrIdx="0">
    <p:extLst/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3C6D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=""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632" autoAdjust="0"/>
    <p:restoredTop sz="94660"/>
  </p:normalViewPr>
  <p:slideViewPr>
    <p:cSldViewPr snapToGrid="0">
      <p:cViewPr varScale="1">
        <p:scale>
          <a:sx n="69" d="100"/>
          <a:sy n="69" d="100"/>
        </p:scale>
        <p:origin x="-780" y="-96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commentAuthors" Target="commentAuthor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112EE91-2CA2-4002-A0EA-E2116D76C210}" type="datetimeFigureOut">
              <a:rPr lang="ru-RU" smtClean="0"/>
              <a:t>04.10.2016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47AA9B7-D859-4EB6-9299-08B85DA0FF3F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61268841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47AA9B7-D859-4EB6-9299-08B85DA0FF3F}" type="slidenum">
              <a:rPr lang="ru-RU" smtClean="0"/>
              <a:t>10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77482094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03504" y="770467"/>
            <a:ext cx="10782300" cy="3352800"/>
          </a:xfrm>
        </p:spPr>
        <p:txBody>
          <a:bodyPr anchor="b">
            <a:noAutofit/>
          </a:bodyPr>
          <a:lstStyle>
            <a:lvl1pPr algn="l">
              <a:lnSpc>
                <a:spcPct val="80000"/>
              </a:lnSpc>
              <a:defRPr sz="8800" spc="-120" baseline="0">
                <a:solidFill>
                  <a:srgbClr val="FFFFFF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67512" y="4206876"/>
            <a:ext cx="9228201" cy="1645920"/>
          </a:xfrm>
        </p:spPr>
        <p:txBody>
          <a:bodyPr>
            <a:normAutofit/>
          </a:bodyPr>
          <a:lstStyle>
            <a:lvl1pPr marL="0" indent="0" algn="l">
              <a:buNone/>
              <a:defRPr sz="3200">
                <a:solidFill>
                  <a:schemeClr val="bg1"/>
                </a:solidFill>
                <a:latin typeface="+mj-lt"/>
              </a:defRPr>
            </a:lvl1pPr>
            <a:lvl2pPr marL="457200" indent="0" algn="ctr">
              <a:buNone/>
              <a:defRPr sz="28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ru-RU" smtClean="0"/>
              <a:t>Образец подзаголовка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80000"/>
                  </a:srgbClr>
                </a:solidFill>
              </a:defRPr>
            </a:lvl1pPr>
          </a:lstStyle>
          <a:p>
            <a:fld id="{744D634B-6F52-4824-85DA-9161511C7F7F}" type="datetimeFigureOut">
              <a:rPr lang="ru-RU" smtClean="0"/>
              <a:t>04.10.2016</a:t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80000"/>
                  </a:srgbClr>
                </a:solidFill>
              </a:defRPr>
            </a:lvl1pPr>
          </a:lstStyle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25000"/>
                  </a:srgbClr>
                </a:solidFill>
              </a:defRPr>
            </a:lvl1pPr>
          </a:lstStyle>
          <a:p>
            <a:fld id="{AF7BE6F2-9D74-4F34-B002-638F16D4BC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4535080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4D634B-6F52-4824-85DA-9161511C7F7F}" type="datetimeFigureOut">
              <a:rPr lang="ru-RU" smtClean="0"/>
              <a:t>04.10.2016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F7BE6F2-9D74-4F34-B002-638F16D4BC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26550548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3504" y="767419"/>
            <a:ext cx="10780776" cy="3355848"/>
          </a:xfrm>
        </p:spPr>
        <p:txBody>
          <a:bodyPr anchor="b">
            <a:normAutofit/>
          </a:bodyPr>
          <a:lstStyle>
            <a:lvl1pPr>
              <a:lnSpc>
                <a:spcPct val="80000"/>
              </a:lnSpc>
              <a:defRPr sz="8800" b="0" baseline="0">
                <a:solidFill>
                  <a:schemeClr val="accent1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67512" y="4204209"/>
            <a:ext cx="9226296" cy="1645920"/>
          </a:xfrm>
        </p:spPr>
        <p:txBody>
          <a:bodyPr anchor="t">
            <a:normAutofit/>
          </a:bodyPr>
          <a:lstStyle>
            <a:lvl1pPr marL="0" indent="0">
              <a:buNone/>
              <a:defRPr sz="3200">
                <a:solidFill>
                  <a:schemeClr val="tx1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4D634B-6F52-4824-85DA-9161511C7F7F}" type="datetimeFigureOut">
              <a:rPr lang="ru-RU" smtClean="0"/>
              <a:t>04.10.2016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F7BE6F2-9D74-4F34-B002-638F16D4BC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1303426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6656" y="1998134"/>
            <a:ext cx="4663440" cy="376732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11330" y="1998134"/>
            <a:ext cx="4663440" cy="376732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4D634B-6F52-4824-85DA-9161511C7F7F}" type="datetimeFigureOut">
              <a:rPr lang="ru-RU" smtClean="0"/>
              <a:t>04.10.2016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F7BE6F2-9D74-4F34-B002-638F16D4BC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111338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6656" y="2040467"/>
            <a:ext cx="4663440" cy="723400"/>
          </a:xfrm>
        </p:spPr>
        <p:txBody>
          <a:bodyPr anchor="ctr">
            <a:normAutofit/>
          </a:bodyPr>
          <a:lstStyle>
            <a:lvl1pPr marL="0" indent="0">
              <a:buNone/>
              <a:defRPr sz="2200" b="0" cap="all" baseline="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6656" y="2753084"/>
            <a:ext cx="4663440" cy="32004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007608" y="2038435"/>
            <a:ext cx="4663440" cy="722376"/>
          </a:xfrm>
        </p:spPr>
        <p:txBody>
          <a:bodyPr anchor="ctr">
            <a:normAutofit/>
          </a:bodyPr>
          <a:lstStyle>
            <a:lvl1pPr marL="0" indent="0">
              <a:buNone/>
              <a:defRPr sz="2200" b="0" cap="all" baseline="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007608" y="2750990"/>
            <a:ext cx="4663440" cy="32004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4D634B-6F52-4824-85DA-9161511C7F7F}" type="datetimeFigureOut">
              <a:rPr lang="ru-RU" smtClean="0"/>
              <a:t>04.10.2016</a:t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F7BE6F2-9D74-4F34-B002-638F16D4BC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13255405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4D634B-6F52-4824-85DA-9161511C7F7F}" type="datetimeFigureOut">
              <a:rPr lang="ru-RU" smtClean="0"/>
              <a:t>04.10.2016</a:t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F7BE6F2-9D74-4F34-B002-638F16D4BC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5789210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4D634B-6F52-4824-85DA-9161511C7F7F}" type="datetimeFigureOut">
              <a:rPr lang="ru-RU" smtClean="0"/>
              <a:t>04.10.2016</a:t>
            </a:fld>
            <a:endParaRPr lang="ru-R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F7BE6F2-9D74-4F34-B002-638F16D4BC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915278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7620000" y="0"/>
            <a:ext cx="457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Title 8"/>
          <p:cNvSpPr>
            <a:spLocks noGrp="1"/>
          </p:cNvSpPr>
          <p:nvPr>
            <p:ph type="title"/>
          </p:nvPr>
        </p:nvSpPr>
        <p:spPr>
          <a:xfrm>
            <a:off x="8261404" y="542282"/>
            <a:ext cx="3383280" cy="1920240"/>
          </a:xfrm>
        </p:spPr>
        <p:txBody>
          <a:bodyPr anchor="b">
            <a:noAutofit/>
          </a:bodyPr>
          <a:lstStyle>
            <a:lvl1pPr>
              <a:lnSpc>
                <a:spcPct val="85000"/>
              </a:lnSpc>
              <a:defRPr sz="4000">
                <a:solidFill>
                  <a:srgbClr val="FFFFFF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62000" y="762000"/>
            <a:ext cx="6096000" cy="4572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275982" y="2511813"/>
            <a:ext cx="3398520" cy="3126987"/>
          </a:xfrm>
        </p:spPr>
        <p:txBody>
          <a:bodyPr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800">
                <a:solidFill>
                  <a:srgbClr val="262626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4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4D634B-6F52-4824-85DA-9161511C7F7F}" type="datetimeFigureOut">
              <a:rPr lang="ru-RU" smtClean="0"/>
              <a:t>04.10.2016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20000"/>
                  </a:srgbClr>
                </a:solidFill>
              </a:defRPr>
            </a:lvl1pPr>
          </a:lstStyle>
          <a:p>
            <a:fld id="{AF7BE6F2-9D74-4F34-B002-638F16D4BC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56351830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49224" y="5418667"/>
            <a:ext cx="10780776" cy="613283"/>
          </a:xfrm>
        </p:spPr>
        <p:txBody>
          <a:bodyPr anchor="b">
            <a:normAutofit/>
          </a:bodyPr>
          <a:lstStyle>
            <a:lvl1pPr>
              <a:defRPr sz="3200" b="0">
                <a:solidFill>
                  <a:srgbClr val="FFFFFF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0" y="0"/>
            <a:ext cx="12192000" cy="5330952"/>
          </a:xfrm>
          <a:blipFill>
            <a:blip r:embed="rId2"/>
            <a:stretch>
              <a:fillRect/>
            </a:stretch>
          </a:blipFill>
        </p:spPr>
        <p:txBody>
          <a:bodyPr anchor="t"/>
          <a:lstStyle>
            <a:lvl1pPr marL="0" indent="0" algn="ctr">
              <a:spcBef>
                <a:spcPts val="800"/>
              </a:spcBef>
              <a:buNone/>
              <a:defRPr sz="32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6656" y="5909735"/>
            <a:ext cx="9229344" cy="533400"/>
          </a:xfrm>
        </p:spPr>
        <p:txBody>
          <a:bodyPr>
            <a:normAutofit/>
          </a:bodyPr>
          <a:lstStyle>
            <a:lvl1pPr marL="0" indent="0">
              <a:lnSpc>
                <a:spcPct val="90000"/>
              </a:lnSpc>
              <a:buNone/>
              <a:defRPr sz="1400">
                <a:solidFill>
                  <a:srgbClr val="262626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80000"/>
                  </a:srgbClr>
                </a:solidFill>
              </a:defRPr>
            </a:lvl1pPr>
          </a:lstStyle>
          <a:p>
            <a:fld id="{744D634B-6F52-4824-85DA-9161511C7F7F}" type="datetimeFigureOut">
              <a:rPr lang="ru-RU" smtClean="0"/>
              <a:t>04.10.2016</a:t>
            </a:fld>
            <a:endParaRPr lang="ru-RU"/>
          </a:p>
        </p:txBody>
      </p:sp>
      <p:sp>
        <p:nvSpPr>
          <p:cNvPr id="13" name="Footer Placeholder 1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80000"/>
                  </a:srgbClr>
                </a:solidFill>
              </a:defRPr>
            </a:lvl1pPr>
          </a:lstStyle>
          <a:p>
            <a:endParaRPr lang="ru-RU"/>
          </a:p>
        </p:txBody>
      </p:sp>
      <p:sp>
        <p:nvSpPr>
          <p:cNvPr id="14" name="Slide Number Placeholder 1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>
                    <a:alpha val="25000"/>
                  </a:srgbClr>
                </a:solidFill>
              </a:defRPr>
            </a:lvl1pPr>
          </a:lstStyle>
          <a:p>
            <a:fld id="{AF7BE6F2-9D74-4F34-B002-638F16D4BC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4386711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4D634B-6F52-4824-85DA-9161511C7F7F}" type="datetimeFigureOut">
              <a:rPr lang="ru-RU" smtClean="0"/>
              <a:t>04.10.2016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F7BE6F2-9D74-4F34-B002-638F16D4BC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85668030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43950" y="695325"/>
            <a:ext cx="2628900" cy="4800600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771525" y="714375"/>
            <a:ext cx="7734300" cy="540067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4D634B-6F52-4824-85DA-9161511C7F7F}" type="datetimeFigureOut">
              <a:rPr lang="ru-RU" smtClean="0"/>
              <a:t>04.10.2016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F7BE6F2-9D74-4F34-B002-638F16D4BC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2457567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57224" y="499533"/>
            <a:ext cx="10772775" cy="165819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6656" y="2011680"/>
            <a:ext cx="10753725" cy="376618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85800" y="6412447"/>
            <a:ext cx="4114800" cy="2286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50">
                <a:solidFill>
                  <a:schemeClr val="tx1">
                    <a:alpha val="80000"/>
                  </a:schemeClr>
                </a:solidFill>
              </a:defRPr>
            </a:lvl1pPr>
          </a:lstStyle>
          <a:p>
            <a:fld id="{744D634B-6F52-4824-85DA-9161511C7F7F}" type="datetimeFigureOut">
              <a:rPr lang="ru-RU" smtClean="0"/>
              <a:t>04.10.2016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5800" y="6554697"/>
            <a:ext cx="5029200" cy="2286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50" cap="all" baseline="0">
                <a:solidFill>
                  <a:schemeClr val="tx1">
                    <a:alpha val="80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63926" y="5876412"/>
            <a:ext cx="2926080" cy="1397039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0300" b="0">
                <a:ln>
                  <a:noFill/>
                </a:ln>
                <a:solidFill>
                  <a:schemeClr val="accent1">
                    <a:alpha val="25000"/>
                  </a:schemeClr>
                </a:solidFill>
                <a:latin typeface="+mj-lt"/>
              </a:defRPr>
            </a:lvl1pPr>
          </a:lstStyle>
          <a:p>
            <a:fld id="{AF7BE6F2-9D74-4F34-B002-638F16D4BC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12662642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7" r:id="rId1"/>
    <p:sldLayoutId id="2147483698" r:id="rId2"/>
    <p:sldLayoutId id="2147483699" r:id="rId3"/>
    <p:sldLayoutId id="2147483700" r:id="rId4"/>
    <p:sldLayoutId id="2147483701" r:id="rId5"/>
    <p:sldLayoutId id="2147483702" r:id="rId6"/>
    <p:sldLayoutId id="2147483703" r:id="rId7"/>
    <p:sldLayoutId id="2147483704" r:id="rId8"/>
    <p:sldLayoutId id="2147483705" r:id="rId9"/>
    <p:sldLayoutId id="2147483706" r:id="rId10"/>
    <p:sldLayoutId id="2147483707" r:id="rId11"/>
  </p:sldLayoutIdLst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5400" kern="1200" spc="-120" baseline="0">
          <a:solidFill>
            <a:schemeClr val="accent1"/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85000"/>
        </a:lnSpc>
        <a:spcBef>
          <a:spcPts val="1300"/>
        </a:spcBef>
        <a:buFont typeface="Arial" pitchFamily="34" charset="0"/>
        <a:buChar char=" "/>
        <a:defRPr sz="24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1pPr>
      <a:lvl2pPr marL="347472" indent="-34290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24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2pPr>
      <a:lvl3pPr marL="548640" indent="-54864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2000" i="1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3pPr>
      <a:lvl4pPr marL="822960" indent="-82296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4pPr>
      <a:lvl5pPr marL="1097280" indent="-109728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5pPr>
      <a:lvl6pPr marL="1200000" indent="-22860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6pPr>
      <a:lvl7pPr marL="1400000" indent="-22860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7pPr>
      <a:lvl8pPr marL="1600000" indent="-22860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8pPr>
      <a:lvl9pPr marL="1800000" indent="-228600" algn="l" defTabSz="914400" rtl="0" eaLnBrk="1" latinLnBrk="0" hangingPunct="1">
        <a:lnSpc>
          <a:spcPct val="85000"/>
        </a:lnSpc>
        <a:spcBef>
          <a:spcPts val="600"/>
        </a:spcBef>
        <a:buFont typeface="Arial" pitchFamily="34" charset="0"/>
        <a:buChar char=" 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gif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gif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jpe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eg"/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7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eg"/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eg"/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eg"/><Relationship Id="rId2" Type="http://schemas.openxmlformats.org/officeDocument/2006/relationships/image" Target="../media/image36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8.jpeg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1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jpeg"/><Relationship Id="rId1" Type="http://schemas.openxmlformats.org/officeDocument/2006/relationships/slideLayout" Target="../slideLayouts/slideLayout1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jpeg"/><Relationship Id="rId2" Type="http://schemas.openxmlformats.org/officeDocument/2006/relationships/image" Target="../media/image41.jpeg"/><Relationship Id="rId1" Type="http://schemas.openxmlformats.org/officeDocument/2006/relationships/slideLayout" Target="../slideLayouts/slideLayout1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jpeg"/><Relationship Id="rId1" Type="http://schemas.openxmlformats.org/officeDocument/2006/relationships/slideLayout" Target="../slideLayouts/slideLayout1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jpeg"/><Relationship Id="rId2" Type="http://schemas.openxmlformats.org/officeDocument/2006/relationships/image" Target="../media/image44.jpeg"/><Relationship Id="rId1" Type="http://schemas.openxmlformats.org/officeDocument/2006/relationships/slideLayout" Target="../slideLayouts/slideLayout1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jpeg"/><Relationship Id="rId2" Type="http://schemas.openxmlformats.org/officeDocument/2006/relationships/image" Target="../media/image46.jpeg"/><Relationship Id="rId1" Type="http://schemas.openxmlformats.org/officeDocument/2006/relationships/slideLayout" Target="../slideLayouts/slideLayout1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jpeg"/><Relationship Id="rId2" Type="http://schemas.openxmlformats.org/officeDocument/2006/relationships/image" Target="../media/image48.jpeg"/><Relationship Id="rId1" Type="http://schemas.openxmlformats.org/officeDocument/2006/relationships/slideLayout" Target="../slideLayouts/slideLayout1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jpeg"/><Relationship Id="rId2" Type="http://schemas.openxmlformats.org/officeDocument/2006/relationships/image" Target="../media/image50.jpeg"/><Relationship Id="rId1" Type="http://schemas.openxmlformats.org/officeDocument/2006/relationships/slideLayout" Target="../slideLayouts/slideLayout1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jpeg"/><Relationship Id="rId2" Type="http://schemas.openxmlformats.org/officeDocument/2006/relationships/image" Target="../media/image52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54.pn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jpeg"/><Relationship Id="rId2" Type="http://schemas.openxmlformats.org/officeDocument/2006/relationships/image" Target="../media/image55.jpeg"/><Relationship Id="rId1" Type="http://schemas.openxmlformats.org/officeDocument/2006/relationships/slideLayout" Target="../slideLayouts/slideLayout1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jpeg"/><Relationship Id="rId2" Type="http://schemas.openxmlformats.org/officeDocument/2006/relationships/image" Target="../media/image57.jpeg"/><Relationship Id="rId1" Type="http://schemas.openxmlformats.org/officeDocument/2006/relationships/slideLayout" Target="../slideLayouts/slideLayout1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jpeg"/><Relationship Id="rId2" Type="http://schemas.openxmlformats.org/officeDocument/2006/relationships/image" Target="../media/image59.jpeg"/><Relationship Id="rId1" Type="http://schemas.openxmlformats.org/officeDocument/2006/relationships/slideLayout" Target="../slideLayouts/slideLayout1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jpeg"/><Relationship Id="rId2" Type="http://schemas.openxmlformats.org/officeDocument/2006/relationships/image" Target="../media/image61.jpeg"/><Relationship Id="rId1" Type="http://schemas.openxmlformats.org/officeDocument/2006/relationships/slideLayout" Target="../slideLayouts/slideLayout1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jpeg"/><Relationship Id="rId2" Type="http://schemas.openxmlformats.org/officeDocument/2006/relationships/image" Target="../media/image63.jpeg"/><Relationship Id="rId1" Type="http://schemas.openxmlformats.org/officeDocument/2006/relationships/slideLayout" Target="../slideLayouts/slideLayout1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jpeg"/><Relationship Id="rId2" Type="http://schemas.openxmlformats.org/officeDocument/2006/relationships/image" Target="../media/image65.jpeg"/><Relationship Id="rId1" Type="http://schemas.openxmlformats.org/officeDocument/2006/relationships/slideLayout" Target="../slideLayouts/slideLayout1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jpeg"/><Relationship Id="rId2" Type="http://schemas.openxmlformats.org/officeDocument/2006/relationships/image" Target="../media/image67.jpeg"/><Relationship Id="rId1" Type="http://schemas.openxmlformats.org/officeDocument/2006/relationships/slideLayout" Target="../slideLayouts/slideLayout1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0.jpeg"/><Relationship Id="rId2" Type="http://schemas.openxmlformats.org/officeDocument/2006/relationships/image" Target="../media/image69.jpeg"/><Relationship Id="rId1" Type="http://schemas.openxmlformats.org/officeDocument/2006/relationships/slideLayout" Target="../slideLayouts/slideLayout1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2.jpeg"/><Relationship Id="rId2" Type="http://schemas.openxmlformats.org/officeDocument/2006/relationships/image" Target="../media/image71.jpeg"/><Relationship Id="rId1" Type="http://schemas.openxmlformats.org/officeDocument/2006/relationships/slideLayout" Target="../slideLayouts/slideLayout1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4.jpeg"/><Relationship Id="rId2" Type="http://schemas.openxmlformats.org/officeDocument/2006/relationships/image" Target="../media/image73.jpeg"/><Relationship Id="rId1" Type="http://schemas.openxmlformats.org/officeDocument/2006/relationships/slideLayout" Target="../slideLayouts/slideLayout1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jpeg"/><Relationship Id="rId2" Type="http://schemas.openxmlformats.org/officeDocument/2006/relationships/image" Target="../media/image75.jpeg"/><Relationship Id="rId1" Type="http://schemas.openxmlformats.org/officeDocument/2006/relationships/slideLayout" Target="../slideLayouts/slideLayout1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8.jpeg"/><Relationship Id="rId2" Type="http://schemas.openxmlformats.org/officeDocument/2006/relationships/image" Target="../media/image77.jpeg"/><Relationship Id="rId1" Type="http://schemas.openxmlformats.org/officeDocument/2006/relationships/slideLayout" Target="../slideLayouts/slideLayout1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0.jpeg"/><Relationship Id="rId2" Type="http://schemas.openxmlformats.org/officeDocument/2006/relationships/image" Target="../media/image79.jpeg"/><Relationship Id="rId1" Type="http://schemas.openxmlformats.org/officeDocument/2006/relationships/slideLayout" Target="../slideLayouts/slideLayout1.xm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2.jpeg"/><Relationship Id="rId2" Type="http://schemas.openxmlformats.org/officeDocument/2006/relationships/image" Target="../media/image81.jpeg"/><Relationship Id="rId1" Type="http://schemas.openxmlformats.org/officeDocument/2006/relationships/slideLayout" Target="../slideLayouts/slideLayout1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4.jpeg"/><Relationship Id="rId2" Type="http://schemas.openxmlformats.org/officeDocument/2006/relationships/image" Target="../media/image83.jpeg"/><Relationship Id="rId1" Type="http://schemas.openxmlformats.org/officeDocument/2006/relationships/slideLayout" Target="../slideLayouts/slideLayout1.xml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6.jpeg"/><Relationship Id="rId2" Type="http://schemas.openxmlformats.org/officeDocument/2006/relationships/image" Target="../media/image85.jpeg"/><Relationship Id="rId1" Type="http://schemas.openxmlformats.org/officeDocument/2006/relationships/slideLayout" Target="../slideLayouts/slideLayout1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7.jpeg"/><Relationship Id="rId1" Type="http://schemas.openxmlformats.org/officeDocument/2006/relationships/slideLayout" Target="../slideLayouts/slideLayout1.xml"/></Relationships>
</file>

<file path=ppt/slides/_rels/slide5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2661313" y="-504967"/>
            <a:ext cx="9712657" cy="2387600"/>
          </a:xfrm>
          <a:noFill/>
          <a:ln>
            <a:noFill/>
          </a:ln>
        </p:spPr>
        <p:txBody>
          <a:bodyPr>
            <a:normAutofit/>
          </a:bodyPr>
          <a:lstStyle/>
          <a:p>
            <a:r>
              <a:rPr lang="ru-RU" sz="5400" dirty="0" smtClean="0">
                <a:solidFill>
                  <a:srgbClr val="FFFF00"/>
                </a:solidFill>
              </a:rPr>
              <a:t>         Проект:</a:t>
            </a:r>
            <a:br>
              <a:rPr lang="ru-RU" sz="5400" dirty="0" smtClean="0">
                <a:solidFill>
                  <a:srgbClr val="FFFF00"/>
                </a:solidFill>
              </a:rPr>
            </a:br>
            <a:r>
              <a:rPr lang="ru-RU" sz="5400" dirty="0" smtClean="0">
                <a:solidFill>
                  <a:srgbClr val="FFFF00"/>
                </a:solidFill>
              </a:rPr>
              <a:t>«Здоровье детей в наших руках»</a:t>
            </a:r>
            <a:endParaRPr lang="ru-RU" sz="5400" dirty="0">
              <a:solidFill>
                <a:srgbClr val="FFFF00"/>
              </a:solidFill>
            </a:endParaRPr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8364" y="2174111"/>
            <a:ext cx="4424196" cy="4430462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7915701" y="3875964"/>
            <a:ext cx="3848669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000" dirty="0" smtClean="0">
                <a:solidFill>
                  <a:srgbClr val="FFFF00"/>
                </a:solidFill>
              </a:rPr>
              <a:t>Авторы проекта:</a:t>
            </a:r>
          </a:p>
          <a:p>
            <a:r>
              <a:rPr lang="ru-RU" sz="2000" dirty="0" smtClean="0">
                <a:solidFill>
                  <a:srgbClr val="FFFF00"/>
                </a:solidFill>
              </a:rPr>
              <a:t>Воспитатель первой квалификационной категории Савастеева И.Б</a:t>
            </a:r>
          </a:p>
          <a:p>
            <a:r>
              <a:rPr lang="ru-RU" sz="2000" smtClean="0">
                <a:solidFill>
                  <a:srgbClr val="FFFF00"/>
                </a:solidFill>
              </a:rPr>
              <a:t>Инструктор </a:t>
            </a:r>
            <a:r>
              <a:rPr lang="ru-RU" sz="2000" dirty="0" smtClean="0">
                <a:solidFill>
                  <a:srgbClr val="FFFF00"/>
                </a:solidFill>
              </a:rPr>
              <a:t>физической культуры </a:t>
            </a:r>
            <a:r>
              <a:rPr lang="ru-RU" sz="2000" dirty="0" err="1" smtClean="0">
                <a:solidFill>
                  <a:srgbClr val="FFFF00"/>
                </a:solidFill>
              </a:rPr>
              <a:t>Губейдуллова</a:t>
            </a:r>
            <a:r>
              <a:rPr lang="ru-RU" sz="2000" dirty="0" smtClean="0">
                <a:solidFill>
                  <a:srgbClr val="FFFF00"/>
                </a:solidFill>
              </a:rPr>
              <a:t> Е.И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5404514" y="6488668"/>
            <a:ext cx="253848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 err="1" smtClean="0">
                <a:solidFill>
                  <a:srgbClr val="FFFF00"/>
                </a:solidFill>
              </a:rPr>
              <a:t>Г.Железногорск</a:t>
            </a:r>
            <a:endParaRPr lang="ru-RU" dirty="0">
              <a:solidFill>
                <a:srgbClr val="FFFF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1977561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5" name="Группа 14"/>
          <p:cNvGrpSpPr/>
          <p:nvPr/>
        </p:nvGrpSpPr>
        <p:grpSpPr>
          <a:xfrm>
            <a:off x="384229" y="174992"/>
            <a:ext cx="1584325" cy="2735262"/>
            <a:chOff x="179512" y="188640"/>
            <a:chExt cx="1584325" cy="2735262"/>
          </a:xfrm>
        </p:grpSpPr>
        <p:grpSp>
          <p:nvGrpSpPr>
            <p:cNvPr id="16" name="Группа 15"/>
            <p:cNvGrpSpPr/>
            <p:nvPr/>
          </p:nvGrpSpPr>
          <p:grpSpPr>
            <a:xfrm>
              <a:off x="179512" y="188640"/>
              <a:ext cx="215776" cy="2735262"/>
              <a:chOff x="179512" y="188640"/>
              <a:chExt cx="215776" cy="2735262"/>
            </a:xfrm>
          </p:grpSpPr>
          <p:sp>
            <p:nvSpPr>
              <p:cNvPr id="20" name="Line 11"/>
              <p:cNvSpPr>
                <a:spLocks noChangeShapeType="1"/>
              </p:cNvSpPr>
              <p:nvPr/>
            </p:nvSpPr>
            <p:spPr bwMode="auto">
              <a:xfrm>
                <a:off x="179512" y="188640"/>
                <a:ext cx="0" cy="2735262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21" name="Line 13"/>
              <p:cNvSpPr>
                <a:spLocks noChangeShapeType="1"/>
              </p:cNvSpPr>
              <p:nvPr/>
            </p:nvSpPr>
            <p:spPr bwMode="auto">
              <a:xfrm>
                <a:off x="395288" y="462602"/>
                <a:ext cx="0" cy="165735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  <p:grpSp>
          <p:nvGrpSpPr>
            <p:cNvPr id="17" name="Группа 16"/>
            <p:cNvGrpSpPr/>
            <p:nvPr/>
          </p:nvGrpSpPr>
          <p:grpSpPr>
            <a:xfrm>
              <a:off x="179512" y="188640"/>
              <a:ext cx="1584325" cy="287337"/>
              <a:chOff x="179388" y="188913"/>
              <a:chExt cx="1584325" cy="287337"/>
            </a:xfrm>
          </p:grpSpPr>
          <p:sp>
            <p:nvSpPr>
              <p:cNvPr id="18" name="Line 12"/>
              <p:cNvSpPr>
                <a:spLocks noChangeShapeType="1"/>
              </p:cNvSpPr>
              <p:nvPr/>
            </p:nvSpPr>
            <p:spPr bwMode="auto">
              <a:xfrm flipH="1">
                <a:off x="395288" y="476250"/>
                <a:ext cx="792162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19" name="Line 14"/>
              <p:cNvSpPr>
                <a:spLocks noChangeShapeType="1"/>
              </p:cNvSpPr>
              <p:nvPr/>
            </p:nvSpPr>
            <p:spPr bwMode="auto">
              <a:xfrm>
                <a:off x="179388" y="188913"/>
                <a:ext cx="1584325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</p:grpSp>
      <p:sp>
        <p:nvSpPr>
          <p:cNvPr id="23" name="Прямоугольник 22"/>
          <p:cNvSpPr/>
          <p:nvPr/>
        </p:nvSpPr>
        <p:spPr>
          <a:xfrm>
            <a:off x="2784143" y="1572232"/>
            <a:ext cx="7902054" cy="39703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dirty="0">
                <a:solidFill>
                  <a:srgbClr val="FFFF00"/>
                </a:solidFill>
              </a:rPr>
              <a:t>Участники проекта:</a:t>
            </a:r>
          </a:p>
          <a:p>
            <a:r>
              <a:rPr lang="ru-RU" dirty="0"/>
              <a:t>   Дети, инструктор  по физической культуре, воспитатели группы,  родители.</a:t>
            </a:r>
          </a:p>
          <a:p>
            <a:r>
              <a:rPr lang="ru-RU" dirty="0">
                <a:solidFill>
                  <a:srgbClr val="FFFF00"/>
                </a:solidFill>
              </a:rPr>
              <a:t>Тип проекта: </a:t>
            </a:r>
          </a:p>
          <a:p>
            <a:r>
              <a:rPr lang="ru-RU" dirty="0"/>
              <a:t>   Информационно - практико-ориентированный.</a:t>
            </a:r>
          </a:p>
          <a:p>
            <a:r>
              <a:rPr lang="ru-RU" dirty="0">
                <a:solidFill>
                  <a:srgbClr val="FFFF00"/>
                </a:solidFill>
              </a:rPr>
              <a:t>Продолжительность проекта:</a:t>
            </a:r>
            <a:r>
              <a:rPr lang="ru-RU" dirty="0"/>
              <a:t>  </a:t>
            </a:r>
          </a:p>
          <a:p>
            <a:r>
              <a:rPr lang="ru-RU" dirty="0"/>
              <a:t>долгосрочный</a:t>
            </a:r>
          </a:p>
          <a:p>
            <a:r>
              <a:rPr lang="ru-RU" dirty="0">
                <a:solidFill>
                  <a:srgbClr val="FFFF00"/>
                </a:solidFill>
              </a:rPr>
              <a:t>Условия реализации проекта:</a:t>
            </a:r>
          </a:p>
          <a:p>
            <a:r>
              <a:rPr lang="ru-RU" dirty="0"/>
              <a:t> Реализация </a:t>
            </a:r>
            <a:r>
              <a:rPr lang="ru-RU" dirty="0" err="1"/>
              <a:t>здоровьесберегающих</a:t>
            </a:r>
            <a:r>
              <a:rPr lang="ru-RU" dirty="0"/>
              <a:t> технологий по всем разделам </a:t>
            </a:r>
          </a:p>
          <a:p>
            <a:r>
              <a:rPr lang="ru-RU" dirty="0"/>
              <a:t>образовательной программы.</a:t>
            </a:r>
          </a:p>
          <a:p>
            <a:r>
              <a:rPr lang="ru-RU" dirty="0"/>
              <a:t>Использование современных прогрессивных методов и приемов обучения.</a:t>
            </a:r>
          </a:p>
          <a:p>
            <a:r>
              <a:rPr lang="ru-RU" dirty="0"/>
              <a:t>Индивидуальный подход к ребенку сообразно его уровню развития, биологическому и психологическому возрасту.</a:t>
            </a:r>
          </a:p>
          <a:p>
            <a:r>
              <a:rPr lang="ru-RU" dirty="0"/>
              <a:t>Реализация различных форм систематической работы с родителями.</a:t>
            </a:r>
          </a:p>
          <a:p>
            <a:r>
              <a:rPr lang="ru-RU" dirty="0"/>
              <a:t>Создание развивающей среды.</a:t>
            </a:r>
          </a:p>
        </p:txBody>
      </p:sp>
      <p:sp>
        <p:nvSpPr>
          <p:cNvPr id="24" name="Горизонтальный свиток 23"/>
          <p:cNvSpPr/>
          <p:nvPr/>
        </p:nvSpPr>
        <p:spPr>
          <a:xfrm>
            <a:off x="955344" y="586856"/>
            <a:ext cx="10304059" cy="5691116"/>
          </a:xfrm>
          <a:prstGeom prst="horizontalScroll">
            <a:avLst/>
          </a:prstGeom>
          <a:noFill/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grpSp>
        <p:nvGrpSpPr>
          <p:cNvPr id="25" name="Группа 24"/>
          <p:cNvGrpSpPr/>
          <p:nvPr/>
        </p:nvGrpSpPr>
        <p:grpSpPr>
          <a:xfrm>
            <a:off x="9487658" y="4427233"/>
            <a:ext cx="2448967" cy="2161555"/>
            <a:chOff x="6444208" y="4509120"/>
            <a:chExt cx="2448967" cy="2161555"/>
          </a:xfrm>
        </p:grpSpPr>
        <p:sp>
          <p:nvSpPr>
            <p:cNvPr id="26" name="Line 6"/>
            <p:cNvSpPr>
              <a:spLocks noChangeShapeType="1"/>
            </p:cNvSpPr>
            <p:nvPr/>
          </p:nvSpPr>
          <p:spPr bwMode="auto">
            <a:xfrm flipH="1">
              <a:off x="8604250" y="5013176"/>
              <a:ext cx="198" cy="1440012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7" name="Line 7"/>
            <p:cNvSpPr>
              <a:spLocks noChangeShapeType="1"/>
            </p:cNvSpPr>
            <p:nvPr/>
          </p:nvSpPr>
          <p:spPr bwMode="auto">
            <a:xfrm flipH="1" flipV="1">
              <a:off x="6444208" y="6669359"/>
              <a:ext cx="2447380" cy="131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8" name="Line 8"/>
            <p:cNvSpPr>
              <a:spLocks noChangeShapeType="1"/>
            </p:cNvSpPr>
            <p:nvPr/>
          </p:nvSpPr>
          <p:spPr bwMode="auto">
            <a:xfrm>
              <a:off x="8892480" y="4509120"/>
              <a:ext cx="695" cy="216155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9" name="Line 9"/>
            <p:cNvSpPr>
              <a:spLocks noChangeShapeType="1"/>
            </p:cNvSpPr>
            <p:nvPr/>
          </p:nvSpPr>
          <p:spPr bwMode="auto">
            <a:xfrm flipV="1">
              <a:off x="6876256" y="6453188"/>
              <a:ext cx="1727994" cy="148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</p:grpSp>
    </p:spTree>
    <p:extLst>
      <p:ext uri="{BB962C8B-B14F-4D97-AF65-F5344CB8AC3E}">
        <p14:creationId xmlns:p14="http://schemas.microsoft.com/office/powerpoint/2010/main" val="305797406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Горизонтальный свиток 12"/>
          <p:cNvSpPr/>
          <p:nvPr/>
        </p:nvSpPr>
        <p:spPr bwMode="auto">
          <a:xfrm>
            <a:off x="2349832" y="0"/>
            <a:ext cx="7343775" cy="1992573"/>
          </a:xfrm>
          <a:prstGeom prst="horizontalScroll">
            <a:avLst/>
          </a:prstGeom>
          <a:solidFill>
            <a:srgbClr val="FFFF00"/>
          </a:solidFill>
          <a:ln>
            <a:solidFill>
              <a:srgbClr val="008000"/>
            </a:solidFill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/>
          <a:lstStyle/>
          <a:p>
            <a:pPr algn="ctr">
              <a:defRPr/>
            </a:pPr>
            <a:r>
              <a:rPr lang="ru-RU" sz="2400" dirty="0" smtClean="0">
                <a:solidFill>
                  <a:srgbClr val="3366FF"/>
                </a:solidFill>
                <a:latin typeface="Monotype Corsiva" pitchFamily="66" charset="0"/>
              </a:rPr>
              <a:t>        </a:t>
            </a:r>
            <a:r>
              <a:rPr lang="ru-RU" sz="2400" dirty="0" smtClean="0">
                <a:solidFill>
                  <a:schemeClr val="tx1"/>
                </a:solidFill>
                <a:latin typeface="Monotype Corsiva" pitchFamily="66" charset="0"/>
              </a:rPr>
              <a:t>«Забота о здоровье невозможна без постоянной связи с семьей»                                                                                                                                      В. </a:t>
            </a:r>
            <a:r>
              <a:rPr lang="ru-RU" sz="2400" dirty="0">
                <a:solidFill>
                  <a:schemeClr val="tx1"/>
                </a:solidFill>
                <a:latin typeface="Monotype Corsiva" pitchFamily="66" charset="0"/>
              </a:rPr>
              <a:t>А. Сухомлинский</a:t>
            </a:r>
          </a:p>
        </p:txBody>
      </p:sp>
      <p:grpSp>
        <p:nvGrpSpPr>
          <p:cNvPr id="14" name="Группа 13"/>
          <p:cNvGrpSpPr/>
          <p:nvPr/>
        </p:nvGrpSpPr>
        <p:grpSpPr>
          <a:xfrm>
            <a:off x="996210" y="174992"/>
            <a:ext cx="1584325" cy="2735262"/>
            <a:chOff x="179512" y="188640"/>
            <a:chExt cx="1584325" cy="2735262"/>
          </a:xfrm>
        </p:grpSpPr>
        <p:grpSp>
          <p:nvGrpSpPr>
            <p:cNvPr id="15" name="Группа 14"/>
            <p:cNvGrpSpPr/>
            <p:nvPr/>
          </p:nvGrpSpPr>
          <p:grpSpPr>
            <a:xfrm>
              <a:off x="179512" y="188640"/>
              <a:ext cx="215776" cy="2735262"/>
              <a:chOff x="179512" y="188640"/>
              <a:chExt cx="215776" cy="2735262"/>
            </a:xfrm>
          </p:grpSpPr>
          <p:sp>
            <p:nvSpPr>
              <p:cNvPr id="19" name="Line 11"/>
              <p:cNvSpPr>
                <a:spLocks noChangeShapeType="1"/>
              </p:cNvSpPr>
              <p:nvPr/>
            </p:nvSpPr>
            <p:spPr bwMode="auto">
              <a:xfrm>
                <a:off x="179512" y="188640"/>
                <a:ext cx="0" cy="2735262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20" name="Line 13"/>
              <p:cNvSpPr>
                <a:spLocks noChangeShapeType="1"/>
              </p:cNvSpPr>
              <p:nvPr/>
            </p:nvSpPr>
            <p:spPr bwMode="auto">
              <a:xfrm>
                <a:off x="395288" y="462602"/>
                <a:ext cx="0" cy="165735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  <p:grpSp>
          <p:nvGrpSpPr>
            <p:cNvPr id="16" name="Группа 15"/>
            <p:cNvGrpSpPr/>
            <p:nvPr/>
          </p:nvGrpSpPr>
          <p:grpSpPr>
            <a:xfrm>
              <a:off x="179512" y="188640"/>
              <a:ext cx="1584325" cy="287337"/>
              <a:chOff x="179388" y="188913"/>
              <a:chExt cx="1584325" cy="287337"/>
            </a:xfrm>
          </p:grpSpPr>
          <p:sp>
            <p:nvSpPr>
              <p:cNvPr id="17" name="Line 12"/>
              <p:cNvSpPr>
                <a:spLocks noChangeShapeType="1"/>
              </p:cNvSpPr>
              <p:nvPr/>
            </p:nvSpPr>
            <p:spPr bwMode="auto">
              <a:xfrm flipH="1">
                <a:off x="395288" y="476250"/>
                <a:ext cx="792162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18" name="Line 14"/>
              <p:cNvSpPr>
                <a:spLocks noChangeShapeType="1"/>
              </p:cNvSpPr>
              <p:nvPr/>
            </p:nvSpPr>
            <p:spPr bwMode="auto">
              <a:xfrm>
                <a:off x="179388" y="188913"/>
                <a:ext cx="1584325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</p:grpSp>
      <p:grpSp>
        <p:nvGrpSpPr>
          <p:cNvPr id="21" name="Группа 20"/>
          <p:cNvGrpSpPr/>
          <p:nvPr/>
        </p:nvGrpSpPr>
        <p:grpSpPr>
          <a:xfrm>
            <a:off x="8790373" y="4521849"/>
            <a:ext cx="2448967" cy="2161555"/>
            <a:chOff x="6444208" y="4509120"/>
            <a:chExt cx="2448967" cy="2161555"/>
          </a:xfrm>
        </p:grpSpPr>
        <p:sp>
          <p:nvSpPr>
            <p:cNvPr id="22" name="Line 6"/>
            <p:cNvSpPr>
              <a:spLocks noChangeShapeType="1"/>
            </p:cNvSpPr>
            <p:nvPr/>
          </p:nvSpPr>
          <p:spPr bwMode="auto">
            <a:xfrm flipH="1">
              <a:off x="8604250" y="5013176"/>
              <a:ext cx="198" cy="1440012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3" name="Line 7"/>
            <p:cNvSpPr>
              <a:spLocks noChangeShapeType="1"/>
            </p:cNvSpPr>
            <p:nvPr/>
          </p:nvSpPr>
          <p:spPr bwMode="auto">
            <a:xfrm flipH="1" flipV="1">
              <a:off x="6444208" y="6669359"/>
              <a:ext cx="2447380" cy="131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4" name="Line 8"/>
            <p:cNvSpPr>
              <a:spLocks noChangeShapeType="1"/>
            </p:cNvSpPr>
            <p:nvPr/>
          </p:nvSpPr>
          <p:spPr bwMode="auto">
            <a:xfrm>
              <a:off x="8892480" y="4509120"/>
              <a:ext cx="695" cy="216155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5" name="Line 9"/>
            <p:cNvSpPr>
              <a:spLocks noChangeShapeType="1"/>
            </p:cNvSpPr>
            <p:nvPr/>
          </p:nvSpPr>
          <p:spPr bwMode="auto">
            <a:xfrm flipV="1">
              <a:off x="6876256" y="6453188"/>
              <a:ext cx="1727994" cy="148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</p:grpSp>
      <p:pic>
        <p:nvPicPr>
          <p:cNvPr id="3" name="Рисунок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89206" y="1937982"/>
            <a:ext cx="7665025" cy="49200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407233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AutoShape 3"/>
          <p:cNvSpPr>
            <a:spLocks noChangeArrowheads="1"/>
          </p:cNvSpPr>
          <p:nvPr/>
        </p:nvSpPr>
        <p:spPr bwMode="auto">
          <a:xfrm>
            <a:off x="1796339" y="119425"/>
            <a:ext cx="8785225" cy="935038"/>
          </a:xfrm>
          <a:prstGeom prst="ellipseRibbon">
            <a:avLst>
              <a:gd name="adj1" fmla="val 25000"/>
              <a:gd name="adj2" fmla="val 50000"/>
              <a:gd name="adj3" fmla="val 12500"/>
            </a:avLst>
          </a:prstGeom>
          <a:solidFill>
            <a:srgbClr val="FFFF00"/>
          </a:solidFill>
          <a:ln>
            <a:headEnd/>
            <a:tailEnd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wrap="none" anchor="ctr"/>
          <a:lstStyle/>
          <a:p>
            <a:pPr algn="ctr">
              <a:defRPr/>
            </a:pPr>
            <a:r>
              <a:rPr lang="ru-RU" sz="3600" b="1" cap="all" dirty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  <a:latin typeface="Monotype Corsiva" pitchFamily="66" charset="0"/>
              </a:rPr>
              <a:t>АКТУАЛЬНОСТЬ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1228300" y="1187355"/>
            <a:ext cx="9430602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 smtClean="0"/>
              <a:t>Каждый из нас хочет видеть детей здоровыми и счастливыми, но не каждый задумывается о том, как это сделать. А ведь здоровье детей закладывается за долго до рождения и начинается с семьи.</a:t>
            </a:r>
          </a:p>
          <a:p>
            <a:r>
              <a:rPr lang="ru-RU" dirty="0" smtClean="0"/>
              <a:t> Родители недостаточно осведомлены о важности физического развития. </a:t>
            </a:r>
          </a:p>
          <a:p>
            <a:r>
              <a:rPr lang="ru-RU" dirty="0" smtClean="0"/>
              <a:t>В настоящее время особую актуальность имеет проблема состояния здоровья и физического развития детей ДВ.</a:t>
            </a:r>
          </a:p>
          <a:p>
            <a:r>
              <a:rPr lang="ru-RU" dirty="0" smtClean="0"/>
              <a:t>Проблемы детского здоровья нуждаются в новых подхода доверительных партнерских отношений, сотрудников ДОУ с родителями.</a:t>
            </a:r>
          </a:p>
        </p:txBody>
      </p:sp>
      <p:pic>
        <p:nvPicPr>
          <p:cNvPr id="8" name="Рисунок 7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96221" y="3319975"/>
            <a:ext cx="4305169" cy="3135417"/>
          </a:xfrm>
          <a:prstGeom prst="rect">
            <a:avLst/>
          </a:prstGeom>
        </p:spPr>
      </p:pic>
      <p:grpSp>
        <p:nvGrpSpPr>
          <p:cNvPr id="12" name="Группа 11"/>
          <p:cNvGrpSpPr/>
          <p:nvPr/>
        </p:nvGrpSpPr>
        <p:grpSpPr>
          <a:xfrm>
            <a:off x="152217" y="161344"/>
            <a:ext cx="1584325" cy="2735262"/>
            <a:chOff x="179512" y="188640"/>
            <a:chExt cx="1584325" cy="2735262"/>
          </a:xfrm>
        </p:grpSpPr>
        <p:grpSp>
          <p:nvGrpSpPr>
            <p:cNvPr id="13" name="Группа 12"/>
            <p:cNvGrpSpPr/>
            <p:nvPr/>
          </p:nvGrpSpPr>
          <p:grpSpPr>
            <a:xfrm>
              <a:off x="179512" y="188640"/>
              <a:ext cx="215776" cy="2735262"/>
              <a:chOff x="179512" y="188640"/>
              <a:chExt cx="215776" cy="2735262"/>
            </a:xfrm>
          </p:grpSpPr>
          <p:sp>
            <p:nvSpPr>
              <p:cNvPr id="17" name="Line 11"/>
              <p:cNvSpPr>
                <a:spLocks noChangeShapeType="1"/>
              </p:cNvSpPr>
              <p:nvPr/>
            </p:nvSpPr>
            <p:spPr bwMode="auto">
              <a:xfrm>
                <a:off x="179512" y="188640"/>
                <a:ext cx="0" cy="2735262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18" name="Line 13"/>
              <p:cNvSpPr>
                <a:spLocks noChangeShapeType="1"/>
              </p:cNvSpPr>
              <p:nvPr/>
            </p:nvSpPr>
            <p:spPr bwMode="auto">
              <a:xfrm>
                <a:off x="395288" y="462602"/>
                <a:ext cx="0" cy="165735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  <p:grpSp>
          <p:nvGrpSpPr>
            <p:cNvPr id="14" name="Группа 13"/>
            <p:cNvGrpSpPr/>
            <p:nvPr/>
          </p:nvGrpSpPr>
          <p:grpSpPr>
            <a:xfrm>
              <a:off x="179512" y="188640"/>
              <a:ext cx="1584325" cy="287337"/>
              <a:chOff x="179388" y="188913"/>
              <a:chExt cx="1584325" cy="287337"/>
            </a:xfrm>
          </p:grpSpPr>
          <p:sp>
            <p:nvSpPr>
              <p:cNvPr id="15" name="Line 12"/>
              <p:cNvSpPr>
                <a:spLocks noChangeShapeType="1"/>
              </p:cNvSpPr>
              <p:nvPr/>
            </p:nvSpPr>
            <p:spPr bwMode="auto">
              <a:xfrm flipH="1">
                <a:off x="395288" y="476250"/>
                <a:ext cx="792162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16" name="Line 14"/>
              <p:cNvSpPr>
                <a:spLocks noChangeShapeType="1"/>
              </p:cNvSpPr>
              <p:nvPr/>
            </p:nvSpPr>
            <p:spPr bwMode="auto">
              <a:xfrm>
                <a:off x="179388" y="188913"/>
                <a:ext cx="1584325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</p:grpSp>
      <p:grpSp>
        <p:nvGrpSpPr>
          <p:cNvPr id="19" name="Группа 18"/>
          <p:cNvGrpSpPr/>
          <p:nvPr/>
        </p:nvGrpSpPr>
        <p:grpSpPr>
          <a:xfrm>
            <a:off x="9487659" y="4591007"/>
            <a:ext cx="2448967" cy="2161555"/>
            <a:chOff x="6444208" y="4509120"/>
            <a:chExt cx="2448967" cy="2161555"/>
          </a:xfrm>
        </p:grpSpPr>
        <p:sp>
          <p:nvSpPr>
            <p:cNvPr id="20" name="Line 6"/>
            <p:cNvSpPr>
              <a:spLocks noChangeShapeType="1"/>
            </p:cNvSpPr>
            <p:nvPr/>
          </p:nvSpPr>
          <p:spPr bwMode="auto">
            <a:xfrm flipH="1">
              <a:off x="8604250" y="5013176"/>
              <a:ext cx="198" cy="1440012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1" name="Line 7"/>
            <p:cNvSpPr>
              <a:spLocks noChangeShapeType="1"/>
            </p:cNvSpPr>
            <p:nvPr/>
          </p:nvSpPr>
          <p:spPr bwMode="auto">
            <a:xfrm flipH="1" flipV="1">
              <a:off x="6444208" y="6669359"/>
              <a:ext cx="2447380" cy="131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2" name="Line 8"/>
            <p:cNvSpPr>
              <a:spLocks noChangeShapeType="1"/>
            </p:cNvSpPr>
            <p:nvPr/>
          </p:nvSpPr>
          <p:spPr bwMode="auto">
            <a:xfrm>
              <a:off x="8892480" y="4509120"/>
              <a:ext cx="695" cy="216155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3" name="Line 9"/>
            <p:cNvSpPr>
              <a:spLocks noChangeShapeType="1"/>
            </p:cNvSpPr>
            <p:nvPr/>
          </p:nvSpPr>
          <p:spPr bwMode="auto">
            <a:xfrm flipV="1">
              <a:off x="6876256" y="6453188"/>
              <a:ext cx="1727994" cy="148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</p:grpSp>
    </p:spTree>
    <p:extLst>
      <p:ext uri="{BB962C8B-B14F-4D97-AF65-F5344CB8AC3E}">
        <p14:creationId xmlns:p14="http://schemas.microsoft.com/office/powerpoint/2010/main" val="3225554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AutoShape 3"/>
          <p:cNvSpPr>
            <a:spLocks noChangeArrowheads="1"/>
          </p:cNvSpPr>
          <p:nvPr/>
        </p:nvSpPr>
        <p:spPr bwMode="auto">
          <a:xfrm>
            <a:off x="1534699" y="330316"/>
            <a:ext cx="8785225" cy="935038"/>
          </a:xfrm>
          <a:prstGeom prst="ellipseRibbon">
            <a:avLst>
              <a:gd name="adj1" fmla="val 25000"/>
              <a:gd name="adj2" fmla="val 50000"/>
              <a:gd name="adj3" fmla="val 12500"/>
            </a:avLst>
          </a:prstGeom>
          <a:solidFill>
            <a:srgbClr val="FFFF00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algn="ctr">
              <a:defRPr/>
            </a:pPr>
            <a:r>
              <a:rPr lang="ru-RU" sz="6000" b="1" dirty="0">
                <a:ln w="1905"/>
                <a:solidFill>
                  <a:srgbClr val="7030A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Monotype Corsiva" pitchFamily="66" charset="0"/>
              </a:rPr>
              <a:t>Цель</a:t>
            </a:r>
          </a:p>
        </p:txBody>
      </p:sp>
      <p:sp>
        <p:nvSpPr>
          <p:cNvPr id="10" name="Прямоугольник 9"/>
          <p:cNvSpPr/>
          <p:nvPr/>
        </p:nvSpPr>
        <p:spPr>
          <a:xfrm>
            <a:off x="1451212" y="1945775"/>
            <a:ext cx="9289576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dirty="0" smtClean="0"/>
              <a:t>Приобщение </a:t>
            </a:r>
            <a:r>
              <a:rPr lang="ru-RU" dirty="0"/>
              <a:t>детей к здоровому образу </a:t>
            </a:r>
            <a:r>
              <a:rPr lang="ru-RU" dirty="0" smtClean="0"/>
              <a:t> жизни через </a:t>
            </a:r>
            <a:r>
              <a:rPr lang="ru-RU" dirty="0"/>
              <a:t>организованную модель </a:t>
            </a:r>
            <a:r>
              <a:rPr lang="ru-RU" dirty="0" err="1"/>
              <a:t>здоровьесбережения</a:t>
            </a:r>
            <a:r>
              <a:rPr lang="ru-RU" dirty="0"/>
              <a:t> в </a:t>
            </a:r>
            <a:r>
              <a:rPr lang="ru-RU" dirty="0" smtClean="0"/>
              <a:t>ДОУ и семье.</a:t>
            </a:r>
            <a:endParaRPr lang="ru-RU" dirty="0"/>
          </a:p>
        </p:txBody>
      </p:sp>
      <p:pic>
        <p:nvPicPr>
          <p:cNvPr id="11" name="Рисунок 10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22125" y="2487732"/>
            <a:ext cx="4503761" cy="3638282"/>
          </a:xfrm>
          <a:prstGeom prst="rect">
            <a:avLst/>
          </a:prstGeom>
        </p:spPr>
      </p:pic>
      <p:grpSp>
        <p:nvGrpSpPr>
          <p:cNvPr id="12" name="Группа 11"/>
          <p:cNvGrpSpPr/>
          <p:nvPr/>
        </p:nvGrpSpPr>
        <p:grpSpPr>
          <a:xfrm>
            <a:off x="261399" y="147696"/>
            <a:ext cx="1584325" cy="2735262"/>
            <a:chOff x="179512" y="188640"/>
            <a:chExt cx="1584325" cy="2735262"/>
          </a:xfrm>
        </p:grpSpPr>
        <p:grpSp>
          <p:nvGrpSpPr>
            <p:cNvPr id="13" name="Группа 12"/>
            <p:cNvGrpSpPr/>
            <p:nvPr/>
          </p:nvGrpSpPr>
          <p:grpSpPr>
            <a:xfrm>
              <a:off x="179512" y="188640"/>
              <a:ext cx="215776" cy="2735262"/>
              <a:chOff x="179512" y="188640"/>
              <a:chExt cx="215776" cy="2735262"/>
            </a:xfrm>
          </p:grpSpPr>
          <p:sp>
            <p:nvSpPr>
              <p:cNvPr id="17" name="Line 11"/>
              <p:cNvSpPr>
                <a:spLocks noChangeShapeType="1"/>
              </p:cNvSpPr>
              <p:nvPr/>
            </p:nvSpPr>
            <p:spPr bwMode="auto">
              <a:xfrm>
                <a:off x="179512" y="188640"/>
                <a:ext cx="0" cy="2735262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18" name="Line 13"/>
              <p:cNvSpPr>
                <a:spLocks noChangeShapeType="1"/>
              </p:cNvSpPr>
              <p:nvPr/>
            </p:nvSpPr>
            <p:spPr bwMode="auto">
              <a:xfrm>
                <a:off x="395288" y="462602"/>
                <a:ext cx="0" cy="165735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  <p:grpSp>
          <p:nvGrpSpPr>
            <p:cNvPr id="14" name="Группа 13"/>
            <p:cNvGrpSpPr/>
            <p:nvPr/>
          </p:nvGrpSpPr>
          <p:grpSpPr>
            <a:xfrm>
              <a:off x="179512" y="188640"/>
              <a:ext cx="1584325" cy="287337"/>
              <a:chOff x="179388" y="188913"/>
              <a:chExt cx="1584325" cy="287337"/>
            </a:xfrm>
          </p:grpSpPr>
          <p:sp>
            <p:nvSpPr>
              <p:cNvPr id="15" name="Line 12"/>
              <p:cNvSpPr>
                <a:spLocks noChangeShapeType="1"/>
              </p:cNvSpPr>
              <p:nvPr/>
            </p:nvSpPr>
            <p:spPr bwMode="auto">
              <a:xfrm flipH="1">
                <a:off x="395288" y="476250"/>
                <a:ext cx="792162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16" name="Line 14"/>
              <p:cNvSpPr>
                <a:spLocks noChangeShapeType="1"/>
              </p:cNvSpPr>
              <p:nvPr/>
            </p:nvSpPr>
            <p:spPr bwMode="auto">
              <a:xfrm>
                <a:off x="179388" y="188913"/>
                <a:ext cx="1584325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</p:grpSp>
      <p:grpSp>
        <p:nvGrpSpPr>
          <p:cNvPr id="19" name="Группа 18"/>
          <p:cNvGrpSpPr/>
          <p:nvPr/>
        </p:nvGrpSpPr>
        <p:grpSpPr>
          <a:xfrm>
            <a:off x="9501307" y="4413586"/>
            <a:ext cx="2448967" cy="2161555"/>
            <a:chOff x="6444208" y="4509120"/>
            <a:chExt cx="2448967" cy="2161555"/>
          </a:xfrm>
        </p:grpSpPr>
        <p:sp>
          <p:nvSpPr>
            <p:cNvPr id="20" name="Line 6"/>
            <p:cNvSpPr>
              <a:spLocks noChangeShapeType="1"/>
            </p:cNvSpPr>
            <p:nvPr/>
          </p:nvSpPr>
          <p:spPr bwMode="auto">
            <a:xfrm flipH="1">
              <a:off x="8604250" y="5013176"/>
              <a:ext cx="198" cy="1440012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1" name="Line 7"/>
            <p:cNvSpPr>
              <a:spLocks noChangeShapeType="1"/>
            </p:cNvSpPr>
            <p:nvPr/>
          </p:nvSpPr>
          <p:spPr bwMode="auto">
            <a:xfrm flipH="1" flipV="1">
              <a:off x="6444208" y="6669359"/>
              <a:ext cx="2447380" cy="131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2" name="Line 8"/>
            <p:cNvSpPr>
              <a:spLocks noChangeShapeType="1"/>
            </p:cNvSpPr>
            <p:nvPr/>
          </p:nvSpPr>
          <p:spPr bwMode="auto">
            <a:xfrm>
              <a:off x="8892480" y="4509120"/>
              <a:ext cx="695" cy="216155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3" name="Line 9"/>
            <p:cNvSpPr>
              <a:spLocks noChangeShapeType="1"/>
            </p:cNvSpPr>
            <p:nvPr/>
          </p:nvSpPr>
          <p:spPr bwMode="auto">
            <a:xfrm flipV="1">
              <a:off x="6876256" y="6453188"/>
              <a:ext cx="1727994" cy="148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</p:grpSp>
    </p:spTree>
    <p:extLst>
      <p:ext uri="{BB962C8B-B14F-4D97-AF65-F5344CB8AC3E}">
        <p14:creationId xmlns:p14="http://schemas.microsoft.com/office/powerpoint/2010/main" val="755467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AutoShape 3"/>
          <p:cNvSpPr>
            <a:spLocks noChangeArrowheads="1"/>
          </p:cNvSpPr>
          <p:nvPr/>
        </p:nvSpPr>
        <p:spPr bwMode="auto">
          <a:xfrm>
            <a:off x="1544288" y="455486"/>
            <a:ext cx="8785225" cy="935038"/>
          </a:xfrm>
          <a:prstGeom prst="ellipseRibbon">
            <a:avLst>
              <a:gd name="adj1" fmla="val 25000"/>
              <a:gd name="adj2" fmla="val 50000"/>
              <a:gd name="adj3" fmla="val 12500"/>
            </a:avLst>
          </a:prstGeom>
          <a:solidFill>
            <a:srgbClr val="FFFF00"/>
          </a:solidFill>
          <a:ln>
            <a:headEnd/>
            <a:tailEnd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wrap="none" anchor="ctr"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>
              <a:defRPr/>
            </a:pPr>
            <a:r>
              <a:rPr lang="ru-RU" sz="4800" b="1" dirty="0" smtClean="0">
                <a:ln w="11430"/>
                <a:solidFill>
                  <a:srgbClr val="7030A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Monotype Corsiva" pitchFamily="66" charset="0"/>
              </a:rPr>
              <a:t>Задачи</a:t>
            </a:r>
            <a:endParaRPr lang="ru-RU" sz="4800" b="1" dirty="0">
              <a:ln w="11430"/>
              <a:solidFill>
                <a:srgbClr val="7030A0"/>
              </a:soli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Monotype Corsiva" pitchFamily="66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282890" y="1678675"/>
            <a:ext cx="9403307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Font typeface="Wingdings" panose="05000000000000000000" pitchFamily="2" charset="2"/>
              <a:buChar char="v"/>
            </a:pPr>
            <a:r>
              <a:rPr lang="ru-RU" altLang="ru-RU" i="1" dirty="0">
                <a:latin typeface="Times New Roman" panose="02020603050405020304" pitchFamily="18" charset="0"/>
              </a:rPr>
              <a:t> </a:t>
            </a:r>
            <a:r>
              <a:rPr lang="ru-RU" altLang="ru-RU" dirty="0">
                <a:latin typeface="Times New Roman" panose="02020603050405020304" pitchFamily="18" charset="0"/>
              </a:rPr>
              <a:t>Укреплять жизнеспособности детского организма через воспитание навыков самообслуживания, культурно-гигиенических навыков, прививать укрепляющие здоровье потребности и расширять возможности их практической реализации</a:t>
            </a:r>
            <a:r>
              <a:rPr lang="ru-RU" altLang="ru-RU" dirty="0" smtClean="0">
                <a:latin typeface="Times New Roman" panose="02020603050405020304" pitchFamily="18" charset="0"/>
              </a:rPr>
              <a:t>.</a:t>
            </a:r>
          </a:p>
          <a:p>
            <a:pPr marL="457200" indent="-457200">
              <a:buFont typeface="Wingdings" panose="05000000000000000000" pitchFamily="2" charset="2"/>
              <a:buChar char="v"/>
            </a:pPr>
            <a:r>
              <a:rPr lang="ru-RU" altLang="ru-RU" dirty="0" smtClean="0">
                <a:latin typeface="Times New Roman" panose="02020603050405020304" pitchFamily="18" charset="0"/>
              </a:rPr>
              <a:t>Повысить компетенцию родителей о вопросах сохранения и сбережения здоровья их детей в семье и ДОУ</a:t>
            </a:r>
          </a:p>
          <a:p>
            <a:pPr marL="457200" indent="-457200">
              <a:buFont typeface="Wingdings" panose="05000000000000000000" pitchFamily="2" charset="2"/>
              <a:buChar char="v"/>
            </a:pPr>
            <a:r>
              <a:rPr lang="ru-RU" altLang="ru-RU" dirty="0">
                <a:latin typeface="Times New Roman" panose="02020603050405020304" pitchFamily="18" charset="0"/>
              </a:rPr>
              <a:t>Создать единое </a:t>
            </a:r>
            <a:r>
              <a:rPr lang="ru-RU" altLang="ru-RU" dirty="0" err="1" smtClean="0">
                <a:latin typeface="Times New Roman" panose="02020603050405020304" pitchFamily="18" charset="0"/>
              </a:rPr>
              <a:t>воспитательно</a:t>
            </a:r>
            <a:r>
              <a:rPr lang="ru-RU" altLang="ru-RU" dirty="0" smtClean="0">
                <a:latin typeface="Times New Roman" panose="02020603050405020304" pitchFamily="18" charset="0"/>
              </a:rPr>
              <a:t>  –</a:t>
            </a:r>
            <a:r>
              <a:rPr lang="ru-RU" altLang="ru-RU" dirty="0">
                <a:latin typeface="Times New Roman" panose="02020603050405020304" pitchFamily="18" charset="0"/>
              </a:rPr>
              <a:t>образовательное пространство на основе доверительных партнерских отношений сотрудников ДОУ с родителями.</a:t>
            </a:r>
          </a:p>
          <a:p>
            <a:pPr marL="457200" indent="-457200">
              <a:buFont typeface="Wingdings" panose="05000000000000000000" pitchFamily="2" charset="2"/>
              <a:buChar char="v"/>
            </a:pPr>
            <a:r>
              <a:rPr lang="ru-RU" altLang="ru-RU" dirty="0" smtClean="0">
                <a:latin typeface="Times New Roman" panose="02020603050405020304" pitchFamily="18" charset="0"/>
              </a:rPr>
              <a:t>Воспитывать уважительное уважение к своему и чужому труду.</a:t>
            </a:r>
            <a:endParaRPr lang="ru-RU" altLang="ru-RU" dirty="0">
              <a:latin typeface="Times New Roman" panose="02020603050405020304" pitchFamily="18" charset="0"/>
            </a:endParaRPr>
          </a:p>
        </p:txBody>
      </p:sp>
      <p:pic>
        <p:nvPicPr>
          <p:cNvPr id="8" name="Рисунок 7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49631" y="3343700"/>
            <a:ext cx="3437317" cy="3268639"/>
          </a:xfrm>
          <a:prstGeom prst="rect">
            <a:avLst/>
          </a:prstGeom>
        </p:spPr>
      </p:pic>
      <p:grpSp>
        <p:nvGrpSpPr>
          <p:cNvPr id="9" name="Группа 8"/>
          <p:cNvGrpSpPr/>
          <p:nvPr/>
        </p:nvGrpSpPr>
        <p:grpSpPr>
          <a:xfrm>
            <a:off x="384229" y="174992"/>
            <a:ext cx="1584325" cy="2735262"/>
            <a:chOff x="179512" y="188640"/>
            <a:chExt cx="1584325" cy="2735262"/>
          </a:xfrm>
        </p:grpSpPr>
        <p:grpSp>
          <p:nvGrpSpPr>
            <p:cNvPr id="10" name="Группа 9"/>
            <p:cNvGrpSpPr/>
            <p:nvPr/>
          </p:nvGrpSpPr>
          <p:grpSpPr>
            <a:xfrm>
              <a:off x="179512" y="188640"/>
              <a:ext cx="215776" cy="2735262"/>
              <a:chOff x="179512" y="188640"/>
              <a:chExt cx="215776" cy="2735262"/>
            </a:xfrm>
          </p:grpSpPr>
          <p:sp>
            <p:nvSpPr>
              <p:cNvPr id="14" name="Line 11"/>
              <p:cNvSpPr>
                <a:spLocks noChangeShapeType="1"/>
              </p:cNvSpPr>
              <p:nvPr/>
            </p:nvSpPr>
            <p:spPr bwMode="auto">
              <a:xfrm>
                <a:off x="179512" y="188640"/>
                <a:ext cx="0" cy="2735262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15" name="Line 13"/>
              <p:cNvSpPr>
                <a:spLocks noChangeShapeType="1"/>
              </p:cNvSpPr>
              <p:nvPr/>
            </p:nvSpPr>
            <p:spPr bwMode="auto">
              <a:xfrm>
                <a:off x="395288" y="462602"/>
                <a:ext cx="0" cy="165735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  <p:grpSp>
          <p:nvGrpSpPr>
            <p:cNvPr id="11" name="Группа 10"/>
            <p:cNvGrpSpPr/>
            <p:nvPr/>
          </p:nvGrpSpPr>
          <p:grpSpPr>
            <a:xfrm>
              <a:off x="179512" y="188640"/>
              <a:ext cx="1584325" cy="287337"/>
              <a:chOff x="179388" y="188913"/>
              <a:chExt cx="1584325" cy="287337"/>
            </a:xfrm>
          </p:grpSpPr>
          <p:sp>
            <p:nvSpPr>
              <p:cNvPr id="12" name="Line 12"/>
              <p:cNvSpPr>
                <a:spLocks noChangeShapeType="1"/>
              </p:cNvSpPr>
              <p:nvPr/>
            </p:nvSpPr>
            <p:spPr bwMode="auto">
              <a:xfrm flipH="1">
                <a:off x="395288" y="476250"/>
                <a:ext cx="792162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13" name="Line 14"/>
              <p:cNvSpPr>
                <a:spLocks noChangeShapeType="1"/>
              </p:cNvSpPr>
              <p:nvPr/>
            </p:nvSpPr>
            <p:spPr bwMode="auto">
              <a:xfrm>
                <a:off x="179388" y="188913"/>
                <a:ext cx="1584325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</p:grpSp>
      <p:grpSp>
        <p:nvGrpSpPr>
          <p:cNvPr id="16" name="Группа 15"/>
          <p:cNvGrpSpPr/>
          <p:nvPr/>
        </p:nvGrpSpPr>
        <p:grpSpPr>
          <a:xfrm>
            <a:off x="9624136" y="4563711"/>
            <a:ext cx="2448967" cy="2161555"/>
            <a:chOff x="6444208" y="4509120"/>
            <a:chExt cx="2448967" cy="2161555"/>
          </a:xfrm>
        </p:grpSpPr>
        <p:sp>
          <p:nvSpPr>
            <p:cNvPr id="17" name="Line 6"/>
            <p:cNvSpPr>
              <a:spLocks noChangeShapeType="1"/>
            </p:cNvSpPr>
            <p:nvPr/>
          </p:nvSpPr>
          <p:spPr bwMode="auto">
            <a:xfrm flipH="1">
              <a:off x="8604250" y="5013176"/>
              <a:ext cx="198" cy="1440012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18" name="Line 7"/>
            <p:cNvSpPr>
              <a:spLocks noChangeShapeType="1"/>
            </p:cNvSpPr>
            <p:nvPr/>
          </p:nvSpPr>
          <p:spPr bwMode="auto">
            <a:xfrm flipH="1" flipV="1">
              <a:off x="6444208" y="6669359"/>
              <a:ext cx="2447380" cy="131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19" name="Line 8"/>
            <p:cNvSpPr>
              <a:spLocks noChangeShapeType="1"/>
            </p:cNvSpPr>
            <p:nvPr/>
          </p:nvSpPr>
          <p:spPr bwMode="auto">
            <a:xfrm>
              <a:off x="8892480" y="4509120"/>
              <a:ext cx="695" cy="216155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0" name="Line 9"/>
            <p:cNvSpPr>
              <a:spLocks noChangeShapeType="1"/>
            </p:cNvSpPr>
            <p:nvPr/>
          </p:nvSpPr>
          <p:spPr bwMode="auto">
            <a:xfrm flipV="1">
              <a:off x="6876256" y="6453188"/>
              <a:ext cx="1727994" cy="148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</p:grpSp>
    </p:spTree>
    <p:extLst>
      <p:ext uri="{BB962C8B-B14F-4D97-AF65-F5344CB8AC3E}">
        <p14:creationId xmlns:p14="http://schemas.microsoft.com/office/powerpoint/2010/main" val="35730775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AutoShape 3"/>
          <p:cNvSpPr>
            <a:spLocks noChangeArrowheads="1"/>
          </p:cNvSpPr>
          <p:nvPr/>
        </p:nvSpPr>
        <p:spPr bwMode="auto">
          <a:xfrm>
            <a:off x="725422" y="209827"/>
            <a:ext cx="11571211" cy="935038"/>
          </a:xfrm>
          <a:prstGeom prst="ellipseRibbon">
            <a:avLst>
              <a:gd name="adj1" fmla="val 25000"/>
              <a:gd name="adj2" fmla="val 50000"/>
              <a:gd name="adj3" fmla="val 12500"/>
            </a:avLst>
          </a:prstGeom>
          <a:solidFill>
            <a:srgbClr val="FFFF00"/>
          </a:solidFill>
          <a:ln>
            <a:headEnd/>
            <a:tailEnd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wrap="none" anchor="ctr"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>
              <a:defRPr/>
            </a:pPr>
            <a:r>
              <a:rPr lang="ru-RU" sz="4800" b="1" dirty="0" smtClean="0">
                <a:ln w="11430"/>
                <a:solidFill>
                  <a:srgbClr val="7030A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Monotype Corsiva" pitchFamily="66" charset="0"/>
              </a:rPr>
              <a:t>Ожидаемые результаты</a:t>
            </a:r>
            <a:endParaRPr lang="ru-RU" sz="4800" b="1" dirty="0">
              <a:ln w="11430"/>
              <a:solidFill>
                <a:srgbClr val="7030A0"/>
              </a:soli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Monotype Corsiva" pitchFamily="66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487606" y="1460310"/>
            <a:ext cx="9485194" cy="21852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anose="05000000000000000000" pitchFamily="2" charset="2"/>
              <a:buChar char="§"/>
            </a:pPr>
            <a:r>
              <a:rPr lang="ru-RU" sz="2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Формировать представление </a:t>
            </a:r>
            <a:r>
              <a:rPr lang="ru-RU" sz="2000" dirty="0">
                <a:latin typeface="Times New Roman" pitchFamily="18" charset="0"/>
                <a:cs typeface="Times New Roman" panose="02020603050405020304" pitchFamily="18" charset="0"/>
              </a:rPr>
              <a:t>о необходимости заботиться о своем здоровье</a:t>
            </a:r>
            <a:r>
              <a:rPr lang="ru-RU" sz="2000" i="1" dirty="0" smtClean="0">
                <a:latin typeface="Times New Roman" pitchFamily="18" charset="0"/>
                <a:cs typeface="Times New Roman" panose="02020603050405020304" pitchFamily="18" charset="0"/>
              </a:rPr>
              <a:t>.</a:t>
            </a:r>
          </a:p>
          <a:p>
            <a:pPr marL="342900" indent="-342900">
              <a:buFont typeface="Wingdings" panose="05000000000000000000" pitchFamily="2" charset="2"/>
              <a:buChar char="§"/>
              <a:defRPr/>
            </a:pPr>
            <a:r>
              <a:rPr lang="ru-RU" sz="2000" dirty="0" smtClean="0">
                <a:latin typeface="Times New Roman" pitchFamily="18" charset="0"/>
                <a:cs typeface="Times New Roman" panose="02020603050405020304" pitchFamily="18" charset="0"/>
              </a:rPr>
              <a:t>Снижение </a:t>
            </a:r>
            <a:r>
              <a:rPr lang="ru-RU" sz="2000" dirty="0">
                <a:latin typeface="Times New Roman" pitchFamily="18" charset="0"/>
                <a:cs typeface="Times New Roman" panose="02020603050405020304" pitchFamily="18" charset="0"/>
              </a:rPr>
              <a:t>уровня заболеваемости.</a:t>
            </a:r>
          </a:p>
          <a:p>
            <a:pPr marL="342900" indent="-342900">
              <a:buFont typeface="Wingdings" panose="05000000000000000000" pitchFamily="2" charset="2"/>
              <a:buChar char="§"/>
              <a:defRPr/>
            </a:pPr>
            <a:r>
              <a:rPr lang="ru-RU" sz="2000" dirty="0" smtClean="0">
                <a:latin typeface="Times New Roman" pitchFamily="18" charset="0"/>
                <a:cs typeface="Times New Roman" panose="02020603050405020304" pitchFamily="18" charset="0"/>
              </a:rPr>
              <a:t>Повышение </a:t>
            </a:r>
            <a:r>
              <a:rPr lang="ru-RU" sz="2000" dirty="0">
                <a:latin typeface="Times New Roman" pitchFamily="18" charset="0"/>
                <a:cs typeface="Times New Roman" panose="02020603050405020304" pitchFamily="18" charset="0"/>
              </a:rPr>
              <a:t>уровня компетентности </a:t>
            </a:r>
            <a:r>
              <a:rPr lang="ru-RU" sz="2000" dirty="0" smtClean="0">
                <a:latin typeface="Times New Roman" pitchFamily="18" charset="0"/>
                <a:cs typeface="Times New Roman" panose="02020603050405020304" pitchFamily="18" charset="0"/>
              </a:rPr>
              <a:t>родителей </a:t>
            </a:r>
            <a:r>
              <a:rPr lang="ru-RU" sz="2000" dirty="0">
                <a:latin typeface="Times New Roman" pitchFamily="18" charset="0"/>
                <a:cs typeface="Times New Roman" panose="02020603050405020304" pitchFamily="18" charset="0"/>
              </a:rPr>
              <a:t>в вопросах </a:t>
            </a:r>
            <a:r>
              <a:rPr lang="ru-RU" sz="2000" dirty="0" err="1" smtClean="0">
                <a:latin typeface="Times New Roman" pitchFamily="18" charset="0"/>
                <a:cs typeface="Times New Roman" panose="02020603050405020304" pitchFamily="18" charset="0"/>
              </a:rPr>
              <a:t>здоровьесбережения</a:t>
            </a:r>
            <a:r>
              <a:rPr lang="ru-RU" sz="2000" dirty="0" smtClean="0">
                <a:latin typeface="Times New Roman" pitchFamily="18" charset="0"/>
                <a:cs typeface="Times New Roman" panose="02020603050405020304" pitchFamily="18" charset="0"/>
              </a:rPr>
              <a:t>.</a:t>
            </a:r>
          </a:p>
          <a:p>
            <a:pPr marL="342900" indent="-342900">
              <a:buFont typeface="Wingdings" panose="05000000000000000000" pitchFamily="2" charset="2"/>
              <a:buChar char="§"/>
              <a:defRPr/>
            </a:pPr>
            <a:r>
              <a:rPr lang="ru-RU" sz="2000" dirty="0" smtClean="0">
                <a:latin typeface="Times New Roman" pitchFamily="18" charset="0"/>
                <a:cs typeface="Times New Roman" panose="02020603050405020304" pitchFamily="18" charset="0"/>
              </a:rPr>
              <a:t>Создание </a:t>
            </a:r>
            <a:r>
              <a:rPr lang="ru-RU" sz="2000" dirty="0">
                <a:latin typeface="Times New Roman" pitchFamily="18" charset="0"/>
                <a:cs typeface="Times New Roman" panose="02020603050405020304" pitchFamily="18" charset="0"/>
              </a:rPr>
              <a:t>единого </a:t>
            </a:r>
            <a:r>
              <a:rPr lang="ru-RU" sz="2000" dirty="0" err="1">
                <a:latin typeface="Times New Roman" pitchFamily="18" charset="0"/>
                <a:cs typeface="Times New Roman" panose="02020603050405020304" pitchFamily="18" charset="0"/>
              </a:rPr>
              <a:t>воспитательно</a:t>
            </a:r>
            <a:r>
              <a:rPr lang="ru-RU" sz="2000" dirty="0">
                <a:latin typeface="Times New Roman" pitchFamily="18" charset="0"/>
                <a:cs typeface="Times New Roman" panose="02020603050405020304" pitchFamily="18" charset="0"/>
              </a:rPr>
              <a:t>–образовательного пространства на основе доверительных партнерских отношений сотрудников ДОУ с </a:t>
            </a:r>
            <a:r>
              <a:rPr lang="ru-RU" sz="2000" dirty="0" smtClean="0">
                <a:latin typeface="Times New Roman" pitchFamily="18" charset="0"/>
                <a:cs typeface="Times New Roman" panose="02020603050405020304" pitchFamily="18" charset="0"/>
              </a:rPr>
              <a:t>родителями.</a:t>
            </a:r>
            <a:r>
              <a:rPr lang="ru-RU" dirty="0">
                <a:solidFill>
                  <a:srgbClr val="9900FF"/>
                </a:solidFill>
                <a:latin typeface="Times New Roman" pitchFamily="18" charset="0"/>
              </a:rPr>
              <a:t/>
            </a:r>
            <a:br>
              <a:rPr lang="ru-RU" dirty="0">
                <a:solidFill>
                  <a:srgbClr val="9900FF"/>
                </a:solidFill>
                <a:latin typeface="Times New Roman" pitchFamily="18" charset="0"/>
              </a:rPr>
            </a:br>
            <a:endParaRPr lang="ru-RU" dirty="0">
              <a:solidFill>
                <a:srgbClr val="9900FF"/>
              </a:solidFill>
              <a:latin typeface="Times New Roman" pitchFamily="18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ru-RU" b="1" dirty="0"/>
          </a:p>
        </p:txBody>
      </p:sp>
      <p:pic>
        <p:nvPicPr>
          <p:cNvPr id="8" name="Рисунок 7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61859" y="3141903"/>
            <a:ext cx="3981639" cy="3212653"/>
          </a:xfrm>
          <a:prstGeom prst="rect">
            <a:avLst/>
          </a:prstGeom>
        </p:spPr>
      </p:pic>
      <p:grpSp>
        <p:nvGrpSpPr>
          <p:cNvPr id="9" name="Группа 8"/>
          <p:cNvGrpSpPr/>
          <p:nvPr/>
        </p:nvGrpSpPr>
        <p:grpSpPr>
          <a:xfrm>
            <a:off x="152217" y="106753"/>
            <a:ext cx="1584325" cy="2735262"/>
            <a:chOff x="179512" y="188640"/>
            <a:chExt cx="1584325" cy="2735262"/>
          </a:xfrm>
        </p:grpSpPr>
        <p:grpSp>
          <p:nvGrpSpPr>
            <p:cNvPr id="10" name="Группа 9"/>
            <p:cNvGrpSpPr/>
            <p:nvPr/>
          </p:nvGrpSpPr>
          <p:grpSpPr>
            <a:xfrm>
              <a:off x="179512" y="188640"/>
              <a:ext cx="215776" cy="2735262"/>
              <a:chOff x="179512" y="188640"/>
              <a:chExt cx="215776" cy="2735262"/>
            </a:xfrm>
          </p:grpSpPr>
          <p:sp>
            <p:nvSpPr>
              <p:cNvPr id="14" name="Line 11"/>
              <p:cNvSpPr>
                <a:spLocks noChangeShapeType="1"/>
              </p:cNvSpPr>
              <p:nvPr/>
            </p:nvSpPr>
            <p:spPr bwMode="auto">
              <a:xfrm>
                <a:off x="179512" y="188640"/>
                <a:ext cx="0" cy="2735262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15" name="Line 13"/>
              <p:cNvSpPr>
                <a:spLocks noChangeShapeType="1"/>
              </p:cNvSpPr>
              <p:nvPr/>
            </p:nvSpPr>
            <p:spPr bwMode="auto">
              <a:xfrm>
                <a:off x="395288" y="462602"/>
                <a:ext cx="0" cy="165735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  <p:grpSp>
          <p:nvGrpSpPr>
            <p:cNvPr id="11" name="Группа 10"/>
            <p:cNvGrpSpPr/>
            <p:nvPr/>
          </p:nvGrpSpPr>
          <p:grpSpPr>
            <a:xfrm>
              <a:off x="179512" y="188640"/>
              <a:ext cx="1584325" cy="287337"/>
              <a:chOff x="179388" y="188913"/>
              <a:chExt cx="1584325" cy="287337"/>
            </a:xfrm>
          </p:grpSpPr>
          <p:sp>
            <p:nvSpPr>
              <p:cNvPr id="12" name="Line 12"/>
              <p:cNvSpPr>
                <a:spLocks noChangeShapeType="1"/>
              </p:cNvSpPr>
              <p:nvPr/>
            </p:nvSpPr>
            <p:spPr bwMode="auto">
              <a:xfrm flipH="1">
                <a:off x="395288" y="476250"/>
                <a:ext cx="792162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13" name="Line 14"/>
              <p:cNvSpPr>
                <a:spLocks noChangeShapeType="1"/>
              </p:cNvSpPr>
              <p:nvPr/>
            </p:nvSpPr>
            <p:spPr bwMode="auto">
              <a:xfrm>
                <a:off x="179388" y="188913"/>
                <a:ext cx="1584325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</p:grpSp>
      <p:grpSp>
        <p:nvGrpSpPr>
          <p:cNvPr id="16" name="Группа 15"/>
          <p:cNvGrpSpPr/>
          <p:nvPr/>
        </p:nvGrpSpPr>
        <p:grpSpPr>
          <a:xfrm>
            <a:off x="9378477" y="4427233"/>
            <a:ext cx="2448967" cy="2161555"/>
            <a:chOff x="6444208" y="4509120"/>
            <a:chExt cx="2448967" cy="2161555"/>
          </a:xfrm>
        </p:grpSpPr>
        <p:sp>
          <p:nvSpPr>
            <p:cNvPr id="17" name="Line 6"/>
            <p:cNvSpPr>
              <a:spLocks noChangeShapeType="1"/>
            </p:cNvSpPr>
            <p:nvPr/>
          </p:nvSpPr>
          <p:spPr bwMode="auto">
            <a:xfrm flipH="1">
              <a:off x="8604250" y="5013176"/>
              <a:ext cx="198" cy="1440012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18" name="Line 7"/>
            <p:cNvSpPr>
              <a:spLocks noChangeShapeType="1"/>
            </p:cNvSpPr>
            <p:nvPr/>
          </p:nvSpPr>
          <p:spPr bwMode="auto">
            <a:xfrm flipH="1" flipV="1">
              <a:off x="6444208" y="6669359"/>
              <a:ext cx="2447380" cy="131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19" name="Line 8"/>
            <p:cNvSpPr>
              <a:spLocks noChangeShapeType="1"/>
            </p:cNvSpPr>
            <p:nvPr/>
          </p:nvSpPr>
          <p:spPr bwMode="auto">
            <a:xfrm>
              <a:off x="8892480" y="4509120"/>
              <a:ext cx="695" cy="216155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0" name="Line 9"/>
            <p:cNvSpPr>
              <a:spLocks noChangeShapeType="1"/>
            </p:cNvSpPr>
            <p:nvPr/>
          </p:nvSpPr>
          <p:spPr bwMode="auto">
            <a:xfrm flipV="1">
              <a:off x="6876256" y="6453188"/>
              <a:ext cx="1727994" cy="148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</p:grpSp>
    </p:spTree>
    <p:extLst>
      <p:ext uri="{BB962C8B-B14F-4D97-AF65-F5344CB8AC3E}">
        <p14:creationId xmlns:p14="http://schemas.microsoft.com/office/powerpoint/2010/main" val="23687426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Diagram 19"/>
          <p:cNvGrpSpPr>
            <a:grpSpLocks noChangeAspect="1"/>
          </p:cNvGrpSpPr>
          <p:nvPr/>
        </p:nvGrpSpPr>
        <p:grpSpPr bwMode="auto">
          <a:xfrm>
            <a:off x="202361" y="1595842"/>
            <a:ext cx="10989712" cy="4980712"/>
            <a:chOff x="792" y="1050"/>
            <a:chExt cx="3885" cy="2694"/>
          </a:xfrm>
          <a:solidFill>
            <a:srgbClr val="FFFF00"/>
          </a:solidFill>
        </p:grpSpPr>
        <p:sp>
          <p:nvSpPr>
            <p:cNvPr id="7" name="_s1045"/>
            <p:cNvSpPr>
              <a:spLocks noChangeShapeType="1"/>
            </p:cNvSpPr>
            <p:nvPr/>
          </p:nvSpPr>
          <p:spPr bwMode="auto">
            <a:xfrm flipH="1" flipV="1">
              <a:off x="2042" y="1744"/>
              <a:ext cx="418" cy="357"/>
            </a:xfrm>
            <a:prstGeom prst="line">
              <a:avLst/>
            </a:prstGeom>
            <a:grpFill/>
            <a:ln w="28575">
              <a:solidFill>
                <a:schemeClr val="tx1"/>
              </a:solidFill>
              <a:round/>
              <a:headEnd/>
              <a:tailEnd/>
            </a:ln>
            <a:extLst/>
          </p:spPr>
          <p:txBody>
            <a:bodyPr vert="horz" wrap="square" lIns="0" tIns="0" rIns="0" bIns="0" numCol="1" anchor="ctr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8" name="_s1046"/>
            <p:cNvSpPr>
              <a:spLocks noChangeArrowheads="1"/>
            </p:cNvSpPr>
            <p:nvPr/>
          </p:nvSpPr>
          <p:spPr bwMode="auto">
            <a:xfrm>
              <a:off x="875" y="1191"/>
              <a:ext cx="1292" cy="667"/>
            </a:xfrm>
            <a:prstGeom prst="ellipse">
              <a:avLst/>
            </a:prstGeom>
            <a:grp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vert="horz" wrap="none" lIns="0" tIns="0" rIns="0" bIns="0" numCol="1" anchor="ctr" anchorCtr="0" compatLnSpc="1">
              <a:prstTxWarp prst="textNoShape">
                <a:avLst/>
              </a:prstTxWarp>
            </a:bodyPr>
            <a:lstStyle/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Оформление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 «</a:t>
              </a:r>
              <a:r>
                <a:rPr kumimoji="0" lang="ru-RU" altLang="ru-RU" sz="1300" b="1" i="0" u="none" strike="noStrike" cap="none" normalizeH="0" baseline="0" dirty="0" err="1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Спортуголка</a:t>
              </a: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 мы по</a:t>
              </a:r>
              <a:r>
                <a:rPr kumimoji="0" lang="ru-RU" altLang="ru-RU" sz="1300" b="1" i="0" u="none" strike="noStrike" cap="none" normalizeH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 коврику идем»</a:t>
              </a:r>
              <a:endParaRPr kumimoji="0" lang="ru-RU" altLang="ru-RU" sz="1300" b="1" i="0" u="none" strike="noStrike" cap="none" normalizeH="0" baseline="0" dirty="0" smtClean="0">
                <a:ln>
                  <a:noFill/>
                </a:ln>
                <a:effectLst/>
                <a:latin typeface="Verdana" panose="020B0604030504040204" pitchFamily="34" charset="0"/>
              </a:endParaRP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 </a:t>
              </a:r>
              <a:endParaRPr kumimoji="0" lang="ru-RU" altLang="ru-RU" sz="1300" b="0" i="0" u="none" strike="noStrike" cap="none" normalizeH="0" baseline="0" dirty="0" smtClean="0">
                <a:ln>
                  <a:noFill/>
                </a:ln>
                <a:effectLst/>
                <a:latin typeface="Verdana" panose="020B0604030504040204" pitchFamily="34" charset="0"/>
              </a:endParaRPr>
            </a:p>
          </p:txBody>
        </p:sp>
        <p:sp>
          <p:nvSpPr>
            <p:cNvPr id="9" name="_s1047"/>
            <p:cNvSpPr>
              <a:spLocks noChangeShapeType="1"/>
            </p:cNvSpPr>
            <p:nvPr/>
          </p:nvSpPr>
          <p:spPr bwMode="auto">
            <a:xfrm flipH="1">
              <a:off x="1969" y="2515"/>
              <a:ext cx="326" cy="75"/>
            </a:xfrm>
            <a:prstGeom prst="line">
              <a:avLst/>
            </a:prstGeom>
            <a:grpFill/>
            <a:ln w="28575">
              <a:solidFill>
                <a:schemeClr val="tx1"/>
              </a:solidFill>
              <a:round/>
              <a:headEnd/>
              <a:tailEnd/>
            </a:ln>
            <a:extLst/>
          </p:spPr>
          <p:txBody>
            <a:bodyPr vert="horz" wrap="square" lIns="0" tIns="0" rIns="0" bIns="0" numCol="1" anchor="ctr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0" name="_s1048"/>
            <p:cNvSpPr>
              <a:spLocks noChangeArrowheads="1"/>
            </p:cNvSpPr>
            <p:nvPr/>
          </p:nvSpPr>
          <p:spPr bwMode="auto">
            <a:xfrm>
              <a:off x="792" y="2278"/>
              <a:ext cx="1167" cy="667"/>
            </a:xfrm>
            <a:prstGeom prst="ellipse">
              <a:avLst/>
            </a:prstGeom>
            <a:grp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vert="horz" wrap="none" lIns="0" tIns="0" rIns="0" bIns="0" numCol="1" anchor="ctr" anchorCtr="0" compatLnSpc="1">
              <a:prstTxWarp prst="textNoShape">
                <a:avLst/>
              </a:prstTxWarp>
            </a:bodyPr>
            <a:lstStyle/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Оформление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lang="ru-RU" altLang="ru-RU" sz="1300" b="1" dirty="0" smtClean="0">
                  <a:latin typeface="Verdana" panose="020B0604030504040204" pitchFamily="34" charset="0"/>
                </a:rPr>
                <a:t>Газеты для </a:t>
              </a: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родителей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 «Мы</a:t>
              </a:r>
              <a:r>
                <a:rPr kumimoji="0" lang="ru-RU" altLang="ru-RU" sz="1300" b="1" i="0" u="none" strike="noStrike" cap="none" normalizeH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 здоровью скажем-Да!»</a:t>
              </a:r>
              <a:endParaRPr kumimoji="0" lang="ru-RU" altLang="ru-RU" sz="1300" b="0" i="0" u="none" strike="noStrike" cap="none" normalizeH="0" baseline="0" dirty="0" smtClean="0">
                <a:ln>
                  <a:noFill/>
                </a:ln>
                <a:effectLst/>
                <a:latin typeface="Verdana" panose="020B0604030504040204" pitchFamily="34" charset="0"/>
              </a:endParaRPr>
            </a:p>
          </p:txBody>
        </p:sp>
        <p:sp>
          <p:nvSpPr>
            <p:cNvPr id="11" name="_s1049"/>
            <p:cNvSpPr>
              <a:spLocks noChangeShapeType="1"/>
            </p:cNvSpPr>
            <p:nvPr/>
          </p:nvSpPr>
          <p:spPr bwMode="auto">
            <a:xfrm flipH="1">
              <a:off x="2571" y="2681"/>
              <a:ext cx="144" cy="302"/>
            </a:xfrm>
            <a:prstGeom prst="line">
              <a:avLst/>
            </a:prstGeom>
            <a:grpFill/>
            <a:ln w="28575">
              <a:solidFill>
                <a:schemeClr val="tx1"/>
              </a:solidFill>
              <a:round/>
              <a:headEnd/>
              <a:tailEnd/>
            </a:ln>
            <a:extLst/>
          </p:spPr>
          <p:txBody>
            <a:bodyPr vert="horz" wrap="square" lIns="0" tIns="0" rIns="0" bIns="0" numCol="1" anchor="ctr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2" name="_s1050"/>
            <p:cNvSpPr>
              <a:spLocks noChangeArrowheads="1"/>
            </p:cNvSpPr>
            <p:nvPr/>
          </p:nvSpPr>
          <p:spPr bwMode="auto">
            <a:xfrm>
              <a:off x="1656" y="2919"/>
              <a:ext cx="1133" cy="667"/>
            </a:xfrm>
            <a:prstGeom prst="ellipse">
              <a:avLst/>
            </a:prstGeom>
            <a:grp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vert="horz" wrap="none" lIns="0" tIns="0" rIns="0" bIns="0" numCol="1" anchor="ctr" anchorCtr="0" compatLnSpc="1">
              <a:prstTxWarp prst="textNoShape">
                <a:avLst/>
              </a:prstTxWarp>
            </a:bodyPr>
            <a:lstStyle/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Подбор</a:t>
              </a:r>
              <a:r>
                <a:rPr kumimoji="0" lang="ru-RU" altLang="ru-RU" sz="1300" b="1" i="0" u="none" strike="noStrike" cap="none" normalizeH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 </a:t>
              </a:r>
              <a:endParaRPr kumimoji="0" lang="ru-RU" altLang="ru-RU" sz="1300" b="1" i="0" u="none" strike="noStrike" cap="none" normalizeH="0" baseline="0" dirty="0" smtClean="0">
                <a:ln>
                  <a:noFill/>
                </a:ln>
                <a:effectLst/>
                <a:latin typeface="Verdana" panose="020B0604030504040204" pitchFamily="34" charset="0"/>
              </a:endParaRP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Материала для </a:t>
              </a:r>
              <a:r>
                <a:rPr kumimoji="0" lang="ru-RU" altLang="ru-RU" sz="1300" b="1" i="0" u="none" strike="noStrike" cap="none" normalizeH="0" baseline="0" dirty="0" err="1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мастеркласса</a:t>
              </a: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 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lang="ru-RU" altLang="ru-RU" sz="1300" b="1" dirty="0" smtClean="0">
                  <a:latin typeface="Verdana" panose="020B0604030504040204" pitchFamily="34" charset="0"/>
                </a:rPr>
                <a:t>С родителями</a:t>
              </a:r>
              <a:endParaRPr kumimoji="0" lang="ru-RU" altLang="ru-RU" sz="1300" b="1" i="0" u="none" strike="noStrike" cap="none" normalizeH="0" baseline="0" dirty="0" smtClean="0">
                <a:ln>
                  <a:noFill/>
                </a:ln>
                <a:effectLst/>
                <a:latin typeface="Verdana" panose="020B0604030504040204" pitchFamily="34" charset="0"/>
              </a:endParaRPr>
            </a:p>
          </p:txBody>
        </p:sp>
        <p:sp>
          <p:nvSpPr>
            <p:cNvPr id="13" name="_s1051"/>
            <p:cNvSpPr>
              <a:spLocks noChangeShapeType="1"/>
            </p:cNvSpPr>
            <p:nvPr/>
          </p:nvSpPr>
          <p:spPr bwMode="auto">
            <a:xfrm>
              <a:off x="3003" y="2681"/>
              <a:ext cx="146" cy="301"/>
            </a:xfrm>
            <a:prstGeom prst="line">
              <a:avLst/>
            </a:prstGeom>
            <a:grpFill/>
            <a:ln w="28575">
              <a:solidFill>
                <a:schemeClr val="tx1"/>
              </a:solidFill>
              <a:round/>
              <a:headEnd/>
              <a:tailEnd/>
            </a:ln>
            <a:extLst/>
          </p:spPr>
          <p:txBody>
            <a:bodyPr vert="horz" wrap="square" lIns="0" tIns="0" rIns="0" bIns="0" numCol="1" anchor="ctr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4" name="_s1052"/>
            <p:cNvSpPr>
              <a:spLocks noChangeArrowheads="1"/>
            </p:cNvSpPr>
            <p:nvPr/>
          </p:nvSpPr>
          <p:spPr bwMode="auto">
            <a:xfrm>
              <a:off x="2854" y="2911"/>
              <a:ext cx="1220" cy="833"/>
            </a:xfrm>
            <a:prstGeom prst="ellipse">
              <a:avLst/>
            </a:prstGeom>
            <a:grp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vert="horz" wrap="none" lIns="0" tIns="0" rIns="0" bIns="0" numCol="1" anchor="ctr" anchorCtr="0" compatLnSpc="1">
              <a:prstTxWarp prst="textNoShape">
                <a:avLst/>
              </a:prstTxWarp>
            </a:bodyPr>
            <a:lstStyle/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endParaRPr kumimoji="0" lang="ru-RU" altLang="ru-RU" sz="1000" b="0" i="0" u="none" strike="noStrike" cap="none" normalizeH="0" baseline="0" dirty="0" smtClean="0">
                <a:ln>
                  <a:noFill/>
                </a:ln>
                <a:solidFill>
                  <a:schemeClr val="tx1"/>
                </a:solidFill>
                <a:effectLst/>
                <a:latin typeface="Verdana" panose="020B0604030504040204" pitchFamily="34" charset="0"/>
              </a:endParaRP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endParaRPr kumimoji="0" lang="ru-RU" altLang="ru-RU" sz="1000" b="0" i="0" u="none" strike="noStrike" cap="none" normalizeH="0" baseline="0" dirty="0" smtClean="0">
                <a:ln>
                  <a:noFill/>
                </a:ln>
                <a:effectLst/>
                <a:latin typeface="Verdana" panose="020B0604030504040204" pitchFamily="34" charset="0"/>
              </a:endParaRP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2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Подбор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2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литературы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2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по теме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en-US" altLang="ru-RU" sz="12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“</a:t>
              </a:r>
              <a:r>
                <a:rPr lang="ru-RU" altLang="ru-RU" sz="1200" b="1" dirty="0" smtClean="0">
                  <a:latin typeface="Verdana" panose="020B0604030504040204" pitchFamily="34" charset="0"/>
                </a:rPr>
                <a:t>Сделаем </a:t>
              </a:r>
              <a:r>
                <a:rPr lang="ru-RU" altLang="ru-RU" sz="1200" b="1" dirty="0" err="1" smtClean="0">
                  <a:latin typeface="Verdana" panose="020B0604030504040204" pitchFamily="34" charset="0"/>
                </a:rPr>
                <a:t>массажер</a:t>
              </a:r>
              <a:r>
                <a:rPr lang="ru-RU" altLang="ru-RU" sz="1200" b="1" dirty="0" smtClean="0">
                  <a:latin typeface="Verdana" panose="020B0604030504040204" pitchFamily="34" charset="0"/>
                </a:rPr>
                <a:t> своими руками</a:t>
              </a:r>
              <a:r>
                <a:rPr kumimoji="0" lang="en-US" altLang="ru-RU" sz="12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”</a:t>
              </a:r>
              <a:endParaRPr kumimoji="0" lang="ru-RU" altLang="ru-RU" sz="1200" b="1" i="0" u="none" strike="noStrike" cap="none" normalizeH="0" baseline="0" dirty="0" smtClean="0">
                <a:ln>
                  <a:noFill/>
                </a:ln>
                <a:effectLst/>
                <a:latin typeface="Verdana" panose="020B0604030504040204" pitchFamily="34" charset="0"/>
              </a:endParaRP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endParaRPr kumimoji="0" lang="ru-RU" altLang="ru-RU" sz="1200" b="1" i="0" u="none" strike="noStrike" cap="none" normalizeH="0" baseline="0" dirty="0" smtClean="0">
                <a:ln>
                  <a:noFill/>
                </a:ln>
                <a:effectLst/>
                <a:latin typeface="Verdana" panose="020B0604030504040204" pitchFamily="34" charset="0"/>
              </a:endParaRP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endParaRPr kumimoji="0" lang="ru-RU" altLang="ru-RU" sz="1000" b="0" i="0" u="none" strike="noStrike" cap="none" normalizeH="0" baseline="0" dirty="0" smtClean="0">
                <a:ln>
                  <a:noFill/>
                </a:ln>
                <a:solidFill>
                  <a:srgbClr val="3366FF"/>
                </a:solidFill>
                <a:effectLst/>
                <a:latin typeface="Verdana" panose="020B0604030504040204" pitchFamily="34" charset="0"/>
              </a:endParaRPr>
            </a:p>
          </p:txBody>
        </p:sp>
        <p:sp>
          <p:nvSpPr>
            <p:cNvPr id="15" name="_s1053"/>
            <p:cNvSpPr>
              <a:spLocks noChangeShapeType="1"/>
            </p:cNvSpPr>
            <p:nvPr/>
          </p:nvSpPr>
          <p:spPr bwMode="auto">
            <a:xfrm>
              <a:off x="3183" y="2456"/>
              <a:ext cx="326" cy="74"/>
            </a:xfrm>
            <a:prstGeom prst="line">
              <a:avLst/>
            </a:prstGeom>
            <a:grpFill/>
            <a:ln w="28575">
              <a:solidFill>
                <a:schemeClr val="tx1"/>
              </a:solidFill>
              <a:round/>
              <a:headEnd/>
              <a:tailEnd/>
            </a:ln>
            <a:extLst/>
          </p:spPr>
          <p:txBody>
            <a:bodyPr vert="horz" wrap="square" lIns="0" tIns="0" rIns="0" bIns="0" numCol="1" anchor="ctr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6" name="_s1054"/>
            <p:cNvSpPr>
              <a:spLocks noChangeArrowheads="1"/>
            </p:cNvSpPr>
            <p:nvPr/>
          </p:nvSpPr>
          <p:spPr bwMode="auto">
            <a:xfrm>
              <a:off x="3500" y="2182"/>
              <a:ext cx="1177" cy="667"/>
            </a:xfrm>
            <a:prstGeom prst="ellipse">
              <a:avLst/>
            </a:prstGeom>
            <a:grp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vert="horz" wrap="none" lIns="0" tIns="0" rIns="0" bIns="0" numCol="1" anchor="ctr" anchorCtr="0" compatLnSpc="1">
              <a:prstTxWarp prst="textNoShape">
                <a:avLst/>
              </a:prstTxWarp>
            </a:bodyPr>
            <a:lstStyle/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Разработка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плана работы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 с детьми </a:t>
              </a:r>
            </a:p>
          </p:txBody>
        </p:sp>
        <p:sp>
          <p:nvSpPr>
            <p:cNvPr id="17" name="_s1055"/>
            <p:cNvSpPr>
              <a:spLocks noChangeShapeType="1"/>
            </p:cNvSpPr>
            <p:nvPr/>
          </p:nvSpPr>
          <p:spPr bwMode="auto">
            <a:xfrm flipV="1">
              <a:off x="3119" y="1967"/>
              <a:ext cx="261" cy="208"/>
            </a:xfrm>
            <a:prstGeom prst="line">
              <a:avLst/>
            </a:prstGeom>
            <a:grpFill/>
            <a:ln w="28575">
              <a:solidFill>
                <a:schemeClr val="tx1"/>
              </a:solidFill>
              <a:round/>
              <a:headEnd/>
              <a:tailEnd/>
            </a:ln>
            <a:extLst/>
          </p:spPr>
          <p:txBody>
            <a:bodyPr vert="horz" wrap="square" lIns="0" tIns="0" rIns="0" bIns="0" numCol="1" anchor="ctr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8" name="_s1056"/>
            <p:cNvSpPr>
              <a:spLocks noChangeArrowheads="1"/>
            </p:cNvSpPr>
            <p:nvPr/>
          </p:nvSpPr>
          <p:spPr bwMode="auto">
            <a:xfrm>
              <a:off x="3307" y="1456"/>
              <a:ext cx="1182" cy="667"/>
            </a:xfrm>
            <a:prstGeom prst="ellipse">
              <a:avLst/>
            </a:prstGeom>
            <a:grp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vert="horz" wrap="none" lIns="0" tIns="0" rIns="0" bIns="0" numCol="1" anchor="ctr" anchorCtr="0" compatLnSpc="1">
              <a:prstTxWarp prst="textNoShape">
                <a:avLst/>
              </a:prstTxWarp>
            </a:bodyPr>
            <a:lstStyle/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endParaRPr kumimoji="0" lang="ru-RU" altLang="ru-RU" sz="1300" b="1" i="0" u="none" strike="noStrike" cap="none" normalizeH="0" baseline="0" dirty="0" smtClean="0">
                <a:ln>
                  <a:noFill/>
                </a:ln>
                <a:solidFill>
                  <a:schemeClr val="tx1"/>
                </a:solidFill>
                <a:effectLst/>
                <a:latin typeface="Verdana" panose="020B0604030504040204" pitchFamily="34" charset="0"/>
              </a:endParaRP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Разработка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плана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работы с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родителями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endParaRPr kumimoji="0" lang="ru-RU" altLang="ru-RU" sz="1300" b="1" i="0" u="none" strike="noStrike" cap="none" normalizeH="0" baseline="0" dirty="0" smtClean="0">
                <a:ln>
                  <a:noFill/>
                </a:ln>
                <a:solidFill>
                  <a:srgbClr val="3366FF"/>
                </a:solidFill>
                <a:effectLst/>
                <a:latin typeface="Verdana" panose="020B0604030504040204" pitchFamily="34" charset="0"/>
              </a:endParaRPr>
            </a:p>
          </p:txBody>
        </p:sp>
        <p:sp>
          <p:nvSpPr>
            <p:cNvPr id="19" name="_s1057"/>
            <p:cNvSpPr>
              <a:spLocks noChangeShapeType="1"/>
            </p:cNvSpPr>
            <p:nvPr/>
          </p:nvSpPr>
          <p:spPr bwMode="auto">
            <a:xfrm flipV="1">
              <a:off x="2859" y="1716"/>
              <a:ext cx="0" cy="334"/>
            </a:xfrm>
            <a:prstGeom prst="line">
              <a:avLst/>
            </a:prstGeom>
            <a:grpFill/>
            <a:ln w="28575">
              <a:solidFill>
                <a:schemeClr val="tx1"/>
              </a:solidFill>
              <a:round/>
              <a:headEnd/>
              <a:tailEnd/>
            </a:ln>
            <a:extLst/>
          </p:spPr>
          <p:txBody>
            <a:bodyPr vert="horz" wrap="square" lIns="0" tIns="0" rIns="0" bIns="0" numCol="1" anchor="ctr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20" name="_s1058"/>
            <p:cNvSpPr>
              <a:spLocks noChangeArrowheads="1"/>
            </p:cNvSpPr>
            <p:nvPr/>
          </p:nvSpPr>
          <p:spPr bwMode="auto">
            <a:xfrm>
              <a:off x="2361" y="1050"/>
              <a:ext cx="1061" cy="667"/>
            </a:xfrm>
            <a:prstGeom prst="ellipse">
              <a:avLst/>
            </a:prstGeom>
            <a:grp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vert="horz" wrap="none" lIns="0" tIns="0" rIns="0" bIns="0" numCol="1" anchor="ctr" anchorCtr="0" compatLnSpc="1">
              <a:prstTxWarp prst="textNoShape">
                <a:avLst/>
              </a:prstTxWarp>
            </a:bodyPr>
            <a:lstStyle/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Изучение 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литературы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1300" b="1" i="0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по данной теме</a:t>
              </a:r>
            </a:p>
          </p:txBody>
        </p:sp>
        <p:sp>
          <p:nvSpPr>
            <p:cNvPr id="21" name="_s1059"/>
            <p:cNvSpPr>
              <a:spLocks noChangeArrowheads="1"/>
            </p:cNvSpPr>
            <p:nvPr/>
          </p:nvSpPr>
          <p:spPr bwMode="auto">
            <a:xfrm>
              <a:off x="2269" y="2032"/>
              <a:ext cx="946" cy="685"/>
            </a:xfrm>
            <a:prstGeom prst="ellipse">
              <a:avLst/>
            </a:prstGeom>
            <a:grp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vert="horz" wrap="none" lIns="0" tIns="0" rIns="0" bIns="0" numCol="1" anchor="ctr" anchorCtr="0" compatLnSpc="1">
              <a:prstTxWarp prst="textNoShape">
                <a:avLst/>
              </a:prstTxWarp>
            </a:bodyPr>
            <a:lstStyle/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2000" b="1" i="1" u="none" strike="noStrike" cap="none" normalizeH="0" baseline="0" dirty="0" err="1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Подготови</a:t>
              </a:r>
              <a:r>
                <a:rPr kumimoji="0" lang="ru-RU" altLang="ru-RU" sz="2000" b="1" i="1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-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2000" b="1" i="1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тельный</a:t>
              </a:r>
            </a:p>
            <a:p>
              <a:pPr marL="0" marR="0" lvl="0" indent="0" algn="ct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ru-RU" altLang="ru-RU" sz="2000" b="1" i="1" u="none" strike="noStrike" cap="none" normalizeH="0" baseline="0" dirty="0" smtClean="0">
                  <a:ln>
                    <a:noFill/>
                  </a:ln>
                  <a:effectLst/>
                  <a:latin typeface="Verdana" panose="020B0604030504040204" pitchFamily="34" charset="0"/>
                </a:rPr>
                <a:t>этап</a:t>
              </a:r>
            </a:p>
          </p:txBody>
        </p:sp>
      </p:grpSp>
      <p:sp>
        <p:nvSpPr>
          <p:cNvPr id="23" name="AutoShape 3"/>
          <p:cNvSpPr>
            <a:spLocks noChangeArrowheads="1"/>
          </p:cNvSpPr>
          <p:nvPr/>
        </p:nvSpPr>
        <p:spPr bwMode="auto">
          <a:xfrm>
            <a:off x="620789" y="305360"/>
            <a:ext cx="11571211" cy="935038"/>
          </a:xfrm>
          <a:prstGeom prst="ellipseRibbon">
            <a:avLst>
              <a:gd name="adj1" fmla="val 25000"/>
              <a:gd name="adj2" fmla="val 50000"/>
              <a:gd name="adj3" fmla="val 12500"/>
            </a:avLst>
          </a:prstGeom>
          <a:solidFill>
            <a:srgbClr val="FFFF00"/>
          </a:solidFill>
          <a:ln>
            <a:headEnd/>
            <a:tailEnd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wrap="none" anchor="ctr"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>
              <a:defRPr/>
            </a:pPr>
            <a:r>
              <a:rPr lang="ru-RU" sz="4800" b="1" dirty="0" smtClean="0">
                <a:ln w="11430"/>
                <a:solidFill>
                  <a:srgbClr val="7030A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Monotype Corsiva" pitchFamily="66" charset="0"/>
              </a:rPr>
              <a:t>Описание этапов работы</a:t>
            </a:r>
            <a:endParaRPr lang="ru-RU" sz="4800" b="1" dirty="0">
              <a:ln w="11430"/>
              <a:solidFill>
                <a:srgbClr val="7030A0"/>
              </a:soli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Monotype Corsiva" pitchFamily="66" charset="0"/>
            </a:endParaRPr>
          </a:p>
        </p:txBody>
      </p:sp>
      <p:grpSp>
        <p:nvGrpSpPr>
          <p:cNvPr id="24" name="Группа 23"/>
          <p:cNvGrpSpPr/>
          <p:nvPr/>
        </p:nvGrpSpPr>
        <p:grpSpPr>
          <a:xfrm>
            <a:off x="111273" y="120401"/>
            <a:ext cx="1584325" cy="2735262"/>
            <a:chOff x="179512" y="188640"/>
            <a:chExt cx="1584325" cy="2735262"/>
          </a:xfrm>
        </p:grpSpPr>
        <p:grpSp>
          <p:nvGrpSpPr>
            <p:cNvPr id="25" name="Группа 24"/>
            <p:cNvGrpSpPr/>
            <p:nvPr/>
          </p:nvGrpSpPr>
          <p:grpSpPr>
            <a:xfrm>
              <a:off x="179512" y="188640"/>
              <a:ext cx="215776" cy="2735262"/>
              <a:chOff x="179512" y="188640"/>
              <a:chExt cx="215776" cy="2735262"/>
            </a:xfrm>
          </p:grpSpPr>
          <p:sp>
            <p:nvSpPr>
              <p:cNvPr id="29" name="Line 11"/>
              <p:cNvSpPr>
                <a:spLocks noChangeShapeType="1"/>
              </p:cNvSpPr>
              <p:nvPr/>
            </p:nvSpPr>
            <p:spPr bwMode="auto">
              <a:xfrm>
                <a:off x="179512" y="188640"/>
                <a:ext cx="0" cy="2735262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30" name="Line 13"/>
              <p:cNvSpPr>
                <a:spLocks noChangeShapeType="1"/>
              </p:cNvSpPr>
              <p:nvPr/>
            </p:nvSpPr>
            <p:spPr bwMode="auto">
              <a:xfrm>
                <a:off x="395288" y="462602"/>
                <a:ext cx="0" cy="165735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  <p:grpSp>
          <p:nvGrpSpPr>
            <p:cNvPr id="26" name="Группа 25"/>
            <p:cNvGrpSpPr/>
            <p:nvPr/>
          </p:nvGrpSpPr>
          <p:grpSpPr>
            <a:xfrm>
              <a:off x="179512" y="188640"/>
              <a:ext cx="1584325" cy="287337"/>
              <a:chOff x="179388" y="188913"/>
              <a:chExt cx="1584325" cy="287337"/>
            </a:xfrm>
          </p:grpSpPr>
          <p:sp>
            <p:nvSpPr>
              <p:cNvPr id="27" name="Line 12"/>
              <p:cNvSpPr>
                <a:spLocks noChangeShapeType="1"/>
              </p:cNvSpPr>
              <p:nvPr/>
            </p:nvSpPr>
            <p:spPr bwMode="auto">
              <a:xfrm flipH="1">
                <a:off x="395288" y="476250"/>
                <a:ext cx="792162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28" name="Line 14"/>
              <p:cNvSpPr>
                <a:spLocks noChangeShapeType="1"/>
              </p:cNvSpPr>
              <p:nvPr/>
            </p:nvSpPr>
            <p:spPr bwMode="auto">
              <a:xfrm>
                <a:off x="179388" y="188913"/>
                <a:ext cx="1584325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</p:grpSp>
      <p:grpSp>
        <p:nvGrpSpPr>
          <p:cNvPr id="31" name="Группа 30"/>
          <p:cNvGrpSpPr/>
          <p:nvPr/>
        </p:nvGrpSpPr>
        <p:grpSpPr>
          <a:xfrm>
            <a:off x="9474011" y="4481824"/>
            <a:ext cx="2448967" cy="2161555"/>
            <a:chOff x="6444208" y="4509120"/>
            <a:chExt cx="2448967" cy="2161555"/>
          </a:xfrm>
        </p:grpSpPr>
        <p:sp>
          <p:nvSpPr>
            <p:cNvPr id="32" name="Line 6"/>
            <p:cNvSpPr>
              <a:spLocks noChangeShapeType="1"/>
            </p:cNvSpPr>
            <p:nvPr/>
          </p:nvSpPr>
          <p:spPr bwMode="auto">
            <a:xfrm flipH="1">
              <a:off x="8604250" y="5013176"/>
              <a:ext cx="198" cy="1440012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33" name="Line 7"/>
            <p:cNvSpPr>
              <a:spLocks noChangeShapeType="1"/>
            </p:cNvSpPr>
            <p:nvPr/>
          </p:nvSpPr>
          <p:spPr bwMode="auto">
            <a:xfrm flipH="1" flipV="1">
              <a:off x="6444208" y="6669359"/>
              <a:ext cx="2447380" cy="131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34" name="Line 8"/>
            <p:cNvSpPr>
              <a:spLocks noChangeShapeType="1"/>
            </p:cNvSpPr>
            <p:nvPr/>
          </p:nvSpPr>
          <p:spPr bwMode="auto">
            <a:xfrm>
              <a:off x="8892480" y="4509120"/>
              <a:ext cx="695" cy="216155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35" name="Line 9"/>
            <p:cNvSpPr>
              <a:spLocks noChangeShapeType="1"/>
            </p:cNvSpPr>
            <p:nvPr/>
          </p:nvSpPr>
          <p:spPr bwMode="auto">
            <a:xfrm flipV="1">
              <a:off x="6876256" y="6453188"/>
              <a:ext cx="1727994" cy="148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</p:grpSp>
    </p:spTree>
    <p:extLst>
      <p:ext uri="{BB962C8B-B14F-4D97-AF65-F5344CB8AC3E}">
        <p14:creationId xmlns:p14="http://schemas.microsoft.com/office/powerpoint/2010/main" val="29929919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AutoShape 3"/>
          <p:cNvSpPr>
            <a:spLocks noChangeArrowheads="1"/>
          </p:cNvSpPr>
          <p:nvPr/>
        </p:nvSpPr>
        <p:spPr bwMode="auto">
          <a:xfrm>
            <a:off x="620789" y="305361"/>
            <a:ext cx="11571211" cy="935038"/>
          </a:xfrm>
          <a:prstGeom prst="ellipseRibbon">
            <a:avLst>
              <a:gd name="adj1" fmla="val 25000"/>
              <a:gd name="adj2" fmla="val 50000"/>
              <a:gd name="adj3" fmla="val 12500"/>
            </a:avLst>
          </a:prstGeom>
          <a:solidFill>
            <a:srgbClr val="FFFF00"/>
          </a:solidFill>
          <a:ln>
            <a:headEnd/>
            <a:tailEnd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wrap="none" anchor="ctr"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>
              <a:defRPr/>
            </a:pPr>
            <a:r>
              <a:rPr lang="ru-RU" sz="4800" b="1" dirty="0">
                <a:ln w="11430"/>
                <a:solidFill>
                  <a:srgbClr val="7030A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Monotype Corsiva" pitchFamily="66" charset="0"/>
              </a:rPr>
              <a:t>П</a:t>
            </a:r>
            <a:r>
              <a:rPr lang="ru-RU" sz="4800" b="1" dirty="0" smtClean="0">
                <a:ln w="11430"/>
                <a:solidFill>
                  <a:srgbClr val="7030A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Monotype Corsiva" pitchFamily="66" charset="0"/>
              </a:rPr>
              <a:t>рактический этап</a:t>
            </a:r>
            <a:endParaRPr lang="ru-RU" sz="4800" b="1" dirty="0">
              <a:ln w="11430"/>
              <a:solidFill>
                <a:srgbClr val="7030A0"/>
              </a:soli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Monotype Corsiva" pitchFamily="66" charset="0"/>
            </a:endParaRPr>
          </a:p>
        </p:txBody>
      </p:sp>
      <p:sp>
        <p:nvSpPr>
          <p:cNvPr id="6" name="Document"/>
          <p:cNvSpPr>
            <a:spLocks noEditPoints="1" noChangeArrowheads="1"/>
          </p:cNvSpPr>
          <p:nvPr/>
        </p:nvSpPr>
        <p:spPr bwMode="auto">
          <a:xfrm>
            <a:off x="600004" y="1749141"/>
            <a:ext cx="2592387" cy="4752975"/>
          </a:xfrm>
          <a:custGeom>
            <a:avLst/>
            <a:gdLst>
              <a:gd name="T0" fmla="*/ 10757 w 21600"/>
              <a:gd name="T1" fmla="*/ 21632 h 21600"/>
              <a:gd name="T2" fmla="*/ 85 w 21600"/>
              <a:gd name="T3" fmla="*/ 10849 h 21600"/>
              <a:gd name="T4" fmla="*/ 10757 w 21600"/>
              <a:gd name="T5" fmla="*/ 81 h 21600"/>
              <a:gd name="T6" fmla="*/ 21706 w 21600"/>
              <a:gd name="T7" fmla="*/ 10652 h 21600"/>
              <a:gd name="T8" fmla="*/ 10757 w 21600"/>
              <a:gd name="T9" fmla="*/ 21632 h 21600"/>
              <a:gd name="T10" fmla="*/ 0 w 21600"/>
              <a:gd name="T11" fmla="*/ 0 h 21600"/>
              <a:gd name="T12" fmla="*/ 21600 w 21600"/>
              <a:gd name="T13" fmla="*/ 0 h 21600"/>
              <a:gd name="T14" fmla="*/ 21600 w 21600"/>
              <a:gd name="T15" fmla="*/ 21600 h 21600"/>
              <a:gd name="T16" fmla="*/ 977 w 21600"/>
              <a:gd name="T17" fmla="*/ 818 h 21600"/>
              <a:gd name="T18" fmla="*/ 20622 w 21600"/>
              <a:gd name="T19" fmla="*/ 16429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</a:cxnLst>
            <a:rect l="T16" t="T17" r="T18" b="T19"/>
            <a:pathLst>
              <a:path w="21600" h="21600">
                <a:moveTo>
                  <a:pt x="10757" y="21632"/>
                </a:moveTo>
                <a:lnTo>
                  <a:pt x="5187" y="21632"/>
                </a:lnTo>
                <a:lnTo>
                  <a:pt x="85" y="17509"/>
                </a:lnTo>
                <a:lnTo>
                  <a:pt x="85" y="10849"/>
                </a:lnTo>
                <a:lnTo>
                  <a:pt x="85" y="81"/>
                </a:lnTo>
                <a:lnTo>
                  <a:pt x="10757" y="81"/>
                </a:lnTo>
                <a:lnTo>
                  <a:pt x="21706" y="81"/>
                </a:lnTo>
                <a:lnTo>
                  <a:pt x="21706" y="10652"/>
                </a:lnTo>
                <a:lnTo>
                  <a:pt x="21706" y="21632"/>
                </a:lnTo>
                <a:lnTo>
                  <a:pt x="10757" y="21632"/>
                </a:lnTo>
                <a:close/>
              </a:path>
              <a:path w="21600" h="21600">
                <a:moveTo>
                  <a:pt x="85" y="17509"/>
                </a:moveTo>
                <a:lnTo>
                  <a:pt x="5187" y="17509"/>
                </a:lnTo>
                <a:lnTo>
                  <a:pt x="5187" y="21632"/>
                </a:lnTo>
                <a:lnTo>
                  <a:pt x="85" y="17509"/>
                </a:lnTo>
                <a:close/>
              </a:path>
            </a:pathLst>
          </a:custGeom>
          <a:gradFill rotWithShape="1">
            <a:gsLst>
              <a:gs pos="0">
                <a:srgbClr val="FFFF99"/>
              </a:gs>
              <a:gs pos="100000">
                <a:srgbClr val="FFFF99">
                  <a:gamma/>
                  <a:tint val="40000"/>
                  <a:invGamma/>
                </a:srgbClr>
              </a:gs>
            </a:gsLst>
            <a:path path="rect">
              <a:fillToRect l="50000" t="50000" r="50000" b="50000"/>
            </a:path>
          </a:gra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/>
          <a:lstStyle/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600" b="1" i="1" u="sng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Работа с детьми:</a:t>
            </a:r>
          </a:p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1. Рассматривание иллюстраций.</a:t>
            </a:r>
          </a:p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2. Беседы, чтение художественной литературы.</a:t>
            </a:r>
          </a:p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3. Проведение </a:t>
            </a:r>
            <a:r>
              <a:rPr kumimoji="0" lang="ru-RU" sz="14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спортивных </a:t>
            </a:r>
            <a:r>
              <a:rPr kumimoji="0" lang="ru-RU" sz="14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развлечений</a:t>
            </a:r>
            <a:r>
              <a:rPr kumimoji="0" lang="ru-RU" sz="14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..</a:t>
            </a:r>
            <a:endParaRPr kumimoji="0" lang="ru-RU" sz="1400" b="1" i="1" u="none" strike="noStrike" kern="0" cap="none" spc="0" normalizeH="0" baseline="0" noProof="0" dirty="0">
              <a:ln>
                <a:noFill/>
              </a:ln>
              <a:effectLst/>
              <a:uLnTx/>
              <a:uFillTx/>
              <a:latin typeface="Times New Roman" pitchFamily="18" charset="0"/>
            </a:endParaRPr>
          </a:p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ru-RU" sz="1400" b="1" i="1" kern="0" dirty="0">
                <a:latin typeface="Times New Roman" pitchFamily="18" charset="0"/>
              </a:rPr>
              <a:t>4</a:t>
            </a:r>
            <a:r>
              <a:rPr kumimoji="0" lang="ru-RU" sz="14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. </a:t>
            </a:r>
            <a:r>
              <a:rPr kumimoji="0" lang="ru-RU" sz="14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НОД, развлечения,</a:t>
            </a:r>
          </a:p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   </a:t>
            </a:r>
            <a:r>
              <a:rPr kumimoji="0" lang="ru-RU" sz="14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праздники.</a:t>
            </a:r>
          </a:p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ru-RU" sz="1400" b="1" i="1" kern="0" dirty="0" smtClean="0">
                <a:latin typeface="Times New Roman" pitchFamily="18" charset="0"/>
              </a:rPr>
              <a:t>5. Минутки здоровья, минутки ОБЖ.</a:t>
            </a:r>
            <a:endParaRPr kumimoji="0" lang="ru-RU" sz="1400" b="1" i="1" u="none" strike="noStrike" kern="0" cap="none" spc="0" normalizeH="0" baseline="0" noProof="0" dirty="0">
              <a:ln>
                <a:noFill/>
              </a:ln>
              <a:effectLst/>
              <a:uLnTx/>
              <a:uFillTx/>
              <a:latin typeface="Times New Roman" pitchFamily="18" charset="0"/>
            </a:endParaRPr>
          </a:p>
        </p:txBody>
      </p:sp>
      <p:sp>
        <p:nvSpPr>
          <p:cNvPr id="7" name="Document"/>
          <p:cNvSpPr>
            <a:spLocks noEditPoints="1" noChangeArrowheads="1"/>
          </p:cNvSpPr>
          <p:nvPr/>
        </p:nvSpPr>
        <p:spPr bwMode="auto">
          <a:xfrm>
            <a:off x="4644576" y="1749140"/>
            <a:ext cx="2592387" cy="4689475"/>
          </a:xfrm>
          <a:custGeom>
            <a:avLst/>
            <a:gdLst>
              <a:gd name="T0" fmla="*/ 10757 w 21600"/>
              <a:gd name="T1" fmla="*/ 21632 h 21600"/>
              <a:gd name="T2" fmla="*/ 85 w 21600"/>
              <a:gd name="T3" fmla="*/ 10849 h 21600"/>
              <a:gd name="T4" fmla="*/ 10757 w 21600"/>
              <a:gd name="T5" fmla="*/ 81 h 21600"/>
              <a:gd name="T6" fmla="*/ 21706 w 21600"/>
              <a:gd name="T7" fmla="*/ 10652 h 21600"/>
              <a:gd name="T8" fmla="*/ 10757 w 21600"/>
              <a:gd name="T9" fmla="*/ 21632 h 21600"/>
              <a:gd name="T10" fmla="*/ 0 w 21600"/>
              <a:gd name="T11" fmla="*/ 0 h 21600"/>
              <a:gd name="T12" fmla="*/ 21600 w 21600"/>
              <a:gd name="T13" fmla="*/ 0 h 21600"/>
              <a:gd name="T14" fmla="*/ 21600 w 21600"/>
              <a:gd name="T15" fmla="*/ 21600 h 21600"/>
              <a:gd name="T16" fmla="*/ 977 w 21600"/>
              <a:gd name="T17" fmla="*/ 818 h 21600"/>
              <a:gd name="T18" fmla="*/ 20622 w 21600"/>
              <a:gd name="T19" fmla="*/ 16429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</a:cxnLst>
            <a:rect l="T16" t="T17" r="T18" b="T19"/>
            <a:pathLst>
              <a:path w="21600" h="21600">
                <a:moveTo>
                  <a:pt x="10757" y="21632"/>
                </a:moveTo>
                <a:lnTo>
                  <a:pt x="5187" y="21632"/>
                </a:lnTo>
                <a:lnTo>
                  <a:pt x="85" y="17509"/>
                </a:lnTo>
                <a:lnTo>
                  <a:pt x="85" y="10849"/>
                </a:lnTo>
                <a:lnTo>
                  <a:pt x="85" y="81"/>
                </a:lnTo>
                <a:lnTo>
                  <a:pt x="10757" y="81"/>
                </a:lnTo>
                <a:lnTo>
                  <a:pt x="21706" y="81"/>
                </a:lnTo>
                <a:lnTo>
                  <a:pt x="21706" y="10652"/>
                </a:lnTo>
                <a:lnTo>
                  <a:pt x="21706" y="21632"/>
                </a:lnTo>
                <a:lnTo>
                  <a:pt x="10757" y="21632"/>
                </a:lnTo>
                <a:close/>
              </a:path>
              <a:path w="21600" h="21600">
                <a:moveTo>
                  <a:pt x="85" y="17509"/>
                </a:moveTo>
                <a:lnTo>
                  <a:pt x="5187" y="17509"/>
                </a:lnTo>
                <a:lnTo>
                  <a:pt x="5187" y="21632"/>
                </a:lnTo>
                <a:lnTo>
                  <a:pt x="85" y="17509"/>
                </a:lnTo>
                <a:close/>
              </a:path>
            </a:pathLst>
          </a:custGeom>
          <a:gradFill rotWithShape="1">
            <a:gsLst>
              <a:gs pos="0">
                <a:srgbClr val="FFFF99">
                  <a:gamma/>
                  <a:tint val="24314"/>
                  <a:invGamma/>
                </a:srgbClr>
              </a:gs>
              <a:gs pos="100000">
                <a:srgbClr val="FFFF99"/>
              </a:gs>
            </a:gsLst>
            <a:lin ang="18900000" scaled="1"/>
          </a:gra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/>
          <a:lstStyle/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0" i="0" u="sng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</a:rPr>
              <a:t> </a:t>
            </a:r>
            <a:r>
              <a:rPr kumimoji="0" lang="ru-RU" sz="1600" b="1" i="1" u="sng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Работа с родителями:</a:t>
            </a:r>
            <a:endParaRPr kumimoji="0" lang="ru-RU" sz="1600" b="0" i="0" u="sng" strike="noStrike" kern="0" cap="none" spc="0" normalizeH="0" baseline="0" noProof="0" dirty="0">
              <a:ln>
                <a:noFill/>
              </a:ln>
              <a:effectLst/>
              <a:uLnTx/>
              <a:uFillTx/>
              <a:latin typeface="Times New Roman" pitchFamily="18" charset="0"/>
            </a:endParaRPr>
          </a:p>
          <a:p>
            <a:pPr marL="342900" marR="0" lvl="0" indent="-34290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r>
              <a:rPr kumimoji="0" lang="ru-RU" sz="14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Консультации</a:t>
            </a:r>
            <a:r>
              <a:rPr kumimoji="0" lang="ru-RU" sz="14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, практические советы, </a:t>
            </a:r>
            <a:r>
              <a:rPr kumimoji="0" lang="ru-RU" sz="14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рекомендации</a:t>
            </a:r>
          </a:p>
          <a:p>
            <a:pPr marL="342900" marR="0" lvl="0" indent="-34290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r>
              <a:rPr kumimoji="0" lang="ru-RU" sz="14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 </a:t>
            </a:r>
            <a:r>
              <a:rPr kumimoji="0" lang="ru-RU" sz="14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Использование наглядной агитации (</a:t>
            </a:r>
            <a:r>
              <a:rPr kumimoji="0" lang="ru-RU" sz="14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папки-передвижки</a:t>
            </a:r>
            <a:r>
              <a:rPr kumimoji="0" lang="ru-RU" sz="14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, выставка фотографий).</a:t>
            </a:r>
          </a:p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3</a:t>
            </a:r>
            <a:r>
              <a:rPr kumimoji="0" lang="ru-RU" sz="14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.   </a:t>
            </a:r>
            <a:r>
              <a:rPr kumimoji="0" lang="ru-RU" sz="14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Тематические </a:t>
            </a:r>
            <a:r>
              <a:rPr lang="ru-RU" sz="1400" b="1" i="1" kern="0" dirty="0" smtClean="0">
                <a:latin typeface="Times New Roman" pitchFamily="18" charset="0"/>
              </a:rPr>
              <a:t>подборки</a:t>
            </a:r>
          </a:p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ru-RU" sz="1400" b="1" i="1" kern="0" dirty="0">
                <a:latin typeface="Times New Roman" pitchFamily="18" charset="0"/>
              </a:rPr>
              <a:t>д</a:t>
            </a:r>
            <a:r>
              <a:rPr kumimoji="0" lang="ru-RU" sz="14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ля </a:t>
            </a:r>
            <a:r>
              <a:rPr kumimoji="0" lang="ru-RU" sz="1400" b="1" i="1" u="none" strike="noStrike" kern="0" cap="none" spc="0" normalizeH="0" baseline="0" noProof="0" dirty="0" err="1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мастеркласса</a:t>
            </a:r>
            <a:r>
              <a:rPr kumimoji="0" lang="ru-RU" sz="14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 «</a:t>
            </a:r>
            <a:r>
              <a:rPr lang="ru-RU" sz="1400" b="1" i="1" kern="0" dirty="0" smtClean="0">
                <a:latin typeface="Times New Roman" pitchFamily="18" charset="0"/>
              </a:rPr>
              <a:t>Сделаем </a:t>
            </a:r>
            <a:r>
              <a:rPr lang="ru-RU" sz="1400" b="1" i="1" kern="0" dirty="0" err="1" smtClean="0">
                <a:latin typeface="Times New Roman" pitchFamily="18" charset="0"/>
              </a:rPr>
              <a:t>массажер</a:t>
            </a:r>
            <a:r>
              <a:rPr lang="ru-RU" sz="1400" b="1" i="1" kern="0" dirty="0" smtClean="0">
                <a:latin typeface="Times New Roman" pitchFamily="18" charset="0"/>
              </a:rPr>
              <a:t> своими руками</a:t>
            </a:r>
            <a:r>
              <a:rPr kumimoji="0" lang="ru-RU" sz="14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».                                                                                                                                         </a:t>
            </a:r>
            <a:endParaRPr kumimoji="0" lang="ru-RU" sz="1400" b="1" i="1" u="none" strike="noStrike" kern="0" cap="none" spc="0" normalizeH="0" baseline="0" noProof="0" dirty="0">
              <a:ln>
                <a:noFill/>
              </a:ln>
              <a:effectLst/>
              <a:uLnTx/>
              <a:uFillTx/>
              <a:latin typeface="Times New Roman" pitchFamily="18" charset="0"/>
            </a:endParaRPr>
          </a:p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  </a:t>
            </a:r>
            <a:r>
              <a:rPr kumimoji="0" lang="ru-RU" sz="14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4</a:t>
            </a:r>
            <a:r>
              <a:rPr kumimoji="0" lang="ru-RU" sz="14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. </a:t>
            </a:r>
            <a:r>
              <a:rPr kumimoji="0" lang="ru-RU" sz="1400" b="1" i="1" u="none" strike="noStrike" kern="0" cap="none" spc="0" normalizeH="0" baseline="0" noProof="0" dirty="0" err="1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Мастеркласс</a:t>
            </a:r>
            <a:r>
              <a:rPr kumimoji="0" lang="ru-RU" sz="1400" b="1" i="1" u="none" strike="noStrike" kern="0" cap="none" spc="0" normalizeH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 по обмену опытом по данной теме.</a:t>
            </a:r>
          </a:p>
          <a:p>
            <a:pPr lvl="0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ru-RU" sz="1400" b="1" i="1" kern="0" dirty="0" smtClean="0">
                <a:latin typeface="Times New Roman" pitchFamily="18" charset="0"/>
              </a:rPr>
              <a:t>             5. </a:t>
            </a:r>
            <a:r>
              <a:rPr lang="ru-RU" sz="1400" b="1" i="1" dirty="0">
                <a:latin typeface="Times New Roman" pitchFamily="18" charset="0"/>
              </a:rPr>
              <a:t>. Совместная</a:t>
            </a:r>
          </a:p>
          <a:p>
            <a:pPr lvl="0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ru-RU" sz="1400" b="1" i="1" dirty="0">
                <a:latin typeface="Times New Roman" pitchFamily="18" charset="0"/>
              </a:rPr>
              <a:t>              деятельность</a:t>
            </a:r>
          </a:p>
          <a:p>
            <a:pPr lvl="0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ru-RU" sz="1400" b="1" i="1" dirty="0">
                <a:latin typeface="Times New Roman" pitchFamily="18" charset="0"/>
              </a:rPr>
              <a:t>              родителей и детей </a:t>
            </a:r>
          </a:p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lang="ru-RU" sz="1400" b="1" i="1" kern="0" dirty="0">
              <a:solidFill>
                <a:srgbClr val="CC00FF"/>
              </a:solidFill>
              <a:latin typeface="Times New Roman" pitchFamily="18" charset="0"/>
            </a:endParaRPr>
          </a:p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ru-RU" sz="1400" b="1" i="1" kern="0" dirty="0" smtClean="0">
                <a:solidFill>
                  <a:srgbClr val="CC00FF"/>
                </a:solidFill>
                <a:latin typeface="Times New Roman" pitchFamily="18" charset="0"/>
              </a:rPr>
              <a:t>            </a:t>
            </a:r>
            <a:endParaRPr lang="ru-RU" sz="1400" b="1" i="1" kern="0" baseline="0" dirty="0">
              <a:solidFill>
                <a:srgbClr val="CC00FF"/>
              </a:solidFill>
              <a:latin typeface="Times New Roman" pitchFamily="18" charset="0"/>
            </a:endParaRPr>
          </a:p>
        </p:txBody>
      </p:sp>
      <p:sp>
        <p:nvSpPr>
          <p:cNvPr id="8" name="Document"/>
          <p:cNvSpPr>
            <a:spLocks noEditPoints="1" noChangeArrowheads="1"/>
          </p:cNvSpPr>
          <p:nvPr/>
        </p:nvSpPr>
        <p:spPr bwMode="auto">
          <a:xfrm>
            <a:off x="8484430" y="1544424"/>
            <a:ext cx="2592387" cy="4689475"/>
          </a:xfrm>
          <a:custGeom>
            <a:avLst/>
            <a:gdLst>
              <a:gd name="T0" fmla="*/ 10757 w 21600"/>
              <a:gd name="T1" fmla="*/ 21632 h 21600"/>
              <a:gd name="T2" fmla="*/ 85 w 21600"/>
              <a:gd name="T3" fmla="*/ 10849 h 21600"/>
              <a:gd name="T4" fmla="*/ 10757 w 21600"/>
              <a:gd name="T5" fmla="*/ 81 h 21600"/>
              <a:gd name="T6" fmla="*/ 21706 w 21600"/>
              <a:gd name="T7" fmla="*/ 10652 h 21600"/>
              <a:gd name="T8" fmla="*/ 10757 w 21600"/>
              <a:gd name="T9" fmla="*/ 21632 h 21600"/>
              <a:gd name="T10" fmla="*/ 0 w 21600"/>
              <a:gd name="T11" fmla="*/ 0 h 21600"/>
              <a:gd name="T12" fmla="*/ 21600 w 21600"/>
              <a:gd name="T13" fmla="*/ 0 h 21600"/>
              <a:gd name="T14" fmla="*/ 21600 w 21600"/>
              <a:gd name="T15" fmla="*/ 21600 h 21600"/>
              <a:gd name="T16" fmla="*/ 977 w 21600"/>
              <a:gd name="T17" fmla="*/ 818 h 21600"/>
              <a:gd name="T18" fmla="*/ 20622 w 21600"/>
              <a:gd name="T19" fmla="*/ 16429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</a:cxnLst>
            <a:rect l="T16" t="T17" r="T18" b="T19"/>
            <a:pathLst>
              <a:path w="21600" h="21600">
                <a:moveTo>
                  <a:pt x="10757" y="21632"/>
                </a:moveTo>
                <a:lnTo>
                  <a:pt x="5187" y="21632"/>
                </a:lnTo>
                <a:lnTo>
                  <a:pt x="85" y="17509"/>
                </a:lnTo>
                <a:lnTo>
                  <a:pt x="85" y="10849"/>
                </a:lnTo>
                <a:lnTo>
                  <a:pt x="85" y="81"/>
                </a:lnTo>
                <a:lnTo>
                  <a:pt x="10757" y="81"/>
                </a:lnTo>
                <a:lnTo>
                  <a:pt x="21706" y="81"/>
                </a:lnTo>
                <a:lnTo>
                  <a:pt x="21706" y="10652"/>
                </a:lnTo>
                <a:lnTo>
                  <a:pt x="21706" y="21632"/>
                </a:lnTo>
                <a:lnTo>
                  <a:pt x="10757" y="21632"/>
                </a:lnTo>
                <a:close/>
              </a:path>
              <a:path w="21600" h="21600">
                <a:moveTo>
                  <a:pt x="85" y="17509"/>
                </a:moveTo>
                <a:lnTo>
                  <a:pt x="5187" y="17509"/>
                </a:lnTo>
                <a:lnTo>
                  <a:pt x="5187" y="21632"/>
                </a:lnTo>
                <a:lnTo>
                  <a:pt x="85" y="17509"/>
                </a:lnTo>
                <a:close/>
              </a:path>
            </a:pathLst>
          </a:custGeom>
          <a:gradFill rotWithShape="1">
            <a:gsLst>
              <a:gs pos="0">
                <a:srgbClr val="FFFF99">
                  <a:gamma/>
                  <a:tint val="24314"/>
                  <a:invGamma/>
                </a:srgbClr>
              </a:gs>
              <a:gs pos="100000">
                <a:srgbClr val="FFFF99"/>
              </a:gs>
            </a:gsLst>
            <a:lin ang="18900000" scaled="1"/>
          </a:gra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/>
          <a:lstStyle/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600" b="0" i="0" u="sng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Verdana" panose="020B0604030504040204" pitchFamily="34" charset="0"/>
              </a:rPr>
              <a:t> </a:t>
            </a:r>
            <a:r>
              <a:rPr kumimoji="0" lang="ru-RU" sz="1600" b="1" i="1" u="sng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Работа с педагогами:</a:t>
            </a:r>
          </a:p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консультации, проблемный семинар с использованием ситуативных и игровых заданий, лекторий, круглый </a:t>
            </a:r>
            <a:r>
              <a:rPr kumimoji="0" lang="ru-RU" sz="14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стол,</a:t>
            </a:r>
          </a:p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ru-RU" sz="1400" b="1" i="1" kern="0" dirty="0" smtClean="0">
                <a:latin typeface="Times New Roman" pitchFamily="18" charset="0"/>
              </a:rPr>
              <a:t>Педсовет,</a:t>
            </a:r>
          </a:p>
          <a:p>
            <a:pPr marL="0" marR="0" lvl="0" indent="0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Защита проекта </a:t>
            </a:r>
            <a:endParaRPr kumimoji="0" lang="ru-RU" sz="1400" b="1" i="1" u="none" strike="noStrike" kern="0" cap="none" spc="0" normalizeH="0" baseline="0" noProof="0" dirty="0">
              <a:ln>
                <a:noFill/>
              </a:ln>
              <a:effectLst/>
              <a:uLnTx/>
              <a:uFillTx/>
              <a:latin typeface="Times New Roman" pitchFamily="18" charset="0"/>
            </a:endParaRPr>
          </a:p>
        </p:txBody>
      </p:sp>
      <p:pic>
        <p:nvPicPr>
          <p:cNvPr id="9" name="Рисунок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178582" y="4139920"/>
            <a:ext cx="1914310" cy="1908213"/>
          </a:xfrm>
          <a:prstGeom prst="rect">
            <a:avLst/>
          </a:prstGeom>
        </p:spPr>
      </p:pic>
      <p:grpSp>
        <p:nvGrpSpPr>
          <p:cNvPr id="10" name="Группа 9"/>
          <p:cNvGrpSpPr/>
          <p:nvPr/>
        </p:nvGrpSpPr>
        <p:grpSpPr>
          <a:xfrm>
            <a:off x="97626" y="174992"/>
            <a:ext cx="1584325" cy="2735262"/>
            <a:chOff x="179512" y="188640"/>
            <a:chExt cx="1584325" cy="2735262"/>
          </a:xfrm>
        </p:grpSpPr>
        <p:grpSp>
          <p:nvGrpSpPr>
            <p:cNvPr id="11" name="Группа 10"/>
            <p:cNvGrpSpPr/>
            <p:nvPr/>
          </p:nvGrpSpPr>
          <p:grpSpPr>
            <a:xfrm>
              <a:off x="179512" y="188640"/>
              <a:ext cx="215776" cy="2735262"/>
              <a:chOff x="179512" y="188640"/>
              <a:chExt cx="215776" cy="2735262"/>
            </a:xfrm>
          </p:grpSpPr>
          <p:sp>
            <p:nvSpPr>
              <p:cNvPr id="15" name="Line 11"/>
              <p:cNvSpPr>
                <a:spLocks noChangeShapeType="1"/>
              </p:cNvSpPr>
              <p:nvPr/>
            </p:nvSpPr>
            <p:spPr bwMode="auto">
              <a:xfrm>
                <a:off x="179512" y="188640"/>
                <a:ext cx="0" cy="2735262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16" name="Line 13"/>
              <p:cNvSpPr>
                <a:spLocks noChangeShapeType="1"/>
              </p:cNvSpPr>
              <p:nvPr/>
            </p:nvSpPr>
            <p:spPr bwMode="auto">
              <a:xfrm>
                <a:off x="395288" y="462602"/>
                <a:ext cx="0" cy="165735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  <p:grpSp>
          <p:nvGrpSpPr>
            <p:cNvPr id="12" name="Группа 11"/>
            <p:cNvGrpSpPr/>
            <p:nvPr/>
          </p:nvGrpSpPr>
          <p:grpSpPr>
            <a:xfrm>
              <a:off x="179512" y="188640"/>
              <a:ext cx="1584325" cy="287337"/>
              <a:chOff x="179388" y="188913"/>
              <a:chExt cx="1584325" cy="287337"/>
            </a:xfrm>
          </p:grpSpPr>
          <p:sp>
            <p:nvSpPr>
              <p:cNvPr id="13" name="Line 12"/>
              <p:cNvSpPr>
                <a:spLocks noChangeShapeType="1"/>
              </p:cNvSpPr>
              <p:nvPr/>
            </p:nvSpPr>
            <p:spPr bwMode="auto">
              <a:xfrm flipH="1">
                <a:off x="395288" y="476250"/>
                <a:ext cx="792162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14" name="Line 14"/>
              <p:cNvSpPr>
                <a:spLocks noChangeShapeType="1"/>
              </p:cNvSpPr>
              <p:nvPr/>
            </p:nvSpPr>
            <p:spPr bwMode="auto">
              <a:xfrm>
                <a:off x="179388" y="188913"/>
                <a:ext cx="1584325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</p:grpSp>
      <p:grpSp>
        <p:nvGrpSpPr>
          <p:cNvPr id="17" name="Группа 16"/>
          <p:cNvGrpSpPr/>
          <p:nvPr/>
        </p:nvGrpSpPr>
        <p:grpSpPr>
          <a:xfrm>
            <a:off x="9456430" y="4559967"/>
            <a:ext cx="2448967" cy="2161555"/>
            <a:chOff x="6444208" y="4509120"/>
            <a:chExt cx="2448967" cy="2161555"/>
          </a:xfrm>
        </p:grpSpPr>
        <p:sp>
          <p:nvSpPr>
            <p:cNvPr id="18" name="Line 6"/>
            <p:cNvSpPr>
              <a:spLocks noChangeShapeType="1"/>
            </p:cNvSpPr>
            <p:nvPr/>
          </p:nvSpPr>
          <p:spPr bwMode="auto">
            <a:xfrm flipH="1">
              <a:off x="8604250" y="5013176"/>
              <a:ext cx="198" cy="1440012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19" name="Line 7"/>
            <p:cNvSpPr>
              <a:spLocks noChangeShapeType="1"/>
            </p:cNvSpPr>
            <p:nvPr/>
          </p:nvSpPr>
          <p:spPr bwMode="auto">
            <a:xfrm flipH="1" flipV="1">
              <a:off x="6444208" y="6669359"/>
              <a:ext cx="2447380" cy="131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0" name="Line 8"/>
            <p:cNvSpPr>
              <a:spLocks noChangeShapeType="1"/>
            </p:cNvSpPr>
            <p:nvPr/>
          </p:nvSpPr>
          <p:spPr bwMode="auto">
            <a:xfrm>
              <a:off x="8892480" y="4509120"/>
              <a:ext cx="695" cy="216155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1" name="Line 9"/>
            <p:cNvSpPr>
              <a:spLocks noChangeShapeType="1"/>
            </p:cNvSpPr>
            <p:nvPr/>
          </p:nvSpPr>
          <p:spPr bwMode="auto">
            <a:xfrm flipV="1">
              <a:off x="6876256" y="6453188"/>
              <a:ext cx="1727994" cy="148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</p:grpSp>
    </p:spTree>
    <p:extLst>
      <p:ext uri="{BB962C8B-B14F-4D97-AF65-F5344CB8AC3E}">
        <p14:creationId xmlns:p14="http://schemas.microsoft.com/office/powerpoint/2010/main" val="37537724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AutoShape 48"/>
          <p:cNvSpPr>
            <a:spLocks noChangeArrowheads="1"/>
          </p:cNvSpPr>
          <p:nvPr/>
        </p:nvSpPr>
        <p:spPr bwMode="auto">
          <a:xfrm>
            <a:off x="1197306" y="385502"/>
            <a:ext cx="6551613" cy="5688013"/>
          </a:xfrm>
          <a:prstGeom prst="verticalScroll">
            <a:avLst>
              <a:gd name="adj" fmla="val 12500"/>
            </a:avLst>
          </a:prstGeom>
          <a:gradFill rotWithShape="1">
            <a:gsLst>
              <a:gs pos="0">
                <a:srgbClr val="FF99CC"/>
              </a:gs>
              <a:gs pos="100000">
                <a:srgbClr val="FFFF99"/>
              </a:gs>
            </a:gsLst>
            <a:path path="rect">
              <a:fillToRect r="100000" b="100000"/>
            </a:path>
          </a:gradFill>
          <a:ln w="9525">
            <a:solidFill>
              <a:srgbClr val="FFFF00"/>
            </a:solidFill>
            <a:round/>
            <a:headEnd/>
            <a:tailEnd/>
          </a:ln>
        </p:spPr>
        <p:txBody>
          <a:bodyPr wrap="none" anchor="ctr"/>
          <a:lstStyle/>
          <a:p>
            <a:pPr lvl="0"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</a:pPr>
            <a:r>
              <a:rPr lang="ru-RU" altLang="ru-RU" sz="3200" b="1" i="1" dirty="0" smtClean="0">
                <a:solidFill>
                  <a:srgbClr val="6600CC"/>
                </a:solidFill>
                <a:latin typeface="Times New Roman" panose="02020603050405020304" pitchFamily="18" charset="0"/>
              </a:rPr>
              <a:t>      </a:t>
            </a:r>
            <a:r>
              <a:rPr lang="ru-RU" sz="4600" b="1" dirty="0" smtClean="0">
                <a:ln w="11430"/>
                <a:solidFill>
                  <a:srgbClr val="7030A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Monotype Corsiva" pitchFamily="66" charset="0"/>
              </a:rPr>
              <a:t>Заключительный этап</a:t>
            </a:r>
            <a:endParaRPr lang="ru-RU" altLang="ru-RU" sz="4600" b="1" i="1" dirty="0" smtClean="0">
              <a:solidFill>
                <a:srgbClr val="6600CC"/>
              </a:solidFill>
              <a:latin typeface="Times New Roman" panose="02020603050405020304" pitchFamily="18" charset="0"/>
            </a:endParaRPr>
          </a:p>
          <a:p>
            <a:pPr marL="457200" marR="0" lvl="0" indent="-457200" algn="ctr" defTabSz="914400" eaLnBrk="1" fontAlgn="base" latinLnBrk="0" hangingPunct="1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0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1</a:t>
            </a:r>
            <a:r>
              <a:rPr kumimoji="0" lang="ru-RU" sz="20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. Анализ проведенной работы, </a:t>
            </a:r>
          </a:p>
          <a:p>
            <a:pPr marL="457200" marR="0" lvl="0" indent="-457200" algn="ctr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0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соотнесение результатов</a:t>
            </a:r>
          </a:p>
          <a:p>
            <a:pPr marL="457200" marR="0" lvl="0" indent="-457200" algn="ctr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0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 с поставленными целями.</a:t>
            </a:r>
          </a:p>
          <a:p>
            <a:pPr marL="457200" marR="0" lvl="0" indent="-457200" algn="ctr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0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2. </a:t>
            </a:r>
            <a:r>
              <a:rPr kumimoji="0" lang="ru-RU" sz="20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НОД с родителями</a:t>
            </a:r>
          </a:p>
          <a:p>
            <a:pPr marL="457200" marR="0" lvl="0" indent="-457200" algn="ctr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0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 </a:t>
            </a:r>
            <a:r>
              <a:rPr kumimoji="0" lang="ru-RU" sz="20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« </a:t>
            </a:r>
            <a:r>
              <a:rPr lang="ru-RU" sz="2000" b="1" i="1" kern="0" dirty="0" smtClean="0">
                <a:latin typeface="Times New Roman" pitchFamily="18" charset="0"/>
              </a:rPr>
              <a:t>Научим мишку ухаживать за зубами</a:t>
            </a:r>
            <a:r>
              <a:rPr kumimoji="0" lang="ru-RU" sz="20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».</a:t>
            </a:r>
            <a:endParaRPr kumimoji="0" lang="ru-RU" sz="2000" b="1" i="1" u="none" strike="noStrike" kern="0" cap="none" spc="0" normalizeH="0" baseline="0" noProof="0" dirty="0">
              <a:ln>
                <a:noFill/>
              </a:ln>
              <a:effectLst/>
              <a:uLnTx/>
              <a:uFillTx/>
              <a:latin typeface="Times New Roman" pitchFamily="18" charset="0"/>
            </a:endParaRPr>
          </a:p>
          <a:p>
            <a:pPr marL="457200" marR="0" lvl="0" indent="-457200" algn="ctr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0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3. </a:t>
            </a:r>
            <a:r>
              <a:rPr kumimoji="0" lang="ru-RU" sz="20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Мастер класс</a:t>
            </a:r>
            <a:endParaRPr kumimoji="0" lang="ru-RU" sz="2000" b="1" i="1" u="none" strike="noStrike" kern="0" cap="none" spc="0" normalizeH="0" noProof="0" dirty="0" smtClean="0">
              <a:ln>
                <a:noFill/>
              </a:ln>
              <a:effectLst/>
              <a:uLnTx/>
              <a:uFillTx/>
              <a:latin typeface="Times New Roman" pitchFamily="18" charset="0"/>
            </a:endParaRPr>
          </a:p>
          <a:p>
            <a:pPr marL="457200" marR="0" lvl="0" indent="-457200" algn="ctr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ru-RU" sz="2000" b="1" i="1" kern="0" dirty="0" smtClean="0">
                <a:latin typeface="Times New Roman" pitchFamily="18" charset="0"/>
              </a:rPr>
              <a:t>«Сделаем </a:t>
            </a:r>
            <a:r>
              <a:rPr lang="ru-RU" sz="2000" b="1" i="1" kern="0" dirty="0" err="1" smtClean="0">
                <a:latin typeface="Times New Roman" pitchFamily="18" charset="0"/>
              </a:rPr>
              <a:t>массажеры</a:t>
            </a:r>
            <a:r>
              <a:rPr lang="ru-RU" sz="2000" b="1" i="1" kern="0" dirty="0" smtClean="0">
                <a:latin typeface="Times New Roman" pitchFamily="18" charset="0"/>
              </a:rPr>
              <a:t> своими руками</a:t>
            </a:r>
          </a:p>
          <a:p>
            <a:pPr marL="457200" marR="0" lvl="0" indent="-457200" algn="ctr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ru-RU" sz="2000" b="1" i="1" kern="0" dirty="0" smtClean="0">
                <a:latin typeface="Times New Roman" pitchFamily="18" charset="0"/>
              </a:rPr>
              <a:t>(обмен опытом)»</a:t>
            </a:r>
            <a:endParaRPr kumimoji="0" lang="ru-RU" sz="2000" b="1" i="1" u="none" strike="noStrike" kern="0" cap="none" spc="0" normalizeH="0" noProof="0" dirty="0" smtClean="0">
              <a:ln>
                <a:noFill/>
              </a:ln>
              <a:effectLst/>
              <a:uLnTx/>
              <a:uFillTx/>
              <a:latin typeface="Times New Roman" pitchFamily="18" charset="0"/>
            </a:endParaRPr>
          </a:p>
          <a:p>
            <a:pPr marL="457200" marR="0" lvl="0" indent="-457200" algn="ctr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0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4</a:t>
            </a:r>
            <a:r>
              <a:rPr kumimoji="0" lang="ru-RU" sz="20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. Презентация детского фото</a:t>
            </a:r>
          </a:p>
          <a:p>
            <a:pPr marL="457200" marR="0" lvl="0" indent="-457200" algn="ctr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0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журнала </a:t>
            </a:r>
            <a:r>
              <a:rPr kumimoji="0" lang="ru-RU" sz="20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«</a:t>
            </a:r>
            <a:r>
              <a:rPr lang="ru-RU" sz="2000" b="1" i="1" kern="0" dirty="0" smtClean="0">
                <a:latin typeface="Times New Roman" pitchFamily="18" charset="0"/>
              </a:rPr>
              <a:t>Здоровым быть здорово!»</a:t>
            </a:r>
            <a:r>
              <a:rPr kumimoji="0" lang="ru-RU" sz="20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 </a:t>
            </a:r>
            <a:r>
              <a:rPr kumimoji="0" lang="ru-RU" sz="20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.</a:t>
            </a:r>
          </a:p>
          <a:p>
            <a:pPr marL="457200" marR="0" lvl="0" indent="-457200" algn="ctr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000" b="1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5. </a:t>
            </a:r>
            <a:r>
              <a:rPr kumimoji="0" lang="ru-RU" sz="20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Выпуск</a:t>
            </a:r>
            <a:r>
              <a:rPr kumimoji="0" lang="ru-RU" sz="2000" b="1" i="1" u="none" strike="noStrike" kern="0" cap="none" spc="0" normalizeH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 газеты</a:t>
            </a:r>
          </a:p>
          <a:p>
            <a:pPr marL="457200" marR="0" lvl="0" indent="-457200" algn="ctr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000" b="1" i="1" u="none" strike="noStrike" kern="0" cap="none" spc="0" normalizeH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 «Мы здоровью скажем-Да!</a:t>
            </a:r>
            <a:r>
              <a:rPr kumimoji="0" lang="ru-RU" sz="2000" b="1" i="1" u="none" strike="noStrike" kern="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itchFamily="18" charset="0"/>
              </a:rPr>
              <a:t>».</a:t>
            </a:r>
          </a:p>
          <a:p>
            <a:pPr marL="457200" lvl="0" indent="-457200" algn="ctr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ru-RU" sz="2000" b="1" i="1" kern="0" dirty="0" smtClean="0">
                <a:latin typeface="Times New Roman" pitchFamily="18" charset="0"/>
              </a:rPr>
              <a:t>6.</a:t>
            </a:r>
            <a:r>
              <a:rPr lang="ru-RU" sz="2000" b="1" i="1" dirty="0">
                <a:latin typeface="Times New Roman" pitchFamily="18" charset="0"/>
              </a:rPr>
              <a:t> </a:t>
            </a:r>
            <a:r>
              <a:rPr lang="ru-RU" sz="2000" b="1" i="1" dirty="0" smtClean="0">
                <a:latin typeface="Times New Roman" pitchFamily="18" charset="0"/>
              </a:rPr>
              <a:t> </a:t>
            </a:r>
            <a:r>
              <a:rPr lang="ru-RU" sz="2000" b="1" i="1" dirty="0">
                <a:latin typeface="Times New Roman" pitchFamily="18" charset="0"/>
              </a:rPr>
              <a:t>Выступление на педсовете</a:t>
            </a:r>
          </a:p>
          <a:p>
            <a:pPr marL="457200" lvl="0" indent="-457200" algn="ctr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ru-RU" sz="2000" b="1" i="1" dirty="0">
                <a:latin typeface="Times New Roman" pitchFamily="18" charset="0"/>
              </a:rPr>
              <a:t> по выполнению проекта</a:t>
            </a:r>
          </a:p>
          <a:p>
            <a:pPr marL="457200" lvl="0" indent="-457200" algn="ctr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ru-RU" sz="2000" b="1" i="1" dirty="0">
                <a:latin typeface="Times New Roman" pitchFamily="18" charset="0"/>
              </a:rPr>
              <a:t> </a:t>
            </a:r>
            <a:r>
              <a:rPr lang="ru-RU" sz="2000" b="1" i="1" dirty="0" smtClean="0">
                <a:latin typeface="Times New Roman" pitchFamily="18" charset="0"/>
              </a:rPr>
              <a:t>«Здоровье детей в наших руках».</a:t>
            </a:r>
            <a:endParaRPr lang="ru-RU" sz="2000" b="1" i="1" dirty="0">
              <a:latin typeface="Times New Roman" pitchFamily="18" charset="0"/>
            </a:endParaRPr>
          </a:p>
          <a:p>
            <a:pPr marL="457200" marR="0" lvl="0" indent="-457200" algn="ctr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ru-RU" sz="2000" b="1" i="1" u="none" strike="noStrike" kern="0" cap="none" spc="0" normalizeH="0" baseline="0" noProof="0" dirty="0">
              <a:ln>
                <a:noFill/>
              </a:ln>
              <a:solidFill>
                <a:srgbClr val="6600CC"/>
              </a:solidFill>
              <a:effectLst/>
              <a:uLnTx/>
              <a:uFillTx/>
              <a:latin typeface="Times New Roman" pitchFamily="18" charset="0"/>
            </a:endParaRPr>
          </a:p>
          <a:p>
            <a:pPr marL="0" marR="0" lvl="0" indent="0" algn="ctr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ru-RU" sz="2000" b="0" i="0" u="none" strike="noStrike" kern="0" cap="none" spc="0" normalizeH="0" baseline="0" noProof="0" dirty="0">
              <a:ln>
                <a:noFill/>
              </a:ln>
              <a:solidFill>
                <a:srgbClr val="6600CC"/>
              </a:solidFill>
              <a:effectLst/>
              <a:uLnTx/>
              <a:uFillTx/>
              <a:latin typeface="Times New Roman" pitchFamily="18" charset="0"/>
            </a:endParaRPr>
          </a:p>
        </p:txBody>
      </p:sp>
      <p:grpSp>
        <p:nvGrpSpPr>
          <p:cNvPr id="5" name="Группа 4"/>
          <p:cNvGrpSpPr/>
          <p:nvPr/>
        </p:nvGrpSpPr>
        <p:grpSpPr>
          <a:xfrm>
            <a:off x="384229" y="174992"/>
            <a:ext cx="1584325" cy="2735262"/>
            <a:chOff x="179512" y="188640"/>
            <a:chExt cx="1584325" cy="2735262"/>
          </a:xfrm>
        </p:grpSpPr>
        <p:grpSp>
          <p:nvGrpSpPr>
            <p:cNvPr id="6" name="Группа 5"/>
            <p:cNvGrpSpPr/>
            <p:nvPr/>
          </p:nvGrpSpPr>
          <p:grpSpPr>
            <a:xfrm>
              <a:off x="179512" y="188640"/>
              <a:ext cx="215776" cy="2735262"/>
              <a:chOff x="179512" y="188640"/>
              <a:chExt cx="215776" cy="2735262"/>
            </a:xfrm>
          </p:grpSpPr>
          <p:sp>
            <p:nvSpPr>
              <p:cNvPr id="10" name="Line 11"/>
              <p:cNvSpPr>
                <a:spLocks noChangeShapeType="1"/>
              </p:cNvSpPr>
              <p:nvPr/>
            </p:nvSpPr>
            <p:spPr bwMode="auto">
              <a:xfrm>
                <a:off x="179512" y="188640"/>
                <a:ext cx="0" cy="2735262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11" name="Line 13"/>
              <p:cNvSpPr>
                <a:spLocks noChangeShapeType="1"/>
              </p:cNvSpPr>
              <p:nvPr/>
            </p:nvSpPr>
            <p:spPr bwMode="auto">
              <a:xfrm>
                <a:off x="395288" y="462602"/>
                <a:ext cx="0" cy="165735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  <p:grpSp>
          <p:nvGrpSpPr>
            <p:cNvPr id="7" name="Группа 6"/>
            <p:cNvGrpSpPr/>
            <p:nvPr/>
          </p:nvGrpSpPr>
          <p:grpSpPr>
            <a:xfrm>
              <a:off x="179512" y="188640"/>
              <a:ext cx="1584325" cy="287337"/>
              <a:chOff x="179388" y="188913"/>
              <a:chExt cx="1584325" cy="287337"/>
            </a:xfrm>
          </p:grpSpPr>
          <p:sp>
            <p:nvSpPr>
              <p:cNvPr id="8" name="Line 12"/>
              <p:cNvSpPr>
                <a:spLocks noChangeShapeType="1"/>
              </p:cNvSpPr>
              <p:nvPr/>
            </p:nvSpPr>
            <p:spPr bwMode="auto">
              <a:xfrm flipH="1">
                <a:off x="395288" y="476250"/>
                <a:ext cx="792162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9" name="Line 14"/>
              <p:cNvSpPr>
                <a:spLocks noChangeShapeType="1"/>
              </p:cNvSpPr>
              <p:nvPr/>
            </p:nvSpPr>
            <p:spPr bwMode="auto">
              <a:xfrm>
                <a:off x="179388" y="188913"/>
                <a:ext cx="1584325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</p:grpSp>
      <p:pic>
        <p:nvPicPr>
          <p:cNvPr id="12" name="Рисунок 11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75590" y="318068"/>
            <a:ext cx="4852553" cy="5827594"/>
          </a:xfrm>
          <a:prstGeom prst="rect">
            <a:avLst/>
          </a:prstGeom>
        </p:spPr>
      </p:pic>
      <p:grpSp>
        <p:nvGrpSpPr>
          <p:cNvPr id="13" name="Группа 12"/>
          <p:cNvGrpSpPr/>
          <p:nvPr/>
        </p:nvGrpSpPr>
        <p:grpSpPr>
          <a:xfrm>
            <a:off x="9323885" y="4372642"/>
            <a:ext cx="2448967" cy="2161555"/>
            <a:chOff x="6444208" y="4509120"/>
            <a:chExt cx="2448967" cy="2161555"/>
          </a:xfrm>
        </p:grpSpPr>
        <p:sp>
          <p:nvSpPr>
            <p:cNvPr id="14" name="Line 6"/>
            <p:cNvSpPr>
              <a:spLocks noChangeShapeType="1"/>
            </p:cNvSpPr>
            <p:nvPr/>
          </p:nvSpPr>
          <p:spPr bwMode="auto">
            <a:xfrm flipH="1">
              <a:off x="8604250" y="5013176"/>
              <a:ext cx="198" cy="1440012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15" name="Line 7"/>
            <p:cNvSpPr>
              <a:spLocks noChangeShapeType="1"/>
            </p:cNvSpPr>
            <p:nvPr/>
          </p:nvSpPr>
          <p:spPr bwMode="auto">
            <a:xfrm flipH="1" flipV="1">
              <a:off x="6444208" y="6669359"/>
              <a:ext cx="2447380" cy="131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16" name="Line 8"/>
            <p:cNvSpPr>
              <a:spLocks noChangeShapeType="1"/>
            </p:cNvSpPr>
            <p:nvPr/>
          </p:nvSpPr>
          <p:spPr bwMode="auto">
            <a:xfrm>
              <a:off x="8892480" y="4509120"/>
              <a:ext cx="695" cy="216155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17" name="Line 9"/>
            <p:cNvSpPr>
              <a:spLocks noChangeShapeType="1"/>
            </p:cNvSpPr>
            <p:nvPr/>
          </p:nvSpPr>
          <p:spPr bwMode="auto">
            <a:xfrm flipV="1">
              <a:off x="6876256" y="6453188"/>
              <a:ext cx="1727994" cy="148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</p:grpSp>
    </p:spTree>
    <p:extLst>
      <p:ext uri="{BB962C8B-B14F-4D97-AF65-F5344CB8AC3E}">
        <p14:creationId xmlns:p14="http://schemas.microsoft.com/office/powerpoint/2010/main" val="340726775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5"/>
          <p:cNvSpPr>
            <a:spLocks noGrp="1" noChangeArrowheads="1"/>
          </p:cNvSpPr>
          <p:nvPr>
            <p:ph type="subTitle" idx="1"/>
          </p:nvPr>
        </p:nvSpPr>
        <p:spPr>
          <a:xfrm>
            <a:off x="1762386" y="1774209"/>
            <a:ext cx="9073935" cy="4612943"/>
          </a:xfrm>
        </p:spPr>
        <p:txBody>
          <a:bodyPr>
            <a:normAutofit fontScale="85000" lnSpcReduction="10000"/>
          </a:bodyPr>
          <a:lstStyle/>
          <a:p>
            <a:pPr algn="l" eaLnBrk="1" hangingPunct="1">
              <a:lnSpc>
                <a:spcPct val="120000"/>
              </a:lnSpc>
              <a:defRPr/>
            </a:pPr>
            <a:r>
              <a:rPr lang="ru-RU" sz="2400" i="1" dirty="0" smtClean="0">
                <a:solidFill>
                  <a:srgbClr val="FFFF00"/>
                </a:solidFill>
                <a:latin typeface="Times New Roman" pitchFamily="18" charset="0"/>
              </a:rPr>
              <a:t>1.</a:t>
            </a:r>
            <a:r>
              <a:rPr lang="en-US" sz="2400" i="1" dirty="0" smtClean="0">
                <a:solidFill>
                  <a:srgbClr val="FFFF00"/>
                </a:solidFill>
                <a:latin typeface="Times New Roman" pitchFamily="18" charset="0"/>
              </a:rPr>
              <a:t> </a:t>
            </a:r>
            <a:r>
              <a:rPr lang="ru-RU" sz="2400" dirty="0" smtClean="0">
                <a:solidFill>
                  <a:schemeClr val="tx1"/>
                </a:solidFill>
                <a:latin typeface="Times New Roman" pitchFamily="18" charset="0"/>
              </a:rPr>
              <a:t>Сборник дидактических игр по мелкой моторике во второй младшей группе.</a:t>
            </a:r>
          </a:p>
          <a:p>
            <a:pPr algn="l" eaLnBrk="1" hangingPunct="1">
              <a:lnSpc>
                <a:spcPct val="80000"/>
              </a:lnSpc>
              <a:defRPr/>
            </a:pPr>
            <a:r>
              <a:rPr lang="ru-RU" sz="2400" dirty="0">
                <a:solidFill>
                  <a:srgbClr val="FFFF00"/>
                </a:solidFill>
                <a:latin typeface="Times New Roman" pitchFamily="18" charset="0"/>
              </a:rPr>
              <a:t>2</a:t>
            </a:r>
            <a:r>
              <a:rPr lang="ru-RU" sz="2400" dirty="0" smtClean="0">
                <a:solidFill>
                  <a:srgbClr val="FFFF00"/>
                </a:solidFill>
                <a:latin typeface="Times New Roman" pitchFamily="18" charset="0"/>
              </a:rPr>
              <a:t>.</a:t>
            </a:r>
            <a:r>
              <a:rPr lang="en-US" sz="2400" dirty="0" smtClean="0">
                <a:solidFill>
                  <a:srgbClr val="7030A0"/>
                </a:solidFill>
                <a:latin typeface="Times New Roman" pitchFamily="18" charset="0"/>
              </a:rPr>
              <a:t> </a:t>
            </a:r>
            <a:r>
              <a:rPr lang="ru-RU" sz="2400" dirty="0" smtClean="0">
                <a:solidFill>
                  <a:schemeClr val="tx1"/>
                </a:solidFill>
                <a:latin typeface="Times New Roman" pitchFamily="18" charset="0"/>
              </a:rPr>
              <a:t>Тематическая подборка </a:t>
            </a:r>
          </a:p>
          <a:p>
            <a:pPr algn="l" eaLnBrk="1" hangingPunct="1">
              <a:lnSpc>
                <a:spcPct val="80000"/>
              </a:lnSpc>
              <a:defRPr/>
            </a:pPr>
            <a:r>
              <a:rPr lang="ru-RU" sz="2400" dirty="0" smtClean="0">
                <a:solidFill>
                  <a:schemeClr val="tx1"/>
                </a:solidFill>
                <a:latin typeface="Times New Roman" pitchFamily="18" charset="0"/>
              </a:rPr>
              <a:t>    художественной литературы.</a:t>
            </a:r>
          </a:p>
          <a:p>
            <a:pPr algn="l" eaLnBrk="1" hangingPunct="1">
              <a:lnSpc>
                <a:spcPct val="120000"/>
              </a:lnSpc>
              <a:defRPr/>
            </a:pPr>
            <a:r>
              <a:rPr lang="ru-RU" sz="2400" dirty="0">
                <a:solidFill>
                  <a:srgbClr val="FFFF00"/>
                </a:solidFill>
                <a:latin typeface="Times New Roman" pitchFamily="18" charset="0"/>
              </a:rPr>
              <a:t>3</a:t>
            </a:r>
            <a:r>
              <a:rPr lang="ru-RU" sz="2400" dirty="0" smtClean="0">
                <a:solidFill>
                  <a:srgbClr val="FFFF00"/>
                </a:solidFill>
                <a:latin typeface="Times New Roman" pitchFamily="18" charset="0"/>
              </a:rPr>
              <a:t>.</a:t>
            </a:r>
            <a:r>
              <a:rPr lang="en-US" sz="2400" dirty="0" smtClean="0">
                <a:solidFill>
                  <a:srgbClr val="7030A0"/>
                </a:solidFill>
                <a:latin typeface="Times New Roman" pitchFamily="18" charset="0"/>
              </a:rPr>
              <a:t> </a:t>
            </a:r>
            <a:r>
              <a:rPr lang="ru-RU" sz="2400" dirty="0" smtClean="0">
                <a:solidFill>
                  <a:schemeClr val="tx1"/>
                </a:solidFill>
                <a:latin typeface="Times New Roman" pitchFamily="18" charset="0"/>
              </a:rPr>
              <a:t>Консультации для родителей</a:t>
            </a:r>
            <a:r>
              <a:rPr lang="ru-RU" sz="2400" dirty="0">
                <a:solidFill>
                  <a:schemeClr val="tx1"/>
                </a:solidFill>
                <a:latin typeface="Times New Roman" pitchFamily="18" charset="0"/>
              </a:rPr>
              <a:t> </a:t>
            </a:r>
            <a:r>
              <a:rPr lang="ru-RU" sz="2400" dirty="0" smtClean="0">
                <a:solidFill>
                  <a:schemeClr val="tx1"/>
                </a:solidFill>
                <a:latin typeface="Times New Roman" pitchFamily="18" charset="0"/>
              </a:rPr>
              <a:t>о необходимости развития м/</a:t>
            </a:r>
            <a:r>
              <a:rPr lang="ru-RU" sz="2400" dirty="0" err="1" smtClean="0">
                <a:solidFill>
                  <a:schemeClr val="tx1"/>
                </a:solidFill>
                <a:latin typeface="Times New Roman" pitchFamily="18" charset="0"/>
              </a:rPr>
              <a:t>м,профилактике</a:t>
            </a:r>
            <a:r>
              <a:rPr lang="ru-RU" sz="2400" dirty="0" smtClean="0">
                <a:solidFill>
                  <a:schemeClr val="tx1"/>
                </a:solidFill>
                <a:latin typeface="Times New Roman" pitchFamily="18" charset="0"/>
              </a:rPr>
              <a:t> плоскостопия у детей младшего дошкольного возраста.</a:t>
            </a:r>
          </a:p>
          <a:p>
            <a:pPr algn="l" eaLnBrk="1" hangingPunct="1">
              <a:lnSpc>
                <a:spcPct val="80000"/>
              </a:lnSpc>
              <a:defRPr/>
            </a:pPr>
            <a:r>
              <a:rPr lang="ru-RU" sz="2400" dirty="0">
                <a:solidFill>
                  <a:srgbClr val="FFFF00"/>
                </a:solidFill>
                <a:latin typeface="Times New Roman" pitchFamily="18" charset="0"/>
              </a:rPr>
              <a:t>4</a:t>
            </a:r>
            <a:r>
              <a:rPr lang="ru-RU" sz="2400" dirty="0" smtClean="0">
                <a:solidFill>
                  <a:srgbClr val="FFFF00"/>
                </a:solidFill>
                <a:latin typeface="Times New Roman" pitchFamily="18" charset="0"/>
              </a:rPr>
              <a:t>.</a:t>
            </a:r>
            <a:r>
              <a:rPr lang="ru-RU" sz="2400" dirty="0" smtClean="0">
                <a:solidFill>
                  <a:srgbClr val="7030A0"/>
                </a:solidFill>
                <a:latin typeface="Times New Roman" pitchFamily="18" charset="0"/>
              </a:rPr>
              <a:t> </a:t>
            </a:r>
            <a:r>
              <a:rPr lang="ru-RU" sz="2400" dirty="0" smtClean="0">
                <a:solidFill>
                  <a:schemeClr val="tx1"/>
                </a:solidFill>
                <a:latin typeface="Times New Roman" pitchFamily="18" charset="0"/>
              </a:rPr>
              <a:t>Проект «Здоровье детей в наших руках».</a:t>
            </a:r>
          </a:p>
          <a:p>
            <a:pPr>
              <a:lnSpc>
                <a:spcPct val="80000"/>
              </a:lnSpc>
              <a:defRPr/>
            </a:pPr>
            <a:r>
              <a:rPr lang="ru-RU" sz="2400" dirty="0" smtClean="0">
                <a:solidFill>
                  <a:srgbClr val="FFFF00"/>
                </a:solidFill>
                <a:latin typeface="Times New Roman" pitchFamily="18" charset="0"/>
              </a:rPr>
              <a:t>5.</a:t>
            </a:r>
            <a:r>
              <a:rPr lang="en-US" sz="2400" dirty="0" smtClean="0">
                <a:solidFill>
                  <a:srgbClr val="FFFF00"/>
                </a:solidFill>
                <a:latin typeface="Times New Roman" pitchFamily="18" charset="0"/>
              </a:rPr>
              <a:t> </a:t>
            </a:r>
            <a:r>
              <a:rPr lang="ru-RU" sz="2400" dirty="0" smtClean="0">
                <a:solidFill>
                  <a:schemeClr val="tx1"/>
                </a:solidFill>
                <a:latin typeface="Times New Roman" pitchFamily="18" charset="0"/>
              </a:rPr>
              <a:t>Фото журнал «Здоровым быть здорово!».</a:t>
            </a:r>
          </a:p>
          <a:p>
            <a:pPr algn="l" eaLnBrk="1" hangingPunct="1">
              <a:lnSpc>
                <a:spcPct val="80000"/>
              </a:lnSpc>
              <a:defRPr/>
            </a:pPr>
            <a:r>
              <a:rPr lang="ru-RU" sz="2400" dirty="0">
                <a:solidFill>
                  <a:srgbClr val="FFFF00"/>
                </a:solidFill>
                <a:latin typeface="Times New Roman" pitchFamily="18" charset="0"/>
              </a:rPr>
              <a:t>6</a:t>
            </a:r>
            <a:r>
              <a:rPr lang="ru-RU" sz="2400" dirty="0" smtClean="0">
                <a:solidFill>
                  <a:srgbClr val="FFFF00"/>
                </a:solidFill>
                <a:latin typeface="Times New Roman" pitchFamily="18" charset="0"/>
              </a:rPr>
              <a:t>. </a:t>
            </a:r>
            <a:r>
              <a:rPr lang="ru-RU" sz="2400" dirty="0" smtClean="0">
                <a:solidFill>
                  <a:schemeClr val="tx1"/>
                </a:solidFill>
                <a:latin typeface="Times New Roman" pitchFamily="18" charset="0"/>
              </a:rPr>
              <a:t>Выпуск газеты «Мы здоровью скажем-Да!» </a:t>
            </a:r>
          </a:p>
          <a:p>
            <a:pPr algn="l" eaLnBrk="1" hangingPunct="1">
              <a:lnSpc>
                <a:spcPct val="80000"/>
              </a:lnSpc>
              <a:defRPr/>
            </a:pPr>
            <a:r>
              <a:rPr lang="ru-RU" sz="2400" dirty="0">
                <a:solidFill>
                  <a:srgbClr val="FFFF00"/>
                </a:solidFill>
                <a:latin typeface="Times New Roman" pitchFamily="18" charset="0"/>
              </a:rPr>
              <a:t>7</a:t>
            </a:r>
            <a:r>
              <a:rPr lang="ru-RU" sz="2400" dirty="0" smtClean="0">
                <a:solidFill>
                  <a:srgbClr val="FFFF00"/>
                </a:solidFill>
                <a:latin typeface="Times New Roman" pitchFamily="18" charset="0"/>
              </a:rPr>
              <a:t>. </a:t>
            </a:r>
            <a:r>
              <a:rPr lang="ru-RU" sz="2400" dirty="0" smtClean="0">
                <a:solidFill>
                  <a:schemeClr val="tx1"/>
                </a:solidFill>
                <a:latin typeface="Times New Roman" pitchFamily="18" charset="0"/>
              </a:rPr>
              <a:t>НОД «Научим мишку ухаживать за зубами».</a:t>
            </a:r>
          </a:p>
          <a:p>
            <a:pPr algn="l" eaLnBrk="1" hangingPunct="1">
              <a:lnSpc>
                <a:spcPct val="80000"/>
              </a:lnSpc>
              <a:defRPr/>
            </a:pPr>
            <a:r>
              <a:rPr lang="ru-RU" sz="2400" dirty="0" smtClean="0">
                <a:solidFill>
                  <a:srgbClr val="FFFF00"/>
                </a:solidFill>
                <a:latin typeface="Times New Roman" pitchFamily="18" charset="0"/>
              </a:rPr>
              <a:t>8. </a:t>
            </a:r>
            <a:r>
              <a:rPr lang="ru-RU" sz="2400" dirty="0" smtClean="0">
                <a:solidFill>
                  <a:schemeClr val="tx1"/>
                </a:solidFill>
                <a:latin typeface="Times New Roman" pitchFamily="18" charset="0"/>
              </a:rPr>
              <a:t>Мастер класс с родителями по обмену опытом «Сделаем </a:t>
            </a:r>
            <a:r>
              <a:rPr lang="ru-RU" sz="2400" dirty="0" err="1" smtClean="0">
                <a:solidFill>
                  <a:schemeClr val="tx1"/>
                </a:solidFill>
                <a:latin typeface="Times New Roman" pitchFamily="18" charset="0"/>
              </a:rPr>
              <a:t>массажер</a:t>
            </a:r>
            <a:r>
              <a:rPr lang="ru-RU" sz="2400" dirty="0" smtClean="0">
                <a:solidFill>
                  <a:schemeClr val="tx1"/>
                </a:solidFill>
                <a:latin typeface="Times New Roman" pitchFamily="18" charset="0"/>
              </a:rPr>
              <a:t> своими руками».(Родительское собрание)</a:t>
            </a:r>
          </a:p>
          <a:p>
            <a:pPr algn="l" eaLnBrk="1" hangingPunct="1">
              <a:lnSpc>
                <a:spcPct val="80000"/>
              </a:lnSpc>
              <a:defRPr/>
            </a:pPr>
            <a:r>
              <a:rPr lang="ru-RU" sz="2400" dirty="0" smtClean="0">
                <a:solidFill>
                  <a:srgbClr val="FFFF00"/>
                </a:solidFill>
                <a:latin typeface="Times New Roman" pitchFamily="18" charset="0"/>
              </a:rPr>
              <a:t>9. </a:t>
            </a:r>
            <a:r>
              <a:rPr lang="ru-RU" sz="2400" dirty="0" smtClean="0">
                <a:solidFill>
                  <a:schemeClr val="tx1"/>
                </a:solidFill>
                <a:latin typeface="Times New Roman" pitchFamily="18" charset="0"/>
              </a:rPr>
              <a:t>Выступление на педсовете по итогам проекта «Здоровье детей в наших руках»</a:t>
            </a:r>
          </a:p>
          <a:p>
            <a:pPr algn="l" eaLnBrk="1" hangingPunct="1">
              <a:lnSpc>
                <a:spcPct val="80000"/>
              </a:lnSpc>
              <a:defRPr/>
            </a:pPr>
            <a:endParaRPr lang="ru-RU" sz="2400" i="1" dirty="0" smtClean="0">
              <a:solidFill>
                <a:srgbClr val="9900FF"/>
              </a:solidFill>
              <a:latin typeface="Times New Roman" pitchFamily="18" charset="0"/>
            </a:endParaRPr>
          </a:p>
          <a:p>
            <a:pPr algn="l" eaLnBrk="1" hangingPunct="1">
              <a:lnSpc>
                <a:spcPct val="80000"/>
              </a:lnSpc>
              <a:defRPr/>
            </a:pPr>
            <a:endParaRPr lang="ru-RU" sz="2400" i="1" dirty="0" smtClean="0">
              <a:solidFill>
                <a:srgbClr val="9900FF"/>
              </a:solidFill>
              <a:latin typeface="Times New Roman" pitchFamily="18" charset="0"/>
            </a:endParaRPr>
          </a:p>
        </p:txBody>
      </p:sp>
      <p:grpSp>
        <p:nvGrpSpPr>
          <p:cNvPr id="5" name="Группа 4"/>
          <p:cNvGrpSpPr/>
          <p:nvPr/>
        </p:nvGrpSpPr>
        <p:grpSpPr>
          <a:xfrm>
            <a:off x="384229" y="174992"/>
            <a:ext cx="1584325" cy="2735262"/>
            <a:chOff x="179512" y="188640"/>
            <a:chExt cx="1584325" cy="2735262"/>
          </a:xfrm>
        </p:grpSpPr>
        <p:grpSp>
          <p:nvGrpSpPr>
            <p:cNvPr id="6" name="Группа 5"/>
            <p:cNvGrpSpPr/>
            <p:nvPr/>
          </p:nvGrpSpPr>
          <p:grpSpPr>
            <a:xfrm>
              <a:off x="179512" y="188640"/>
              <a:ext cx="215776" cy="2735262"/>
              <a:chOff x="179512" y="188640"/>
              <a:chExt cx="215776" cy="2735262"/>
            </a:xfrm>
          </p:grpSpPr>
          <p:sp>
            <p:nvSpPr>
              <p:cNvPr id="10" name="Line 11"/>
              <p:cNvSpPr>
                <a:spLocks noChangeShapeType="1"/>
              </p:cNvSpPr>
              <p:nvPr/>
            </p:nvSpPr>
            <p:spPr bwMode="auto">
              <a:xfrm>
                <a:off x="179512" y="188640"/>
                <a:ext cx="0" cy="2735262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11" name="Line 13"/>
              <p:cNvSpPr>
                <a:spLocks noChangeShapeType="1"/>
              </p:cNvSpPr>
              <p:nvPr/>
            </p:nvSpPr>
            <p:spPr bwMode="auto">
              <a:xfrm>
                <a:off x="395288" y="462602"/>
                <a:ext cx="0" cy="165735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  <p:grpSp>
          <p:nvGrpSpPr>
            <p:cNvPr id="7" name="Группа 6"/>
            <p:cNvGrpSpPr/>
            <p:nvPr/>
          </p:nvGrpSpPr>
          <p:grpSpPr>
            <a:xfrm>
              <a:off x="179512" y="188640"/>
              <a:ext cx="1584325" cy="287337"/>
              <a:chOff x="179388" y="188913"/>
              <a:chExt cx="1584325" cy="287337"/>
            </a:xfrm>
          </p:grpSpPr>
          <p:sp>
            <p:nvSpPr>
              <p:cNvPr id="8" name="Line 12"/>
              <p:cNvSpPr>
                <a:spLocks noChangeShapeType="1"/>
              </p:cNvSpPr>
              <p:nvPr/>
            </p:nvSpPr>
            <p:spPr bwMode="auto">
              <a:xfrm flipH="1">
                <a:off x="395288" y="476250"/>
                <a:ext cx="792162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  <p:sp>
            <p:nvSpPr>
              <p:cNvPr id="9" name="Line 14"/>
              <p:cNvSpPr>
                <a:spLocks noChangeShapeType="1"/>
              </p:cNvSpPr>
              <p:nvPr/>
            </p:nvSpPr>
            <p:spPr bwMode="auto">
              <a:xfrm>
                <a:off x="179388" y="188913"/>
                <a:ext cx="1584325" cy="0"/>
              </a:xfrm>
              <a:prstGeom prst="line">
                <a:avLst/>
              </a:prstGeom>
              <a:noFill/>
              <a:ln w="41275" cmpd="dbl">
                <a:solidFill>
                  <a:srgbClr val="FFFF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ru-RU"/>
              </a:p>
            </p:txBody>
          </p:sp>
        </p:grpSp>
      </p:grpSp>
      <p:sp>
        <p:nvSpPr>
          <p:cNvPr id="12" name="Прямоугольник 11"/>
          <p:cNvSpPr/>
          <p:nvPr/>
        </p:nvSpPr>
        <p:spPr>
          <a:xfrm>
            <a:off x="2961564" y="249128"/>
            <a:ext cx="6974006" cy="218521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4600" b="1" dirty="0" smtClean="0">
                <a:ln w="11430"/>
                <a:solidFill>
                  <a:srgbClr val="7030A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Monotype Corsiva" pitchFamily="66" charset="0"/>
              </a:rPr>
              <a:t>Формы предоставления </a:t>
            </a:r>
          </a:p>
          <a:p>
            <a:pPr lvl="0"/>
            <a:r>
              <a:rPr lang="ru-RU" sz="4600" b="1" i="1" kern="0" dirty="0" smtClean="0">
                <a:ln w="11430"/>
                <a:solidFill>
                  <a:srgbClr val="7030A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Monotype Corsiva" pitchFamily="66" charset="0"/>
                <a:ea typeface="+mj-ea"/>
                <a:cs typeface="+mj-cs"/>
              </a:rPr>
              <a:t>          р</a:t>
            </a:r>
            <a:r>
              <a:rPr kumimoji="0" lang="ru-RU" sz="4600" b="1" i="1" u="none" strike="noStrike" kern="0" cap="none" spc="0" normalizeH="0" baseline="0" noProof="0" dirty="0" err="1" smtClean="0">
                <a:ln w="11430"/>
                <a:solidFill>
                  <a:srgbClr val="7030A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uLnTx/>
                <a:uFillTx/>
                <a:latin typeface="Monotype Corsiva" pitchFamily="66" charset="0"/>
                <a:ea typeface="+mj-ea"/>
                <a:cs typeface="+mj-cs"/>
              </a:rPr>
              <a:t>езультатов</a:t>
            </a:r>
            <a:r>
              <a:rPr kumimoji="0" lang="ru-RU" sz="4600" b="1" i="1" u="none" strike="noStrike" kern="0" cap="none" spc="0" normalizeH="0" baseline="0" noProof="0" dirty="0" smtClean="0">
                <a:ln w="11430"/>
                <a:solidFill>
                  <a:srgbClr val="7030A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uLnTx/>
                <a:uFillTx/>
                <a:latin typeface="Monotype Corsiva" pitchFamily="66" charset="0"/>
                <a:ea typeface="+mj-ea"/>
                <a:cs typeface="+mj-cs"/>
              </a:rPr>
              <a:t>.</a:t>
            </a:r>
            <a:endParaRPr kumimoji="0" lang="ru-RU" sz="4400" b="0" i="1" u="none" strike="noStrike" kern="0" cap="none" spc="0" normalizeH="0" baseline="0" noProof="0" dirty="0" smtClean="0">
              <a:ln>
                <a:noFill/>
              </a:ln>
              <a:solidFill>
                <a:srgbClr val="006600"/>
              </a:solidFill>
              <a:effectLst>
                <a:outerShdw blurRad="38100" dist="38100" dir="2700000" algn="tl">
                  <a:srgbClr val="C0C0C0"/>
                </a:outerShdw>
              </a:effectLst>
              <a:uLnTx/>
              <a:uFillTx/>
              <a:latin typeface="Times New Roman" pitchFamily="18" charset="0"/>
              <a:ea typeface="+mj-ea"/>
              <a:cs typeface="+mj-cs"/>
            </a:endParaRPr>
          </a:p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4400" b="0" i="1" u="none" strike="noStrike" kern="0" cap="none" spc="0" normalizeH="0" baseline="0" noProof="0" dirty="0" smtClean="0">
                <a:ln>
                  <a:noFill/>
                </a:ln>
                <a:solidFill>
                  <a:srgbClr val="0066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uLnTx/>
                <a:uFillTx/>
                <a:latin typeface="Times New Roman" pitchFamily="18" charset="0"/>
                <a:ea typeface="+mj-ea"/>
                <a:cs typeface="+mj-cs"/>
              </a:rPr>
              <a:t>          </a:t>
            </a:r>
            <a:endParaRPr kumimoji="0" lang="ru-RU" sz="1800" b="0" i="0" u="none" strike="noStrike" kern="0" cap="none" spc="0" normalizeH="0" baseline="0" noProof="0" dirty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grpSp>
        <p:nvGrpSpPr>
          <p:cNvPr id="13" name="Группа 12"/>
          <p:cNvGrpSpPr/>
          <p:nvPr/>
        </p:nvGrpSpPr>
        <p:grpSpPr>
          <a:xfrm>
            <a:off x="9323885" y="4372642"/>
            <a:ext cx="2448967" cy="2161555"/>
            <a:chOff x="6444208" y="4509120"/>
            <a:chExt cx="2448967" cy="2161555"/>
          </a:xfrm>
        </p:grpSpPr>
        <p:sp>
          <p:nvSpPr>
            <p:cNvPr id="14" name="Line 6"/>
            <p:cNvSpPr>
              <a:spLocks noChangeShapeType="1"/>
            </p:cNvSpPr>
            <p:nvPr/>
          </p:nvSpPr>
          <p:spPr bwMode="auto">
            <a:xfrm flipH="1">
              <a:off x="8604250" y="5013176"/>
              <a:ext cx="198" cy="1440012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15" name="Line 7"/>
            <p:cNvSpPr>
              <a:spLocks noChangeShapeType="1"/>
            </p:cNvSpPr>
            <p:nvPr/>
          </p:nvSpPr>
          <p:spPr bwMode="auto">
            <a:xfrm flipH="1" flipV="1">
              <a:off x="6444208" y="6669359"/>
              <a:ext cx="2447380" cy="131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16" name="Line 8"/>
            <p:cNvSpPr>
              <a:spLocks noChangeShapeType="1"/>
            </p:cNvSpPr>
            <p:nvPr/>
          </p:nvSpPr>
          <p:spPr bwMode="auto">
            <a:xfrm>
              <a:off x="8892480" y="4509120"/>
              <a:ext cx="695" cy="2161555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17" name="Line 9"/>
            <p:cNvSpPr>
              <a:spLocks noChangeShapeType="1"/>
            </p:cNvSpPr>
            <p:nvPr/>
          </p:nvSpPr>
          <p:spPr bwMode="auto">
            <a:xfrm flipV="1">
              <a:off x="6876256" y="6453188"/>
              <a:ext cx="1727994" cy="148"/>
            </a:xfrm>
            <a:prstGeom prst="line">
              <a:avLst/>
            </a:prstGeom>
            <a:noFill/>
            <a:ln w="41275" cmpd="dbl">
              <a:solidFill>
                <a:srgbClr val="FFFF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</p:grpSp>
    </p:spTree>
    <p:extLst>
      <p:ext uri="{BB962C8B-B14F-4D97-AF65-F5344CB8AC3E}">
        <p14:creationId xmlns:p14="http://schemas.microsoft.com/office/powerpoint/2010/main" val="391997515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3"/>
          <p:cNvSpPr>
            <a:spLocks noGrp="1"/>
          </p:cNvSpPr>
          <p:nvPr>
            <p:ph type="ctrTitle"/>
          </p:nvPr>
        </p:nvSpPr>
        <p:spPr>
          <a:xfrm>
            <a:off x="685391" y="770468"/>
            <a:ext cx="10782300" cy="1454118"/>
          </a:xfrm>
        </p:spPr>
        <p:txBody>
          <a:bodyPr/>
          <a:lstStyle/>
          <a:p>
            <a:r>
              <a:rPr lang="ru-RU" sz="7200" dirty="0" smtClean="0">
                <a:solidFill>
                  <a:srgbClr val="FFFF00"/>
                </a:solidFill>
              </a:rPr>
              <a:t>            </a:t>
            </a:r>
            <a:r>
              <a:rPr lang="ru-RU" sz="7200" dirty="0" err="1" smtClean="0">
                <a:solidFill>
                  <a:srgbClr val="FFFF00"/>
                </a:solidFill>
              </a:rPr>
              <a:t>Фотожурнал</a:t>
            </a:r>
            <a:r>
              <a:rPr lang="ru-RU" sz="7200" dirty="0" smtClean="0">
                <a:solidFill>
                  <a:srgbClr val="FFFF00"/>
                </a:solidFill>
              </a:rPr>
              <a:t> </a:t>
            </a:r>
            <a:br>
              <a:rPr lang="ru-RU" sz="7200" dirty="0" smtClean="0">
                <a:solidFill>
                  <a:srgbClr val="FFFF00"/>
                </a:solidFill>
              </a:rPr>
            </a:br>
            <a:r>
              <a:rPr lang="ru-RU" sz="7200" dirty="0" smtClean="0">
                <a:solidFill>
                  <a:srgbClr val="FFFF00"/>
                </a:solidFill>
              </a:rPr>
              <a:t>«Здоровым быть здорово»</a:t>
            </a:r>
            <a:endParaRPr lang="ru-RU" sz="7200" dirty="0">
              <a:solidFill>
                <a:srgbClr val="FFFF00"/>
              </a:solidFill>
            </a:endParaRPr>
          </a:p>
        </p:txBody>
      </p:sp>
      <p:sp>
        <p:nvSpPr>
          <p:cNvPr id="5" name="Подзаголовок 4"/>
          <p:cNvSpPr>
            <a:spLocks noGrp="1"/>
          </p:cNvSpPr>
          <p:nvPr>
            <p:ph type="subTitle" idx="1"/>
          </p:nvPr>
        </p:nvSpPr>
        <p:spPr>
          <a:xfrm>
            <a:off x="1282890" y="2251881"/>
            <a:ext cx="5895832" cy="4701654"/>
          </a:xfrm>
        </p:spPr>
        <p:txBody>
          <a:bodyPr>
            <a:normAutofit/>
          </a:bodyPr>
          <a:lstStyle/>
          <a:p>
            <a:r>
              <a:rPr lang="ru-RU" dirty="0">
                <a:solidFill>
                  <a:srgbClr val="FFFF00"/>
                </a:solidFill>
              </a:rPr>
              <a:t>Кто велик и даже мал,</a:t>
            </a:r>
          </a:p>
          <a:p>
            <a:r>
              <a:rPr lang="ru-RU" dirty="0">
                <a:solidFill>
                  <a:srgbClr val="FFFF00"/>
                </a:solidFill>
              </a:rPr>
              <a:t>Открывайте наш журнал!</a:t>
            </a:r>
          </a:p>
          <a:p>
            <a:r>
              <a:rPr lang="ru-RU" dirty="0">
                <a:solidFill>
                  <a:srgbClr val="FFFF00"/>
                </a:solidFill>
              </a:rPr>
              <a:t>В нем расскажем мы о том,</a:t>
            </a:r>
          </a:p>
          <a:p>
            <a:r>
              <a:rPr lang="ru-RU" dirty="0">
                <a:solidFill>
                  <a:srgbClr val="FFFF00"/>
                </a:solidFill>
              </a:rPr>
              <a:t>Как здоровье бережем…</a:t>
            </a:r>
          </a:p>
          <a:p>
            <a:r>
              <a:rPr lang="ru-RU" dirty="0">
                <a:solidFill>
                  <a:srgbClr val="FFFF00"/>
                </a:solidFill>
              </a:rPr>
              <a:t>Силы, бодрости, здоровья</a:t>
            </a:r>
          </a:p>
          <a:p>
            <a:r>
              <a:rPr lang="ru-RU" dirty="0">
                <a:solidFill>
                  <a:srgbClr val="FFFF00"/>
                </a:solidFill>
              </a:rPr>
              <a:t>Вам желаем от души!</a:t>
            </a:r>
          </a:p>
          <a:p>
            <a:r>
              <a:rPr lang="ru-RU" dirty="0">
                <a:solidFill>
                  <a:srgbClr val="FFFF00"/>
                </a:solidFill>
              </a:rPr>
              <a:t>С уваженьем и почтеньем</a:t>
            </a:r>
          </a:p>
          <a:p>
            <a:r>
              <a:rPr lang="ru-RU" dirty="0">
                <a:solidFill>
                  <a:srgbClr val="FFFF00"/>
                </a:solidFill>
              </a:rPr>
              <a:t>Дошколята – крепыши!</a:t>
            </a:r>
          </a:p>
          <a:p>
            <a:endParaRPr lang="ru-RU" dirty="0"/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2321" t="16730" r="-837" b="19532"/>
          <a:stretch/>
        </p:blipFill>
        <p:spPr>
          <a:xfrm>
            <a:off x="6073254" y="2784143"/>
            <a:ext cx="5895833" cy="342558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130397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2913" y="272956"/>
            <a:ext cx="1196908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3600" dirty="0" smtClean="0">
                <a:solidFill>
                  <a:srgbClr val="FFFF00"/>
                </a:solidFill>
              </a:rPr>
              <a:t> </a:t>
            </a:r>
            <a:r>
              <a:rPr lang="ru-RU" sz="3600" dirty="0">
                <a:solidFill>
                  <a:srgbClr val="FFFF00"/>
                </a:solidFill>
              </a:rPr>
              <a:t>Игры для мелкой моторики</a:t>
            </a:r>
            <a:r>
              <a:rPr lang="ru-RU" sz="3600" dirty="0" smtClean="0">
                <a:solidFill>
                  <a:srgbClr val="FFFF00"/>
                </a:solidFill>
              </a:rPr>
              <a:t>, сделанные </a:t>
            </a:r>
            <a:r>
              <a:rPr lang="ru-RU" sz="3600" dirty="0">
                <a:solidFill>
                  <a:srgbClr val="FFFF00"/>
                </a:solidFill>
              </a:rPr>
              <a:t>руками </a:t>
            </a:r>
            <a:r>
              <a:rPr lang="ru-RU" sz="3600" dirty="0" smtClean="0">
                <a:solidFill>
                  <a:srgbClr val="FFFF00"/>
                </a:solidFill>
              </a:rPr>
              <a:t>родителей</a:t>
            </a:r>
            <a:r>
              <a:rPr lang="ru-RU" dirty="0" smtClean="0"/>
              <a:t>.</a:t>
            </a:r>
            <a:endParaRPr lang="ru-RU" dirty="0"/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68535" y="1266092"/>
            <a:ext cx="6059607" cy="4813593"/>
          </a:xfrm>
          <a:prstGeom prst="rect">
            <a:avLst/>
          </a:prstGeom>
        </p:spPr>
      </p:pic>
      <p:pic>
        <p:nvPicPr>
          <p:cNvPr id="2" name="Рисунок 1"/>
          <p:cNvPicPr>
            <a:picLocks noChangeAspect="1"/>
          </p:cNvPicPr>
          <p:nvPr/>
        </p:nvPicPr>
        <p:blipFill rotWithShape="1">
          <a:blip r:embed="rId3"/>
          <a:srcRect l="13579" r="15139" b="13619"/>
          <a:stretch/>
        </p:blipFill>
        <p:spPr>
          <a:xfrm>
            <a:off x="1021278" y="964671"/>
            <a:ext cx="3669475" cy="59289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955356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534572"/>
            <a:ext cx="6165959" cy="4379179"/>
          </a:xfrm>
          <a:prstGeom prst="rect">
            <a:avLst/>
          </a:prstGeom>
        </p:spPr>
      </p:pic>
      <p:pic>
        <p:nvPicPr>
          <p:cNvPr id="9" name="Рисунок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84017" y="1957004"/>
            <a:ext cx="6126736" cy="45000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559349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Рисунок 7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01774" y="2345928"/>
            <a:ext cx="6790226" cy="4512072"/>
          </a:xfrm>
          <a:prstGeom prst="rect">
            <a:avLst/>
          </a:prstGeom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54380"/>
            <a:ext cx="5665171" cy="37644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599608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486" y="148935"/>
            <a:ext cx="4986153" cy="4986153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31814" y="2228674"/>
            <a:ext cx="6966682" cy="46293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930523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32545" y="2299926"/>
            <a:ext cx="6859455" cy="4558074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5002" y="130629"/>
            <a:ext cx="6469375" cy="4298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86458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537773" cy="4344318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05535" y="2614226"/>
            <a:ext cx="6386465" cy="42437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3875188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3099" t="-2558" b="-1"/>
          <a:stretch/>
        </p:blipFill>
        <p:spPr>
          <a:xfrm>
            <a:off x="8217725" y="2006930"/>
            <a:ext cx="3974275" cy="4759953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0004" y="253801"/>
            <a:ext cx="7692751" cy="51117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528259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3533" y="605642"/>
            <a:ext cx="4788477" cy="6252358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45580" y="534390"/>
            <a:ext cx="5143500" cy="6323610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63040" y="0"/>
            <a:ext cx="10937172" cy="6462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826646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821351" cy="4530599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10608" y="2553194"/>
            <a:ext cx="6481391" cy="43048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96580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48498" y="3402280"/>
            <a:ext cx="6143502" cy="3455720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333506" cy="35625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381709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2520" y="0"/>
            <a:ext cx="3857625" cy="6858000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67883" y="0"/>
            <a:ext cx="385762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2900198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83193" y="570016"/>
            <a:ext cx="9668974" cy="6287984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3194462" y="95003"/>
            <a:ext cx="992777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dirty="0" err="1" smtClean="0">
                <a:solidFill>
                  <a:srgbClr val="FFFF00"/>
                </a:solidFill>
              </a:rPr>
              <a:t>Коррегирующая</a:t>
            </a:r>
            <a:r>
              <a:rPr lang="ru-RU" sz="2400" dirty="0" smtClean="0">
                <a:solidFill>
                  <a:srgbClr val="FFFF00"/>
                </a:solidFill>
              </a:rPr>
              <a:t> гимнастика после сна</a:t>
            </a:r>
            <a:endParaRPr lang="ru-RU" sz="2400" dirty="0">
              <a:solidFill>
                <a:srgbClr val="FFFF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217838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5691" y="0"/>
            <a:ext cx="10058400" cy="66837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254795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-1095499" y="1641764"/>
            <a:ext cx="6311735" cy="4120738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3075472" y="1585120"/>
            <a:ext cx="6323609" cy="4222149"/>
          </a:xfrm>
          <a:prstGeom prst="rect">
            <a:avLst/>
          </a:prstGeom>
        </p:spPr>
      </p:pic>
      <p:pic>
        <p:nvPicPr>
          <p:cNvPr id="9" name="Рисунок 8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751641" y="1417641"/>
            <a:ext cx="6323610" cy="455710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4500747" y="0"/>
            <a:ext cx="648392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800" dirty="0" smtClean="0">
                <a:solidFill>
                  <a:srgbClr val="FFFF00"/>
                </a:solidFill>
              </a:rPr>
              <a:t>Дорожка здоровья</a:t>
            </a:r>
            <a:endParaRPr lang="ru-RU" sz="2800" dirty="0">
              <a:solidFill>
                <a:srgbClr val="FFFF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780707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366" t="25763" r="18158"/>
          <a:stretch/>
        </p:blipFill>
        <p:spPr>
          <a:xfrm>
            <a:off x="1733796" y="508650"/>
            <a:ext cx="8324604" cy="59969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322930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8813" y="0"/>
            <a:ext cx="10058400" cy="66837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4724708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771395" cy="4499558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980216" y="1150447"/>
            <a:ext cx="6857999" cy="45571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9946581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59442" y="174243"/>
            <a:ext cx="10058400" cy="66837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744815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04561" y="3331028"/>
            <a:ext cx="5093293" cy="3384468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576601" cy="43701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629930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7398677" cy="4916384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312725" y="1150447"/>
            <a:ext cx="6857999" cy="45571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9249349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018" t="-521" r="346" b="521"/>
          <a:stretch/>
        </p:blipFill>
        <p:spPr>
          <a:xfrm rot="5400000">
            <a:off x="692116" y="365885"/>
            <a:ext cx="5474525" cy="5716533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877671" y="1097347"/>
            <a:ext cx="5894737" cy="40325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798174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Рисунок 9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705"/>
          <a:stretch/>
        </p:blipFill>
        <p:spPr>
          <a:xfrm>
            <a:off x="5902036" y="2074295"/>
            <a:ext cx="6289964" cy="4783705"/>
          </a:xfrm>
          <a:prstGeom prst="rect">
            <a:avLst/>
          </a:prstGeom>
        </p:spPr>
      </p:pic>
      <p:pic>
        <p:nvPicPr>
          <p:cNvPr id="11" name="Рисунок 10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858"/>
          <a:stretch/>
        </p:blipFill>
        <p:spPr>
          <a:xfrm>
            <a:off x="-83128" y="0"/>
            <a:ext cx="5988933" cy="49045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265418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448789"/>
            <a:ext cx="5108849" cy="3394805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35961" y="2066305"/>
            <a:ext cx="7056039" cy="4688703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285401" y="144986"/>
            <a:ext cx="9236241" cy="11766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167907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7005510" cy="4655127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40559" y="3036196"/>
            <a:ext cx="5751441" cy="38218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34752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469376" cy="4298868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43583" y="2446318"/>
            <a:ext cx="6448417" cy="42849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031435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5272005" cy="3503221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78931" y="2173184"/>
            <a:ext cx="6913069" cy="45937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377468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5718782" cy="3800102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11982" y="2410692"/>
            <a:ext cx="6380018" cy="42394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12061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174205" y="85345"/>
            <a:ext cx="5772398" cy="3835730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13727" y="2287422"/>
            <a:ext cx="6878273" cy="45705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953930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362148" cy="4227616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42206" y="2505694"/>
            <a:ext cx="6549794" cy="43523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6672908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612344" cy="4393870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38306" y="3167597"/>
            <a:ext cx="5553694" cy="36904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34914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290662" cy="4180114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25346" y="2838203"/>
            <a:ext cx="6049400" cy="40197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707247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3"/>
          <p:cNvSpPr>
            <a:spLocks noGrp="1"/>
          </p:cNvSpPr>
          <p:nvPr>
            <p:ph type="ctrTitle"/>
          </p:nvPr>
        </p:nvSpPr>
        <p:spPr>
          <a:xfrm>
            <a:off x="1256647" y="-130628"/>
            <a:ext cx="10782300" cy="679423"/>
          </a:xfrm>
        </p:spPr>
        <p:txBody>
          <a:bodyPr/>
          <a:lstStyle/>
          <a:p>
            <a:r>
              <a:rPr lang="ru-RU" sz="2400" dirty="0" smtClean="0">
                <a:solidFill>
                  <a:srgbClr val="FFFF00"/>
                </a:solidFill>
              </a:rPr>
              <a:t>Индивидуальная работа  с нестандартным оборудованием(Дыхательная гимнастика)</a:t>
            </a:r>
            <a:endParaRPr lang="ru-RU" sz="2400" dirty="0">
              <a:solidFill>
                <a:srgbClr val="FFFF00"/>
              </a:solidFill>
            </a:endParaRPr>
          </a:p>
        </p:txBody>
      </p:sp>
      <p:pic>
        <p:nvPicPr>
          <p:cNvPr id="7" name="Рисунок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20021"/>
            <a:ext cx="6498262" cy="4318063"/>
          </a:xfrm>
          <a:prstGeom prst="rect">
            <a:avLst/>
          </a:prstGeom>
        </p:spPr>
      </p:pic>
      <p:pic>
        <p:nvPicPr>
          <p:cNvPr id="6" name="Рисунок 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13911" y="3091414"/>
            <a:ext cx="6278089" cy="37665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248281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1876300" y="166255"/>
            <a:ext cx="917962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800" dirty="0" smtClean="0">
                <a:solidFill>
                  <a:srgbClr val="FFFF00"/>
                </a:solidFill>
              </a:rPr>
              <a:t>НОД с родителями «Научим мишку ухаживать за зубами»</a:t>
            </a:r>
            <a:endParaRPr lang="ru-RU" sz="2800" dirty="0">
              <a:solidFill>
                <a:srgbClr val="FFFF00"/>
              </a:solidFill>
            </a:endParaRPr>
          </a:p>
        </p:txBody>
      </p:sp>
      <p:pic>
        <p:nvPicPr>
          <p:cNvPr id="7" name="Рисунок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88740" y="2603065"/>
            <a:ext cx="6403260" cy="4254935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8180"/>
          <a:stretch/>
        </p:blipFill>
        <p:spPr>
          <a:xfrm>
            <a:off x="1" y="663074"/>
            <a:ext cx="5759532" cy="41681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90404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7103904" cy="4720509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86675" y="3083698"/>
            <a:ext cx="5679955" cy="37743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528905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415135" cy="4262825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72097" y="2525557"/>
            <a:ext cx="6519903" cy="43324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168681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269705" cy="4166188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47393" y="2774939"/>
            <a:ext cx="6144607" cy="40830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546787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617015" cy="4396974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45963" y="2561183"/>
            <a:ext cx="6466289" cy="42968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55598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5524486" cy="3670994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98735" y="2373817"/>
            <a:ext cx="6593265" cy="43811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370752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362148" cy="4227616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77048" y="2796000"/>
            <a:ext cx="5814951" cy="38640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649563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47566" y="83127"/>
            <a:ext cx="10058400" cy="66837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9306924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27761031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Метрополия">
  <a:themeElements>
    <a:clrScheme name="Метрополия">
      <a:dk1>
        <a:sysClr val="windowText" lastClr="000000"/>
      </a:dk1>
      <a:lt1>
        <a:sysClr val="window" lastClr="FFFFFF"/>
      </a:lt1>
      <a:dk2>
        <a:srgbClr val="162F33"/>
      </a:dk2>
      <a:lt2>
        <a:srgbClr val="EAF0E0"/>
      </a:lt2>
      <a:accent1>
        <a:srgbClr val="50B4C8"/>
      </a:accent1>
      <a:accent2>
        <a:srgbClr val="A8B97F"/>
      </a:accent2>
      <a:accent3>
        <a:srgbClr val="9B9256"/>
      </a:accent3>
      <a:accent4>
        <a:srgbClr val="657689"/>
      </a:accent4>
      <a:accent5>
        <a:srgbClr val="7A855D"/>
      </a:accent5>
      <a:accent6>
        <a:srgbClr val="84AC9D"/>
      </a:accent6>
      <a:hlink>
        <a:srgbClr val="2370CD"/>
      </a:hlink>
      <a:folHlink>
        <a:srgbClr val="877589"/>
      </a:folHlink>
    </a:clrScheme>
    <a:fontScheme name="Метрополия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Метрополия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00000"/>
                <a:lumMod val="110000"/>
              </a:schemeClr>
            </a:gs>
            <a:gs pos="50000">
              <a:schemeClr val="phClr">
                <a:tint val="75000"/>
                <a:satMod val="101000"/>
                <a:lumMod val="105000"/>
              </a:schemeClr>
            </a:gs>
            <a:gs pos="100000">
              <a:schemeClr val="phClr">
                <a:tint val="82000"/>
                <a:satMod val="104000"/>
                <a:lumMod val="105000"/>
              </a:schemeClr>
            </a:gs>
          </a:gsLst>
          <a:lin ang="2700000" scaled="0"/>
        </a:gradFill>
        <a:gradFill rotWithShape="1">
          <a:gsLst>
            <a:gs pos="0">
              <a:schemeClr val="phClr">
                <a:tint val="97000"/>
                <a:satMod val="100000"/>
                <a:lumMod val="102000"/>
              </a:schemeClr>
            </a:gs>
            <a:gs pos="50000">
              <a:schemeClr val="phClr">
                <a:shade val="100000"/>
                <a:satMod val="100000"/>
                <a:lumMod val="100000"/>
              </a:schemeClr>
            </a:gs>
            <a:gs pos="100000">
              <a:schemeClr val="phClr">
                <a:shade val="80000"/>
                <a:satMod val="100000"/>
                <a:lumMod val="99000"/>
              </a:schemeClr>
            </a:gs>
          </a:gsLst>
          <a:lin ang="27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solidFill>
          <a:schemeClr val="phClr">
            <a:shade val="95000"/>
            <a:satMod val="170000"/>
          </a:schemeClr>
        </a:soli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Metropolitan" id="{4C5440D6-04D2-4954-96CF-F251137069B2}" vid="{79CFCA13-9412-4290-BB4B-85112F88857B}"/>
    </a:ext>
  </a:extLst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Метрополия</Template>
  <TotalTime>410</TotalTime>
  <Words>756</Words>
  <Application>Microsoft Office PowerPoint</Application>
  <PresentationFormat>Произвольный</PresentationFormat>
  <Paragraphs>133</Paragraphs>
  <Slides>53</Slides>
  <Notes>1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53</vt:i4>
      </vt:variant>
    </vt:vector>
  </HeadingPairs>
  <TitlesOfParts>
    <vt:vector size="54" baseType="lpstr">
      <vt:lpstr>Метрополия</vt:lpstr>
      <vt:lpstr>         Проект: «Здоровье детей в наших руках»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            Фотожурнал  «Здоровым быть здорово»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Индивидуальная работа  с нестандартным оборудованием(Дыхательная гимнастика)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Проект: «Здоровье детей в наших руках»</dc:title>
  <dc:creator>Дарья Савастеева</dc:creator>
  <cp:lastModifiedBy>Леночка</cp:lastModifiedBy>
  <cp:revision>45</cp:revision>
  <dcterms:created xsi:type="dcterms:W3CDTF">2016-01-08T13:06:38Z</dcterms:created>
  <dcterms:modified xsi:type="dcterms:W3CDTF">2016-10-04T15:50:38Z</dcterms:modified>
</cp:coreProperties>
</file>