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8" r:id="rId7"/>
    <p:sldId id="269" r:id="rId8"/>
    <p:sldId id="265" r:id="rId9"/>
    <p:sldId id="266" r:id="rId10"/>
    <p:sldId id="267" r:id="rId11"/>
    <p:sldId id="262" r:id="rId12"/>
    <p:sldId id="27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избавится от «почерка Леонардо»</a:t>
            </a:r>
            <a:br>
              <a:rPr lang="ru-RU" dirty="0" smtClean="0"/>
            </a:br>
            <a:r>
              <a:rPr lang="ru-RU" dirty="0" smtClean="0"/>
              <a:t> (коррекция зеркального письма</a:t>
            </a:r>
            <a:r>
              <a:rPr lang="ru-RU" dirty="0" smtClean="0"/>
              <a:t>)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Консультация для воспитателей</a:t>
            </a:r>
          </a:p>
          <a:p>
            <a:r>
              <a:rPr lang="ru-RU" sz="2400" dirty="0" smtClean="0"/>
              <a:t>Подготовила </a:t>
            </a:r>
            <a:endParaRPr lang="ru-RU" sz="2400" dirty="0" smtClean="0"/>
          </a:p>
          <a:p>
            <a:r>
              <a:rPr lang="ru-RU" sz="2200" dirty="0"/>
              <a:t>учитель-логопед  </a:t>
            </a:r>
            <a:r>
              <a:rPr lang="ru-RU" sz="2200" dirty="0" smtClean="0"/>
              <a:t>Кривоносова </a:t>
            </a:r>
            <a:r>
              <a:rPr lang="ru-RU" sz="2200" dirty="0" smtClean="0"/>
              <a:t>Ю. А</a:t>
            </a:r>
            <a:r>
              <a:rPr lang="ru-RU" sz="2200" dirty="0" smtClean="0"/>
              <a:t>.</a:t>
            </a:r>
            <a:endParaRPr lang="ru-RU" sz="22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Игры «Буква сломалась» , «Прятки»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91" y="1417638"/>
            <a:ext cx="2835820" cy="21648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00247"/>
            <a:ext cx="3036865" cy="2131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92736"/>
            <a:ext cx="2880320" cy="264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31" y="3692736"/>
            <a:ext cx="4928043" cy="27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Демонстрация букв в разном положении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6" y="1417638"/>
            <a:ext cx="3740921" cy="234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9373"/>
            <a:ext cx="3844105" cy="231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0"/>
          <a:stretch/>
        </p:blipFill>
        <p:spPr>
          <a:xfrm>
            <a:off x="395536" y="3933056"/>
            <a:ext cx="3956946" cy="264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2"/>
          <a:stretch/>
        </p:blipFill>
        <p:spPr>
          <a:xfrm>
            <a:off x="4499993" y="3933056"/>
            <a:ext cx="4320480" cy="2626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9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 b="5880"/>
          <a:stretch/>
        </p:blipFill>
        <p:spPr>
          <a:xfrm>
            <a:off x="827584" y="1452282"/>
            <a:ext cx="7272807" cy="4657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6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92211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очему дети пишут зеркально.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001056" cy="499715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6200" b="1" dirty="0"/>
              <a:t>Зеркальное письмо - письмо справа налево с зеркальным изображением или переворачивание букв и цифр</a:t>
            </a:r>
            <a:r>
              <a:rPr lang="ru-RU" sz="6200" b="1" dirty="0" smtClean="0"/>
              <a:t>.</a:t>
            </a:r>
          </a:p>
          <a:p>
            <a:pPr marL="0" indent="0" algn="ctr">
              <a:buNone/>
            </a:pPr>
            <a:endParaRPr lang="ru-RU" sz="4500" dirty="0" smtClean="0"/>
          </a:p>
          <a:p>
            <a:pPr marL="0" indent="0" algn="ctr">
              <a:buNone/>
            </a:pPr>
            <a:r>
              <a:rPr lang="ru-RU" sz="4500" dirty="0" smtClean="0"/>
              <a:t>Причины</a:t>
            </a:r>
            <a:r>
              <a:rPr lang="ru-RU" sz="4500" dirty="0"/>
              <a:t>: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sz="4900" dirty="0" smtClean="0"/>
              <a:t>Нарушение </a:t>
            </a:r>
            <a:r>
              <a:rPr lang="ru-RU" sz="4900" dirty="0"/>
              <a:t>зрительного восприятия;</a:t>
            </a:r>
          </a:p>
          <a:p>
            <a:pPr algn="just"/>
            <a:r>
              <a:rPr lang="ru-RU" sz="4900" dirty="0"/>
              <a:t>Скрытая или явная леворукость</a:t>
            </a:r>
            <a:r>
              <a:rPr lang="ru-RU" sz="4900" dirty="0" smtClean="0"/>
              <a:t>.</a:t>
            </a:r>
          </a:p>
          <a:p>
            <a:pPr algn="just"/>
            <a:r>
              <a:rPr lang="ru-RU" sz="4900" dirty="0" smtClean="0"/>
              <a:t>Быстрое обучение грамоте и письму печатными буквами.</a:t>
            </a:r>
          </a:p>
          <a:p>
            <a:pPr algn="just"/>
            <a:r>
              <a:rPr lang="ru-RU" sz="4900" dirty="0" smtClean="0"/>
              <a:t>Недостаточная </a:t>
            </a:r>
            <a:r>
              <a:rPr lang="ru-RU" sz="4900" dirty="0" err="1"/>
              <a:t>сформированность</a:t>
            </a:r>
            <a:r>
              <a:rPr lang="ru-RU" sz="4900" dirty="0"/>
              <a:t> зрительно-пространственного восприятия и представлений ( т.е. представлений о форме, величине предметов, и об их расположении в пространстве по отношению к себе и друг к другу;</a:t>
            </a:r>
          </a:p>
          <a:p>
            <a:pPr algn="just"/>
            <a:r>
              <a:rPr lang="ru-RU" sz="4900" dirty="0" smtClean="0"/>
              <a:t>Недостаточная </a:t>
            </a:r>
            <a:r>
              <a:rPr lang="ru-RU" sz="4900" dirty="0" err="1"/>
              <a:t>сформированность</a:t>
            </a:r>
            <a:r>
              <a:rPr lang="ru-RU" sz="4900" dirty="0"/>
              <a:t> зрительного анализа и синтеза;</a:t>
            </a:r>
          </a:p>
          <a:p>
            <a:pPr algn="just"/>
            <a:r>
              <a:rPr lang="ru-RU" sz="4900" dirty="0" smtClean="0"/>
              <a:t>Недостаточная </a:t>
            </a:r>
            <a:r>
              <a:rPr lang="ru-RU" sz="4900" dirty="0" err="1"/>
              <a:t>сформированность</a:t>
            </a:r>
            <a:r>
              <a:rPr lang="ru-RU" sz="4900" dirty="0"/>
              <a:t> буквенного </a:t>
            </a:r>
            <a:r>
              <a:rPr lang="ru-RU" sz="4900" dirty="0" err="1" smtClean="0"/>
              <a:t>гнозиса</a:t>
            </a:r>
            <a:r>
              <a:rPr lang="ru-RU" sz="4900" dirty="0" smtClean="0"/>
              <a:t>(узнавания).</a:t>
            </a:r>
            <a:endParaRPr lang="ru-RU" sz="4900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marL="0" indent="0" algn="ctr">
              <a:buNone/>
            </a:pPr>
            <a:r>
              <a:rPr lang="ru-RU" sz="4900" dirty="0" smtClean="0"/>
              <a:t>Последствия</a:t>
            </a:r>
            <a:r>
              <a:rPr lang="ru-RU" sz="4900" dirty="0"/>
              <a:t>:</a:t>
            </a:r>
          </a:p>
          <a:p>
            <a:pPr algn="just"/>
            <a:endParaRPr lang="ru-RU" sz="4900" dirty="0"/>
          </a:p>
          <a:p>
            <a:pPr algn="just"/>
            <a:r>
              <a:rPr lang="ru-RU" sz="4900" dirty="0"/>
              <a:t>снижение качества чтения;</a:t>
            </a:r>
          </a:p>
          <a:p>
            <a:pPr algn="just"/>
            <a:r>
              <a:rPr lang="ru-RU" sz="4900" dirty="0"/>
              <a:t>снижение качества письма;</a:t>
            </a:r>
          </a:p>
          <a:p>
            <a:pPr algn="just"/>
            <a:r>
              <a:rPr lang="ru-RU" sz="4900" dirty="0"/>
              <a:t>затруднение в обучении </a:t>
            </a:r>
            <a:r>
              <a:rPr lang="ru-RU" sz="4900" dirty="0" smtClean="0"/>
              <a:t>грамоте</a:t>
            </a:r>
            <a:r>
              <a:rPr lang="ru-RU" sz="4900" dirty="0"/>
              <a:t>;</a:t>
            </a:r>
            <a:endParaRPr lang="ru-RU" sz="4900" dirty="0" smtClean="0"/>
          </a:p>
          <a:p>
            <a:pPr algn="just"/>
            <a:r>
              <a:rPr lang="ru-RU" sz="4900" dirty="0" smtClean="0"/>
              <a:t>оптическая </a:t>
            </a:r>
            <a:r>
              <a:rPr lang="ru-RU" sz="4900" dirty="0" err="1" smtClean="0"/>
              <a:t>дисграфия</a:t>
            </a:r>
            <a:r>
              <a:rPr lang="ru-RU" sz="4900" dirty="0" smtClean="0"/>
              <a:t>.</a:t>
            </a:r>
            <a:endParaRPr lang="ru-RU" sz="4900" dirty="0"/>
          </a:p>
          <a:p>
            <a:pPr algn="just"/>
            <a:endParaRPr lang="ru-RU" sz="4000" dirty="0"/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направления коррекционной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908720"/>
            <a:ext cx="8001056" cy="5217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1.   Совершенствование пространственно-временных ориентировок на себе, на листе бумаги, развитие способностей к запоминанию, автоматизации и воспроизведения серий, включающих несколько различных движений, </a:t>
            </a:r>
            <a:r>
              <a:rPr lang="ru-RU" dirty="0" err="1"/>
              <a:t>рядоговорения</a:t>
            </a:r>
            <a:r>
              <a:rPr lang="ru-RU" dirty="0"/>
              <a:t> (времена года, дни недели).</a:t>
            </a:r>
          </a:p>
          <a:p>
            <a:r>
              <a:rPr lang="ru-RU" dirty="0"/>
              <a:t>2.   Развитие мелкой моторики рук с использованием массажа и самомассажа пальцев, игр с пальчиками, обводки, штриховки, работы с ножницами, пластилином.</a:t>
            </a:r>
          </a:p>
          <a:p>
            <a:r>
              <a:rPr lang="ru-RU" dirty="0"/>
              <a:t>3.   Развитие тактильных ощущений посредством </a:t>
            </a:r>
            <a:r>
              <a:rPr lang="ru-RU" dirty="0" err="1"/>
              <a:t>дермалексий</a:t>
            </a:r>
            <a:r>
              <a:rPr lang="ru-RU" dirty="0"/>
              <a:t>, профилактическая работа по предупреждению </a:t>
            </a:r>
            <a:r>
              <a:rPr lang="ru-RU" dirty="0" err="1"/>
              <a:t>дисграфии</a:t>
            </a:r>
            <a:r>
              <a:rPr lang="ru-RU" dirty="0"/>
              <a:t> (необходимо узнать, какую букву «написали» на спине, на руке, в воздухе рукой ребенка, узнать буквы на ощупь и т. д.)</a:t>
            </a:r>
          </a:p>
          <a:p>
            <a:r>
              <a:rPr lang="ru-RU" dirty="0"/>
              <a:t>4.   Расширение поля зрения ребенка.</a:t>
            </a:r>
          </a:p>
          <a:p>
            <a:r>
              <a:rPr lang="ru-RU" dirty="0"/>
              <a:t>5.   Развитие конструктивного </a:t>
            </a:r>
            <a:r>
              <a:rPr lang="ru-RU" dirty="0" err="1"/>
              <a:t>праксиса</a:t>
            </a:r>
            <a:r>
              <a:rPr lang="ru-RU" dirty="0"/>
              <a:t> путем моделирования букв из палочек, из элементов букв, </a:t>
            </a:r>
            <a:r>
              <a:rPr lang="ru-RU" dirty="0" err="1"/>
              <a:t>реконструирования</a:t>
            </a:r>
            <a:r>
              <a:rPr lang="ru-RU" dirty="0"/>
              <a:t> букв.</a:t>
            </a:r>
          </a:p>
        </p:txBody>
      </p:sp>
    </p:spTree>
    <p:extLst>
      <p:ext uri="{BB962C8B-B14F-4D97-AF65-F5344CB8AC3E}">
        <p14:creationId xmlns:p14="http://schemas.microsoft.com/office/powerpoint/2010/main" val="13261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и игры по коррекции</a:t>
            </a:r>
            <a:br>
              <a:rPr lang="ru-RU" dirty="0" smtClean="0"/>
            </a:br>
            <a:r>
              <a:rPr lang="ru-RU" dirty="0" smtClean="0"/>
              <a:t>зеркального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600200"/>
            <a:ext cx="8001056" cy="47811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600" b="1" dirty="0"/>
              <a:t>Игры на развитие зрительно-пространственных </a:t>
            </a:r>
            <a:r>
              <a:rPr lang="ru-RU" sz="3600" b="1" dirty="0" smtClean="0"/>
              <a:t>отношений </a:t>
            </a:r>
            <a:r>
              <a:rPr lang="ru-RU" dirty="0" smtClean="0"/>
              <a:t>(</a:t>
            </a:r>
            <a:r>
              <a:rPr lang="ru-RU" dirty="0"/>
              <a:t>прежде чем проводить работу по различению правильной буквы и ее двойника, проводится подготовительный этап, помогающий развивать у детей ориентировку в пространстве, </a:t>
            </a:r>
            <a:r>
              <a:rPr lang="ru-RU" dirty="0" smtClean="0"/>
              <a:t>в собственном теле и </a:t>
            </a:r>
            <a:r>
              <a:rPr lang="ru-RU" dirty="0"/>
              <a:t>на листе бумаги</a:t>
            </a:r>
            <a:r>
              <a:rPr lang="ru-RU" dirty="0" smtClean="0"/>
              <a:t>.)</a:t>
            </a:r>
          </a:p>
          <a:p>
            <a:pPr marL="0" indent="0" algn="just">
              <a:buNone/>
            </a:pPr>
            <a:r>
              <a:rPr lang="ru-RU" dirty="0" smtClean="0"/>
              <a:t>1. Узнавание </a:t>
            </a:r>
            <a:r>
              <a:rPr lang="ru-RU" dirty="0"/>
              <a:t>различных предметов в усложнённых условиях. (например: по контурам, перечёркнутых изображений, недорисованных предметов, наложенных изображений</a:t>
            </a:r>
            <a:r>
              <a:rPr lang="ru-RU" dirty="0" smtClean="0"/>
              <a:t>);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2. Любые </a:t>
            </a:r>
            <a:r>
              <a:rPr lang="ru-RU" dirty="0"/>
              <a:t>игры и упражнения на развитие мелкой моторики пальцев рук (конструкторы с мелкими деталями, лепка, рисование, лабиринты и т.д</a:t>
            </a:r>
            <a:r>
              <a:rPr lang="ru-RU" dirty="0" smtClean="0"/>
              <a:t>.)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Дети должны хорошо ориентироваться в пространстве и  </a:t>
            </a:r>
            <a:r>
              <a:rPr lang="ru-RU" dirty="0"/>
              <a:t>четко усвоить понятия «вверх», «вниз», «вправо», «влево</a:t>
            </a:r>
            <a:r>
              <a:rPr lang="ru-RU" dirty="0" smtClean="0"/>
              <a:t>».</a:t>
            </a:r>
          </a:p>
          <a:p>
            <a:r>
              <a:rPr lang="ru-RU" dirty="0"/>
              <a:t>Для осуществления этой цели должны проводиться разные игры, вплоть до выкладывания различных фигур, орнаментов на полу из самих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Игра «Помоги мышке»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7" t="4516" r="2857" b="-4516"/>
          <a:stretch/>
        </p:blipFill>
        <p:spPr>
          <a:xfrm>
            <a:off x="1331640" y="1268760"/>
            <a:ext cx="62646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4000" b="1" dirty="0"/>
              <a:t>Игры с буквами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196752"/>
            <a:ext cx="8001056" cy="518457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1. Выкладывание букв из палочек с фиксированием внимания на том, в какую сторону направлена буква, где расположены элементы и в каком количестве. </a:t>
            </a:r>
          </a:p>
          <a:p>
            <a:r>
              <a:rPr lang="ru-RU" sz="5600" dirty="0"/>
              <a:t>2. Определение букв, написанных на карточках, где представлены как правильные, так и неправильные (зеркальные) буквы. </a:t>
            </a:r>
          </a:p>
          <a:p>
            <a:r>
              <a:rPr lang="ru-RU" sz="5600" dirty="0"/>
              <a:t>3. Ощупывание картонных, пластмассовых или магнитных  букв с закрытыми глазами (игра «Чудесный мешочек»). Необходимо достать букву из мешочка с закрытыми глазами, определить на ощупь, какая буква, назвать её, придумать слова, содержащие эту букву, положить её на стол так, чтобы она отражала верное написание. </a:t>
            </a:r>
          </a:p>
          <a:p>
            <a:r>
              <a:rPr lang="ru-RU" sz="5600" dirty="0"/>
              <a:t>4. Определение букв, написанных на спине, руке, на ладони (пальцем медленно проводить контур буквы – прием «</a:t>
            </a:r>
            <a:r>
              <a:rPr lang="ru-RU" sz="5600" dirty="0" err="1"/>
              <a:t>дермолексии</a:t>
            </a:r>
            <a:r>
              <a:rPr lang="ru-RU" sz="5600" dirty="0"/>
              <a:t>»( ДЕРМОЛЕКСИЯ (от греч. </a:t>
            </a:r>
            <a:r>
              <a:rPr lang="ru-RU" sz="5600" dirty="0" err="1"/>
              <a:t>derma</a:t>
            </a:r>
            <a:r>
              <a:rPr lang="ru-RU" sz="5600" dirty="0"/>
              <a:t> - кожа </a:t>
            </a:r>
            <a:r>
              <a:rPr lang="ru-RU" sz="5600" dirty="0" err="1"/>
              <a:t>lexis</a:t>
            </a:r>
            <a:r>
              <a:rPr lang="ru-RU" sz="5600" dirty="0"/>
              <a:t> - слово) - способность человека к опознанию начертанных на коже цифр, букв, слов.), в воздухе (с закрытыми и с открытыми глазами). Для более младших детей можно использовать это упражнение, рисуя вместо букв знакомые им геометрические фигуры (круг, квадрат, треугольник). </a:t>
            </a:r>
          </a:p>
          <a:p>
            <a:r>
              <a:rPr lang="ru-RU" sz="5600" dirty="0"/>
              <a:t>5. Нахождение недостающих элементов букв. Игра </a:t>
            </a:r>
            <a:r>
              <a:rPr lang="ru-RU" sz="5600" dirty="0" smtClean="0"/>
              <a:t>«Буквоед». </a:t>
            </a:r>
            <a:endParaRPr lang="ru-RU" sz="5600" dirty="0"/>
          </a:p>
          <a:p>
            <a:r>
              <a:rPr lang="ru-RU" sz="5600" dirty="0"/>
              <a:t>6. Обведение букв по трафарету, шаблону, выкладывание контура букв ниточками, семечками, проволокой, палочками; рисование букв на асфальте, на снегу, на стекле, на песке. </a:t>
            </a:r>
          </a:p>
          <a:p>
            <a:r>
              <a:rPr lang="ru-RU" sz="5600" dirty="0"/>
              <a:t>7. Демонстрация букв в разном положении. </a:t>
            </a:r>
          </a:p>
          <a:p>
            <a:r>
              <a:rPr lang="ru-RU" sz="5600" dirty="0"/>
              <a:t>8. Предъявление букв разного шрифта: печатные, прописные, строчные, стилизованные. </a:t>
            </a:r>
          </a:p>
          <a:p>
            <a:r>
              <a:rPr lang="ru-RU" sz="5600" dirty="0"/>
              <a:t>9. Игра «Морской бой». Правила этой игры известны всем. В данном случае для «координатной сетки» берутся буквы и заглавные, и строчные. </a:t>
            </a:r>
          </a:p>
          <a:p>
            <a:r>
              <a:rPr lang="ru-RU" sz="5600" dirty="0"/>
              <a:t>10. Поиск букв, написанных одна на фоне другой, или «зашумлённых» букв. </a:t>
            </a:r>
          </a:p>
          <a:p>
            <a:r>
              <a:rPr lang="ru-RU" sz="5600" dirty="0"/>
              <a:t>11. </a:t>
            </a:r>
            <a:r>
              <a:rPr lang="ru-RU" sz="5600" dirty="0" err="1"/>
              <a:t>Реконструирование</a:t>
            </a:r>
            <a:r>
              <a:rPr lang="ru-RU" sz="5600" dirty="0"/>
              <a:t> букв или игры - «</a:t>
            </a:r>
            <a:r>
              <a:rPr lang="ru-RU" sz="5600" dirty="0" err="1"/>
              <a:t>превращалки</a:t>
            </a:r>
            <a:r>
              <a:rPr lang="ru-RU" sz="5600" dirty="0"/>
              <a:t>». </a:t>
            </a:r>
          </a:p>
          <a:p>
            <a:r>
              <a:rPr lang="ru-RU" sz="5600" dirty="0"/>
              <a:t>12. Написать буквы , в которых содержится какой-либо одинаковый элемент (например, “О” - этот элемент при письме есть в строчных буквах: О, Ф, Б, Ю, Я).</a:t>
            </a:r>
          </a:p>
          <a:p>
            <a:r>
              <a:rPr lang="ru-RU" sz="5600" dirty="0"/>
              <a:t>13</a:t>
            </a:r>
            <a:r>
              <a:rPr lang="ru-RU" sz="5600" dirty="0" smtClean="0"/>
              <a:t>. «Найти </a:t>
            </a:r>
            <a:r>
              <a:rPr lang="ru-RU" sz="5600" dirty="0"/>
              <a:t>спрятанное </a:t>
            </a:r>
            <a:r>
              <a:rPr lang="ru-RU" sz="5600" dirty="0" smtClean="0"/>
              <a:t>слово» </a:t>
            </a:r>
            <a:r>
              <a:rPr lang="ru-RU" sz="5600" dirty="0"/>
              <a:t>(</a:t>
            </a:r>
            <a:r>
              <a:rPr lang="ru-RU" sz="5600" dirty="0" err="1" smtClean="0"/>
              <a:t>например,СУМРАК</a:t>
            </a:r>
            <a:r>
              <a:rPr lang="ru-RU" sz="5600" dirty="0" smtClean="0"/>
              <a:t> - РАК).</a:t>
            </a:r>
            <a:endParaRPr lang="ru-RU" sz="5600" dirty="0"/>
          </a:p>
          <a:p>
            <a:r>
              <a:rPr lang="ru-RU" sz="5600" dirty="0"/>
              <a:t>14. Каждый день переписывать по 3-4 предложения из любого текста с последующим подсчетом и анализом ошибок</a:t>
            </a:r>
          </a:p>
          <a:p>
            <a:endParaRPr lang="ru-RU" sz="5600" dirty="0"/>
          </a:p>
          <a:p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2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/>
              <a:t>Выкладывание букв из счетных палочек </a:t>
            </a:r>
            <a:r>
              <a:rPr lang="ru-RU" sz="1800" b="1" dirty="0" smtClean="0"/>
              <a:t>, </a:t>
            </a:r>
            <a:r>
              <a:rPr lang="ru-RU" sz="1800" b="1" dirty="0"/>
              <a:t>палочек </a:t>
            </a:r>
            <a:r>
              <a:rPr lang="ru-RU" sz="1800" b="1" dirty="0" err="1" smtClean="0"/>
              <a:t>Кюизенера</a:t>
            </a:r>
            <a:r>
              <a:rPr lang="ru-RU" sz="1800" b="1" dirty="0" smtClean="0"/>
              <a:t>, карандашей и т.д. </a:t>
            </a:r>
            <a:r>
              <a:rPr lang="ru-RU" sz="1800" b="1" dirty="0"/>
              <a:t>с фиксированием внимания на том, в какую сторону направлена буква, где расположены элементы и в каком количестве. 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748883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6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</a:t>
            </a:r>
            <a:r>
              <a:rPr lang="ru-RU" sz="2700" dirty="0"/>
              <a:t>Определение букв, написанных на карточках, где представлены как правильные, так и неправильные (зеркальные) буквы.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36542"/>
            <a:ext cx="5299413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03719"/>
            <a:ext cx="543383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b="1" dirty="0" smtClean="0"/>
              <a:t>Ощупывание </a:t>
            </a:r>
            <a:r>
              <a:rPr lang="ru-RU" sz="1800" b="1" dirty="0"/>
              <a:t>картонных, пластмассовых или магнитных  букв с закрытыми глазами (игра «Чудесный мешочек»). Необходимо достать букву из мешочка с закрытыми глазами, определить на ощупь, какая буква, назвать её, придумать слова, содержащие эту букву, положить её на стол так, чтобы она отражала верное написание. 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056784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2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elementarys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книгами, цифрами и буквами</Template>
  <TotalTime>371</TotalTime>
  <Words>794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9_elementarysch</vt:lpstr>
      <vt:lpstr>Как избавится от «почерка Леонардо»  (коррекция зеркального письма) </vt:lpstr>
      <vt:lpstr>Почему дети пишут зеркально.</vt:lpstr>
      <vt:lpstr>Основные направления коррекционной работы:</vt:lpstr>
      <vt:lpstr>Упражнения и игры по коррекции зеркального письма</vt:lpstr>
      <vt:lpstr>Игра «Помоги мышке»</vt:lpstr>
      <vt:lpstr>Игры с буквами </vt:lpstr>
      <vt:lpstr>  Выкладывание букв из счетных палочек , палочек Кюизенера, карандашей и т.д. с фиксированием внимания на том, в какую сторону направлена буква, где расположены элементы и в каком количестве.  </vt:lpstr>
      <vt:lpstr>   Определение букв, написанных на карточках, где представлены как правильные, так и неправильные (зеркальные) буквы.  </vt:lpstr>
      <vt:lpstr>  Ощупывание картонных, пластмассовых или магнитных  букв с закрытыми глазами (игра «Чудесный мешочек»). Необходимо достать букву из мешочка с закрытыми глазами, определить на ощупь, какая буква, назвать её, придумать слова, содержащие эту букву, положить её на стол так, чтобы она отражала верное написание.  </vt:lpstr>
      <vt:lpstr>Игры «Буква сломалась» , «Прятки» </vt:lpstr>
      <vt:lpstr>Демонстрация букв в разном положении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Зеркальное письмо: проблема и коррекция.</dc:title>
  <dc:creator>Кривоносов Алексей</dc:creator>
  <cp:keywords/>
  <dc:description>Шаблон оформления
Корпорация Майкрософт</dc:description>
  <cp:lastModifiedBy>Кривоносов Алексей</cp:lastModifiedBy>
  <cp:revision>23</cp:revision>
  <dcterms:created xsi:type="dcterms:W3CDTF">2014-02-05T12:06:54Z</dcterms:created>
  <dcterms:modified xsi:type="dcterms:W3CDTF">2016-10-06T07:54:34Z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