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98" r:id="rId3"/>
    <p:sldId id="272" r:id="rId4"/>
    <p:sldId id="280" r:id="rId5"/>
    <p:sldId id="282" r:id="rId6"/>
    <p:sldId id="283" r:id="rId7"/>
    <p:sldId id="287" r:id="rId8"/>
    <p:sldId id="285" r:id="rId9"/>
    <p:sldId id="284" r:id="rId10"/>
    <p:sldId id="286" r:id="rId11"/>
    <p:sldId id="274" r:id="rId12"/>
    <p:sldId id="291" r:id="rId13"/>
    <p:sldId id="279" r:id="rId14"/>
    <p:sldId id="263" r:id="rId15"/>
    <p:sldId id="277" r:id="rId16"/>
    <p:sldId id="275" r:id="rId17"/>
    <p:sldId id="292" r:id="rId18"/>
    <p:sldId id="276" r:id="rId19"/>
    <p:sldId id="268" r:id="rId20"/>
    <p:sldId id="297" r:id="rId21"/>
    <p:sldId id="278" r:id="rId22"/>
    <p:sldId id="281" r:id="rId23"/>
    <p:sldId id="270" r:id="rId24"/>
    <p:sldId id="295" r:id="rId25"/>
    <p:sldId id="293" r:id="rId26"/>
    <p:sldId id="29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B2DB6F"/>
    <a:srgbClr val="D6EFB7"/>
    <a:srgbClr val="33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26D0D-F71D-4AE6-AD45-E89D3E3FA189}" type="datetimeFigureOut">
              <a:rPr lang="ru-RU" smtClean="0"/>
              <a:pPr/>
              <a:t>14.10.2016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BD37-EB85-4E9C-B014-E1220498C8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gif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РИЙ\фото д,с\DCIM\182___09\IMG_0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251520" y="5199755"/>
            <a:ext cx="8640960" cy="1631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  <a:headEnd/>
            <a:tailEnd/>
          </a:ln>
          <a:effectLst>
            <a:glow rad="101600">
              <a:schemeClr val="bg1">
                <a:alpha val="40000"/>
              </a:schemeClr>
            </a:glow>
            <a:outerShdw blurRad="50800" dist="25000" dir="5400000" rotWithShape="0">
              <a:schemeClr val="accent3">
                <a:shade val="30000"/>
                <a:satMod val="150000"/>
                <a:alpha val="38000"/>
              </a:scheme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n w="3175"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Презентация проекта </a:t>
            </a:r>
            <a:r>
              <a:rPr lang="ru-RU" dirty="0" smtClean="0">
                <a:ln w="3175"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n w="3175"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 smtClean="0">
                <a:ln w="3175">
                  <a:noFill/>
                </a:ln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strike="noStrike" cap="none" normalizeH="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ЭКОЛОГИЧЕСКОГО       ВОСПИТАНИЯ   ДОШКОЛЬНИКОВ  ПОСРЕДСТВОМ  ОЗНАКОМЛЕНИЯ ИХ  С ЗАПОВЕДНИКАМИ ЧЕРНОЗЕМЬЯ».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Выполнила: Есикова Е.В.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Заводскова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МБДОУ «Центр развития ребёнка – детский сад № 145» г. Воронеж</a:t>
            </a:r>
            <a:endParaRPr kumimoji="0" lang="ru-RU" i="0" strike="noStrike" cap="none" normalizeH="0" baseline="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51520" y="399147"/>
            <a:ext cx="856895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Беседы: (в них прослеживается тема «Заповедники»)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Планета Земля в опасности. Мир украшают деревья, цветы – помни, беречь, их всегда должен ты! Жалобная книга природы. Заповедники. Беседы по вопросам о растительном и животном мире заповедных зон Черноземья.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51520" y="1700808"/>
            <a:ext cx="856895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Проблемные ситуации: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нужно, чтобы спасти Землю? Чтобы было бы, если не было бы осени? Если бы я был …животным, насекомым, растением, деревом, о чём бы попросил человека? 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80928"/>
            <a:ext cx="8568952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 Пришвин: «Журка», «Лоси». «Этажи леса». «Золотой луг». «Лесной доктор». «Лесной хозяин». «Моя родина (из воспоминаний детства).                                                                                                                             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 Бианки: «Кто чем поёт?». «Хвосты», «Теремок». «Чьи это ноги?». «Чей нос лучше?».  «Синичкин календарь». 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51520" y="4365104"/>
            <a:ext cx="8568952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стихи об охране  природы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«У неё для всех хватает доброты». С.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Викулов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«О защите природы». А. Ершов;  «Люби природу, человек!», «Мы хотим природу обмануть». М. Львовский;  «Окружающая среда». Л. Фадеева;  «Наша планета». Я. Аким;  «Живой букварь». В. Орлов;  «Храм природы». Н. Смирнов; «Не надо мусорить в лесу». М. Крюков; «Прогулка», «Будь человеком». С. Михалков.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817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ЮРИЙ\фото д,с\191___12\IMG_13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2664296" cy="17061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G:\5 гр. (экология) фото\IMG_79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492896"/>
            <a:ext cx="2463800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G:\5 гр. (экология) фото\IMG_87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509120"/>
            <a:ext cx="2664296" cy="19442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67544" y="332656"/>
            <a:ext cx="8280920" cy="2031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игры: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 них прослеживается тема «Заповедники»)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«Четвертый лишний». Чей силуэт? «Чья тень».  «Кто здесь живет?». «О ком расскажу? «Кто больше назовет растений». «Угадай по описанию».«Сосчитай…». «Собери цветок,  и назови . «Угадай, чей хвост». «Раскрась охраняемых животных».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«Опиши животное». «Чьи детки?». «Найди предмет по описанию». «Угадай кто?». «Пестрый мир бабочек». «Будь внимательным». «Найди дерево».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«Кто назовёт больше явлений природы?». «Что из чего?».«Закончи предложение».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G:\5 гр. (экология) фото\IMG_60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437112"/>
            <a:ext cx="2428751" cy="2016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ЮРИЙ\РМО фото\191___12\IMG_12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3" y="2492896"/>
            <a:ext cx="2664297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ЮРИЙ\фото д,с\DCIM\182___09\IMG_058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509120"/>
            <a:ext cx="2591172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23528" y="260648"/>
            <a:ext cx="849694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Подвижные игры: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«Птичка и клетка». «Зайцы в огороде». «Охотники и зайцы».  «Жуки».  «Медвежонок». «Мотылёк».  «Журавль и жаба».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23528" y="1268760"/>
            <a:ext cx="849694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– забавы: 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Зайки – серые», «Эхо», «Хоровод в лесу», «Птичье радио», «Птичий концерт», «Играем в камушки».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23528" y="1988840"/>
            <a:ext cx="849694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Физкультминутки: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«Знакомство с лесными жителями». «Весело в лесу». «Волк».  «Заяц тренер – акробат». «Звери быстро просыпайтесь». «Звери делают зарядку». «Медвежата».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ЮРИЙ\РМО фото\191___12\IMG_12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284984"/>
            <a:ext cx="2664296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ЮРИЙ\Documents\DCIM\193___03\IMG_1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284984"/>
            <a:ext cx="2725018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ЮРИЙ\фото д,с\191___12\IMG_13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84984"/>
            <a:ext cx="2621657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51520" y="5733256"/>
            <a:ext cx="849694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Игровые упражнения: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«Волчок».  «Воробышек».  «Дровосек». «Крылья». «Летает – не летает».  «Лошадка».  «Мышонок».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флешка мещеряковой\По лесным тропинкам 4.12.15\IMG_7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88032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827584" y="0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51520" y="388739"/>
            <a:ext cx="856895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Сюжетно-ролевая игра: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«Заповедник». «Я – путешественник». «Доктор Айболит». «Садовник». «Лесник». «Больница для зверей». «Лесная столовая». «На лесной полянке». «Зоопарк».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ЮРИЙ\фото д,с\191___12\IMG_13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412776"/>
            <a:ext cx="2664296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F:\экология по приказу\IMG_44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12776"/>
            <a:ext cx="2501191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2" name="Picture 2" descr="http://uploads.likengo.ru/uploads/albums/82/5b/4d8e90a4d2bd1851aad05c87asmr-750x500.jpg"/>
          <p:cNvPicPr>
            <a:picLocks noChangeAspect="1" noChangeArrowheads="1"/>
          </p:cNvPicPr>
          <p:nvPr/>
        </p:nvPicPr>
        <p:blipFill>
          <a:blip r:embed="rId5" cstate="print"/>
          <a:srcRect l="4032" t="45736" r="47436" b="4492"/>
          <a:stretch>
            <a:fillRect/>
          </a:stretch>
        </p:blipFill>
        <p:spPr bwMode="auto">
          <a:xfrm>
            <a:off x="4716016" y="3861048"/>
            <a:ext cx="3888432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3" descr="F:\экология по приказу\P1110412.JPG"/>
          <p:cNvPicPr>
            <a:picLocks noChangeAspect="1" noChangeArrowheads="1"/>
          </p:cNvPicPr>
          <p:nvPr/>
        </p:nvPicPr>
        <p:blipFill>
          <a:blip r:embed="rId6" cstate="print"/>
          <a:srcRect l="3947" t="18421"/>
          <a:stretch>
            <a:fillRect/>
          </a:stretch>
        </p:blipFill>
        <p:spPr bwMode="auto">
          <a:xfrm>
            <a:off x="467544" y="3933056"/>
            <a:ext cx="3956569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РИЙ\Documents\DCIM\193___03\IMG_16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509120"/>
            <a:ext cx="2676525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C:\Users\ЮРИЙ\Documents\DCIM\193___03\IMG_16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0888"/>
            <a:ext cx="2664296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ЮРИЙ\Documents\DCIM\193___03\IMG_16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420888"/>
            <a:ext cx="2808312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496944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Рассматривание: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иллюстраций, энциклопедий: Энциклопедия  Живая природа, Б. Сергеева. «Мир вокруг нас» Птицы России и Европы. «От орла до воробья», В. Бабенко. «Птицы России», Л.Семаго. «Энциклопедия животных». «Животный мир Океана». «Насекомые и пауки». «Вода это жизнь». «Мир украшают деревья, цветы, помни, беречь их всегда должен ты». «В лесу шуметь не нужно, дружи с природой дружно». «Наедине с природой».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F:\DCIM\195___07\IMG_2063.JPG"/>
          <p:cNvPicPr>
            <a:picLocks noChangeAspect="1" noChangeArrowheads="1"/>
          </p:cNvPicPr>
          <p:nvPr/>
        </p:nvPicPr>
        <p:blipFill>
          <a:blip r:embed="rId5" cstate="print"/>
          <a:srcRect l="15475" r="9528"/>
          <a:stretch>
            <a:fillRect/>
          </a:stretch>
        </p:blipFill>
        <p:spPr bwMode="auto">
          <a:xfrm>
            <a:off x="6228184" y="2420888"/>
            <a:ext cx="2592288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7" name="Picture 1" descr="G:\DCIM\195___07\IMG_2064.JPG"/>
          <p:cNvPicPr>
            <a:picLocks noChangeAspect="1" noChangeArrowheads="1"/>
          </p:cNvPicPr>
          <p:nvPr/>
        </p:nvPicPr>
        <p:blipFill>
          <a:blip r:embed="rId6" cstate="print"/>
          <a:srcRect l="6315" r="16324"/>
          <a:stretch>
            <a:fillRect/>
          </a:stretch>
        </p:blipFill>
        <p:spPr bwMode="auto">
          <a:xfrm>
            <a:off x="6300192" y="4509120"/>
            <a:ext cx="2520280" cy="1952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8" name="Picture 2" descr="H:\5 гр. (экология) фото\IMG_83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509120"/>
            <a:ext cx="2760308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ЮРИЙ\фото д,с\DCIM\184___11\IMG_06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204864"/>
            <a:ext cx="2592288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ЮРИЙ\фото д,с\DCIM\184___11\IMG_06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68144" y="3212976"/>
            <a:ext cx="2664296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23528" y="332656"/>
            <a:ext cx="849694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Практические работы, опыты, эксперименты, наблюдения: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Опыты и эксперименты с водой, воздухом, почвой, солнечным светом. Наблюдения за живой и неживой природой.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23528" y="1423229"/>
            <a:ext cx="856895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Опыты можно подбирать по ситуации из книги О.В. </a:t>
            </a:r>
            <a:r>
              <a:rPr kumimoji="0" lang="ru-RU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Дыбиной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Неизведанное рядом. Занимательные опыты и эксперименты для дошкольников. 2005г.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H:\флешка мещеряковой\По лесным тропинкам 4.12.15\IMG_7212.JPG"/>
          <p:cNvPicPr>
            <a:picLocks noChangeAspect="1" noChangeArrowheads="1"/>
          </p:cNvPicPr>
          <p:nvPr/>
        </p:nvPicPr>
        <p:blipFill>
          <a:blip r:embed="rId4" cstate="print"/>
          <a:srcRect l="5980" r="14286"/>
          <a:stretch>
            <a:fillRect/>
          </a:stretch>
        </p:blipFill>
        <p:spPr bwMode="auto">
          <a:xfrm>
            <a:off x="323528" y="2996952"/>
            <a:ext cx="2304256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G:\5 гр. (экология) фото\IMG_87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437112"/>
            <a:ext cx="2664296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5 гр. (экология) фото\IMG_66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204864"/>
            <a:ext cx="2758356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G:\5 гр. (экология) фото\IMG_79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509120"/>
            <a:ext cx="2736304" cy="1944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ЮРИЙ\фото д,с\187___05\IMG_08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509120"/>
            <a:ext cx="2639814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ЮРИЙ\фото д,с\187___05\IMG_08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2520280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ЮРИЙ\фото д,с\187___05\IMG_08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204864"/>
            <a:ext cx="2664296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323528" y="260648"/>
            <a:ext cx="835292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Наблюдения за растениями, деревьями, травами, цветами, насекомыми  на нашем участке: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Запасливые стебли. Куда тянутся корни? Бережливые растения.  Упрямое растение.  Календарь птиц.  Осадки.  Распространение семян и плодов растений.  Сравнить деревья и кустарники. Каких листьев больше?  Что изменилось около …?  Почему выползают из земли дождевые черви?  Что нужно, чтобы живое росло? Муравейник. Первоцветы. Юные следопыты. Цветок солнца.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9" name="Picture 1" descr="G:\DCIM\194___06\IMG_2052.JPG"/>
          <p:cNvPicPr>
            <a:picLocks noChangeAspect="1" noChangeArrowheads="1"/>
          </p:cNvPicPr>
          <p:nvPr/>
        </p:nvPicPr>
        <p:blipFill>
          <a:blip r:embed="rId7" cstate="print"/>
          <a:srcRect l="12586" r="22805" b="20832"/>
          <a:stretch>
            <a:fillRect/>
          </a:stretch>
        </p:blipFill>
        <p:spPr bwMode="auto">
          <a:xfrm>
            <a:off x="323528" y="2204864"/>
            <a:ext cx="2448272" cy="2117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ЮРИЙ\РМО фото\IMG_1312.JPG"/>
          <p:cNvPicPr/>
          <p:nvPr/>
        </p:nvPicPr>
        <p:blipFill>
          <a:blip r:embed="rId2" cstate="print"/>
          <a:srcRect l="17143" r="11429"/>
          <a:stretch>
            <a:fillRect/>
          </a:stretch>
        </p:blipFill>
        <p:spPr bwMode="auto">
          <a:xfrm>
            <a:off x="2771800" y="3717032"/>
            <a:ext cx="1944216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ЮРИЙ\РМО фото\IMG_1313.JPG"/>
          <p:cNvPicPr/>
          <p:nvPr/>
        </p:nvPicPr>
        <p:blipFill>
          <a:blip r:embed="rId3" cstate="print"/>
          <a:srcRect l="11628" r="11628"/>
          <a:stretch>
            <a:fillRect/>
          </a:stretch>
        </p:blipFill>
        <p:spPr bwMode="auto">
          <a:xfrm>
            <a:off x="4932040" y="3645024"/>
            <a:ext cx="1440160" cy="1296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ЮРИЙ\фото д,с\IMG_1448.JPG"/>
          <p:cNvPicPr/>
          <p:nvPr/>
        </p:nvPicPr>
        <p:blipFill>
          <a:blip r:embed="rId4" cstate="print"/>
          <a:srcRect t="9091" b="9091"/>
          <a:stretch>
            <a:fillRect/>
          </a:stretch>
        </p:blipFill>
        <p:spPr bwMode="auto">
          <a:xfrm>
            <a:off x="3275856" y="1052736"/>
            <a:ext cx="2376264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ЮРИЙ\фото д,с\IMG_1444.JPG"/>
          <p:cNvPicPr/>
          <p:nvPr/>
        </p:nvPicPr>
        <p:blipFill>
          <a:blip r:embed="rId5" cstate="print"/>
          <a:srcRect l="11111" r="11111"/>
          <a:stretch>
            <a:fillRect/>
          </a:stretch>
        </p:blipFill>
        <p:spPr bwMode="auto">
          <a:xfrm>
            <a:off x="4860032" y="5085184"/>
            <a:ext cx="1584176" cy="1368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051720" y="188640"/>
            <a:ext cx="367240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Продуктивная деятельность: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F:\DCIM\195___07\IMG_2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645024"/>
            <a:ext cx="2220411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ЮРИЙ\Documents\DCIM\193___03\IMG_1602.JPG"/>
          <p:cNvPicPr/>
          <p:nvPr/>
        </p:nvPicPr>
        <p:blipFill>
          <a:blip r:embed="rId7" cstate="print"/>
          <a:srcRect l="7500" r="22500"/>
          <a:stretch>
            <a:fillRect/>
          </a:stretch>
        </p:blipFill>
        <p:spPr bwMode="auto">
          <a:xfrm>
            <a:off x="323528" y="3717032"/>
            <a:ext cx="2232248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G:\фото и рпезентации групп\для сайта\Рисунки\P103014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052736"/>
            <a:ext cx="2765549" cy="2349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G:\фото и рпезентации групп\Новая папка\поделки\P108074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052736"/>
            <a:ext cx="2736304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51520" y="61799"/>
            <a:ext cx="8640960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Развлечения: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– инсценировка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«Перелётные птицы».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Инсценировка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экологической сказки «Кто, кто в теремочке живет?»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Экологические викторины: </a:t>
            </a:r>
            <a:r>
              <a:rPr lang="ru-RU" dirty="0" smtClean="0"/>
              <a:t>«Помоги птицам зимой».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«Чудеса природы», «Жители Заповедника »,  «Знатоки природы», «Что мы знаем о Белогорье?», «Животный и растительный мир Брянского леса», «Центрально – Чернозёмный Заповедник», «Богатство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Хопра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«Чем богата природа Воронежского Заповедника?»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Блиц – опросы: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Всё 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Галичьей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горе. Растения заповедника.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Кроссворды: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Тайны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Воронинского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Заповедника. Береги природу! </a:t>
            </a: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Итоговые мероприятия: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Путешествие капельки. Чудо в паутине.  «Покормите птиц».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экология по приказу\P11104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1"/>
            <a:ext cx="2376264" cy="1800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F:\экология по приказу\P11104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708920"/>
            <a:ext cx="2736305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ЮРИЙ\Documents\дом. фото\IMG_17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708921"/>
            <a:ext cx="2808312" cy="1800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ЮРИЙ\фото д,с\IMG_15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653136"/>
            <a:ext cx="2376264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ЮРИЙ\фото д,с\IMG_15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653136"/>
            <a:ext cx="2736304" cy="1872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C:\Users\ЮРИЙ\Documents\DCIM\193___03\IMG_159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653136"/>
            <a:ext cx="2808312" cy="1898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лешка мещеряковой\развлечение 4 марта фото\IMG_15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17032"/>
            <a:ext cx="3936007" cy="2736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G:\для Е. В\Скворечники\P10808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960440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ЮРИЙ\фото д,с\DCIM\182___09\IMG_05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17032"/>
            <a:ext cx="3888432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ЮРИЙ\фото д,с\DCIM\182___09\IMG_06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836712"/>
            <a:ext cx="3888432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627784" y="260648"/>
            <a:ext cx="252028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527348"/>
            <a:ext cx="8280920" cy="56323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Актуальность экологического воспитания дошкольников.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  М. Пришвина, обращенные к детям актуальны и сейчас.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«Мои молодые друзья! Мы хозяева нашей природы, и она для нас кладовая солнца с великими сокровищами жизни. Мало того, чтобы сокровища эти охранять - их надо открывать и показывать. Для рыбы нужна чистая вода - будем охранять наши водоемы. В лесах, степях, горах разные ценные животные - будем охранять наши леса, степи, горы.  Рыбе - вода, птице - воздух, зверю - лес, степь, горы. А человеку нужна родина. И охранять природу - значит охранять родину». М. Пришвин.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мы научим детей с самого раннего возраста бережно относиться к природе и  любить свою Родину.  Если мы будем своим личным примером демонстрировать правильное поведение и отношение к природе, то можно будет надеяться, что эти росточки доброты, заложенные в раннем детстве, обязательно вырастут в могучие деревья, крепко привязанные корнями к своей Родине. И это поколение будет экологически грамотным, здоровым не только физически, но личностно, интеллектуально, духовно.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95___07\IMG_2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54466"/>
            <a:ext cx="3456384" cy="27244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F:\DCIM\195___07\IMG_2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3803070"/>
            <a:ext cx="3456385" cy="2673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115616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51520" y="404664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Игровой уголок «Живой мир».  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Значки для охраны природы.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G:\DCIM\195___07\IMG_2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268760"/>
            <a:ext cx="4752528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РИЙ\Desktop\рассказ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3003893" cy="42484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491880" y="582649"/>
            <a:ext cx="5328592" cy="600164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solidFill>
                <a:srgbClr val="5A5A5A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5A5A5A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…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5A5A5A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И вот однажды, когда мы вышли в очередной раз на прогулку и пришли на свой участок, мы услышали птичий шум и гам у нас над головами.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А на нашем участке растут высокие берёзы, на которых устроены птичьи гнёзда.     Посмотрев наверх, мы увидели много разных птиц, сорок, синиц, соек. Они беспокойно летали вокруг берёзы, где находилось гнездо, и очень громко кричали. Мы не могли понять, что происходит, птицы, как будто - бы с кем-то воюют, но мы никого не видели.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Птицы подлетали к гнезду с криком и быстро отлетали в стороны. Птицы посмелее, ухитрялись кого-то клюнуть в гнезде и с радостным криком улететь. Одна сойка опустилась пониже и громко кричала перед нами, как будто - бы, что-то хотела рассказать нам или просила  о помощи.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Дети стали предполагать, что могло произойти: это мы их напугали, это кот сидит в гнезде , и многое другое… . Пока мы обсуждали, что могло случиться, из гнезда показался хвост животного и дети сразу узнали, что в гнездо залезла белка. Дети часто кормят белок с рук, когда они забегают к нам на участок и поэтому даже по хвосту могут их узнать.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…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6064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Книга рассказов составленных  детьми, совместно с родителями.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( отрывок из рассказа «Забавная история»)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30272"/>
          <a:stretch>
            <a:fillRect/>
          </a:stretch>
        </p:blipFill>
        <p:spPr>
          <a:xfrm>
            <a:off x="5508104" y="476672"/>
            <a:ext cx="2736304" cy="140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rcRect t="7208" r="8108" b="25926"/>
          <a:stretch>
            <a:fillRect/>
          </a:stretch>
        </p:blipFill>
        <p:spPr>
          <a:xfrm>
            <a:off x="5508104" y="1484784"/>
            <a:ext cx="2736304" cy="148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4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rcRect l="2703" t="13954" r="5405" b="5814"/>
          <a:stretch>
            <a:fillRect/>
          </a:stretch>
        </p:blipFill>
        <p:spPr>
          <a:xfrm>
            <a:off x="5508104" y="2564904"/>
            <a:ext cx="2736304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ЮРИЙ\Desktop\гербарий.jpg"/>
          <p:cNvPicPr>
            <a:picLocks noChangeAspect="1" noChangeArrowheads="1"/>
          </p:cNvPicPr>
          <p:nvPr/>
        </p:nvPicPr>
        <p:blipFill>
          <a:blip r:embed="rId5" cstate="print"/>
          <a:srcRect l="3226" t="2281" b="10113"/>
          <a:stretch>
            <a:fillRect/>
          </a:stretch>
        </p:blipFill>
        <p:spPr bwMode="auto">
          <a:xfrm>
            <a:off x="755576" y="1235156"/>
            <a:ext cx="4392488" cy="521818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11560" y="332656"/>
            <a:ext cx="48619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Гербарий растений с территории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детского сада.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2044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rcRect t="7027" b="8647"/>
          <a:stretch>
            <a:fillRect/>
          </a:stretch>
        </p:blipFill>
        <p:spPr>
          <a:xfrm>
            <a:off x="5508104" y="3861048"/>
            <a:ext cx="2736304" cy="158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IMG_2043.JPG"/>
          <p:cNvPicPr>
            <a:picLocks noGrp="1" noChangeAspect="1"/>
          </p:cNvPicPr>
          <p:nvPr isPhoto="1"/>
        </p:nvPicPr>
        <p:blipFill>
          <a:blip r:embed="rId7" cstate="print">
            <a:lum/>
          </a:blip>
          <a:srcRect l="2703" t="11048" r="5405" b="11614"/>
          <a:stretch>
            <a:fillRect/>
          </a:stretch>
        </p:blipFill>
        <p:spPr>
          <a:xfrm>
            <a:off x="5508104" y="5013176"/>
            <a:ext cx="2736304" cy="151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ЮРИЙ\Downloads\зап 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1128"/>
            <a:ext cx="2038350" cy="190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ЮРИЙ\Downloads\зап 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725144"/>
            <a:ext cx="2038350" cy="190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8" descr="http://www.hunt-dogs.ru/wp-content/uploads/2011-02-08/vyhuhol_3.jpg"/>
          <p:cNvPicPr>
            <a:picLocks noChangeAspect="1" noChangeArrowheads="1"/>
          </p:cNvPicPr>
          <p:nvPr/>
        </p:nvPicPr>
        <p:blipFill>
          <a:blip r:embed="rId6" cstate="print"/>
          <a:srcRect l="16504"/>
          <a:stretch>
            <a:fillRect/>
          </a:stretch>
        </p:blipFill>
        <p:spPr bwMode="auto">
          <a:xfrm>
            <a:off x="3635896" y="2996952"/>
            <a:ext cx="3032886" cy="2654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5906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Фотоальбом «Заповедники Черноземья».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заповедник брянский лес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636912"/>
            <a:ext cx="2679863" cy="2429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http://medovie-prostory.ru/d/34489/d/belogore-6.jpg"/>
          <p:cNvPicPr>
            <a:picLocks noChangeAspect="1" noChangeArrowheads="1"/>
          </p:cNvPicPr>
          <p:nvPr/>
        </p:nvPicPr>
        <p:blipFill>
          <a:blip r:embed="rId8" cstate="print"/>
          <a:srcRect l="1185" t="3298" r="2835" b="4638"/>
          <a:stretch>
            <a:fillRect/>
          </a:stretch>
        </p:blipFill>
        <p:spPr bwMode="auto">
          <a:xfrm>
            <a:off x="4211960" y="836712"/>
            <a:ext cx="2376264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6" descr="http://zapoved-kursk.ru/assets/images/news-2014-2/2014-09-04-1.jpg"/>
          <p:cNvPicPr>
            <a:picLocks noChangeAspect="1" noChangeArrowheads="1"/>
          </p:cNvPicPr>
          <p:nvPr/>
        </p:nvPicPr>
        <p:blipFill>
          <a:blip r:embed="rId9" cstate="print"/>
          <a:srcRect l="18718" t="6484" r="17418" b="13607"/>
          <a:stretch>
            <a:fillRect/>
          </a:stretch>
        </p:blipFill>
        <p:spPr bwMode="auto">
          <a:xfrm>
            <a:off x="6300192" y="836712"/>
            <a:ext cx="2392465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http://www.v-chernozeme.ru/images/stories/voronechskaya/vgz_bober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3688" y="3573016"/>
            <a:ext cx="2606688" cy="21722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заповедник.jpg"/>
          <p:cNvPicPr>
            <a:picLocks noChangeAspect="1"/>
          </p:cNvPicPr>
          <p:nvPr/>
        </p:nvPicPr>
        <p:blipFill>
          <a:blip r:embed="rId11" cstate="print"/>
          <a:srcRect l="6689"/>
          <a:stretch>
            <a:fillRect/>
          </a:stretch>
        </p:blipFill>
        <p:spPr>
          <a:xfrm>
            <a:off x="539552" y="836712"/>
            <a:ext cx="3384376" cy="2564092"/>
          </a:xfrm>
          <a:prstGeom prst="rect">
            <a:avLst/>
          </a:prstGeom>
        </p:spPr>
      </p:pic>
      <p:pic>
        <p:nvPicPr>
          <p:cNvPr id="1026" name="Picture 2" descr="C:\Users\ЮРИЙ\Downloads\зап 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4797152"/>
            <a:ext cx="1944216" cy="1817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3528" y="260649"/>
            <a:ext cx="8496944" cy="367240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Полученный результат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Дети расширили свои знания о животных и растениях заповедника, познакомились со средой их обитания.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Ребята стали бережно относиться к природе и стремятся принять посильное участие в ее охране и защите.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Дети овладели навыками экологически безопасного поведения в природе. Познакомились с запрещающими и разрешающими экологическими знаками.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У ребят сформировалось стремление к исследованию объектов природы, они научились делать выводы, устанавливать причинно-следственные связи.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Ребята узнали значение воды, воздуха, почвы  в жизни всех живых объектов природы.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Экологическое просвещение родителей дало большой плюс в экологическом воспитании детей детского сада.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005064"/>
            <a:ext cx="85689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Завершающий этап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проведения данного проекта нам удалось сформировать у детей знания о заповедниках, их обитателях, развить устойчивый познавательный интерес к их внешнему облику, особенностях жизни, дети самостоятельно могут оценить их ценность для жизни каждого из нас, установить причинно-следственные связи между образом жизни живых организмов и средой их обитания.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подведении итогов работы по проекту, и использования диагностики (см. приложение 1) выявлено повышение уровня развития экологического воспитания дошкольников.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23528" y="476672"/>
            <a:ext cx="8496944" cy="563231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Главная цель проекта и экологического воспитания и образования – воспитать защитников природы, дать экологические знания, научить детей быть милосердными, любить и беречь природу, по-хозяйски, а значит, бережно распоряжаться ее богатствами.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Именно экологическое воспитание ребёнка пробуждает в нём чувство ответственности за окружающий мир. Этот маленький человечек должен понимать, что и от него зависит будущая жизнь на земле, именно он своей добротой может спасти цветок, зверушку, травинку, небо, море, речку от гибели. Любовь к природе, отношение к ней, как ценности и есть проявление культуры человека, его предназначения на земле. Я думаю, что мы заложили  в сердцах детей те самые «ростки доброты и любви» ко всему окружающему их миру.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95536" y="332656"/>
            <a:ext cx="8352928" cy="6120680"/>
          </a:xfrm>
          <a:prstGeom prst="rect">
            <a:avLst/>
          </a:prstGeom>
          <a:ln/>
        </p:spPr>
        <p:style>
          <a:lnRef idx="2">
            <a:schemeClr val="accent3"/>
          </a:lnRef>
          <a:fillRef idx="1001">
            <a:schemeClr val="lt2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" name="Picture 1" descr="C:\Users\ЮРИЙ\Documents\дом. фото\193___04\IMG_1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552666" cy="4914277"/>
          </a:xfrm>
          <a:prstGeom prst="star16">
            <a:avLst>
              <a:gd name="adj" fmla="val 50000"/>
            </a:avLst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99592" y="5085184"/>
            <a:ext cx="7344816" cy="1080120"/>
          </a:xfrm>
          <a:prstGeom prst="rect">
            <a:avLst/>
          </a:prstGeom>
          <a:noFill/>
        </p:spPr>
        <p:txBody>
          <a:bodyPr wrap="none" rtlCol="0">
            <a:prstTxWarp prst="textDeflateTop">
              <a:avLst/>
            </a:prstTxWarp>
            <a:spAutoFit/>
          </a:bodyPr>
          <a:lstStyle/>
          <a:p>
            <a:r>
              <a:rPr lang="ru-RU" sz="4000" dirty="0" smtClean="0">
                <a:ln w="952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СПАСИБО   ЗА   ВНИМАНИЕ</a:t>
            </a:r>
            <a:endParaRPr lang="ru-RU" sz="4000" dirty="0">
              <a:ln w="9525">
                <a:solidFill>
                  <a:schemeClr val="accent6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РИЙ\фото д,с\DCIM\183___10\IMG_06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5085184"/>
            <a:ext cx="8496944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perspectiveAbove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у детей познавательного интереса к миру природы; воспитание экологического сознания, ответственного и гуманного отношения к окружающей среде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посредством ознакомления их с «Заповедниками Черноземья»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vzch.ru/wp-content/uploads/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140968"/>
            <a:ext cx="3384375" cy="3296491"/>
          </a:xfrm>
          <a:prstGeom prst="star10">
            <a:avLst>
              <a:gd name="adj" fmla="val 50000"/>
              <a:gd name="hf" fmla="val 105146"/>
            </a:avLst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188641"/>
            <a:ext cx="8712968" cy="6524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Задачи:   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Совершенствовать знания детей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заповедниках Черноземья,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их назначении, о растительном и животном мире; 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необходимости бережного и созидательного отношения к природе через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различные виды деятельности:  познавательную,  творческую,  коммуникативную;   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устанавливать связи: 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 средой обитания и внешним видом,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образом жизни животных и растений; пищевой зависимости друг от друга;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окружающей среды и состоянием воздуха, воды, почвы;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развивать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познавательный интерес, экологическое мышление;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умение выдвигать гипотезы, делать выводы; 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 к изучению родного края;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</a:t>
            </a:r>
            <a:r>
              <a:rPr kumimoji="0" lang="ru-RU" sz="19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навыки рационального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природопользования;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умение правильно вести себя в природе;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знания о местном растительном </a:t>
            </a:r>
            <a:r>
              <a:rPr lang="ru-RU" sz="1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животном</a:t>
            </a:r>
            <a:r>
              <a:rPr lang="ru-RU" sz="19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мире; 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расширить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представление детей о родном крае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окружающей действительности;                                                                                                                                                                          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воспитывать:  </a:t>
            </a:r>
            <a:r>
              <a:rPr kumimoji="0" lang="ru-RU" sz="19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уважение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профессиям,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которые имеют отношение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 охране природы;                                                                                                                                                                                            чувство  ответственности за родную природу; 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нравственно-патриотические чувства.                                                                  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51520" y="106792"/>
            <a:ext cx="8640960" cy="6524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проекта: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информационно – исследовательский, долгосрочный.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Время реализации проекта: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учебный год: сентябрь – май.                               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 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подготовительной группы – педагоги – родители.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Ожидаемый результат: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9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Дети лучше узнают, заповедники Чернозёмного региона.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Расширят знания о животных и растениях заповедника, познакомятся со средой их обитания.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Ребята будут бережно относиться к природе,  и стремиться принять посильное участие в ее охране и защите.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Дети овладеют навыками экологически безопасного поведения в природе. Познакомятся с запрещающими и разрешающими экологическими знаками, придумают и изготовят свои собственные знаки.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У ребят сформируется стремление к исследованию объектов природы, они научатся делать выводы, устанавливать причинно-следственные связи.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Ребята узнают значение солнца, воды, воздуха, почвы в жизни  живых объектов природы.</a:t>
            </a:r>
            <a:b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Над проектом в тесной связи с педагогами и детьми будут работать и родители, экологическое просвещение которых  в процессе реализации проекта сыграет большую роль в экологическом воспитании подрастающего поколения.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3528" y="312763"/>
            <a:ext cx="8568952" cy="62324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Подготовительный.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теме экологического воспитания нас подтолкнула ситуация, которая произошла в группе во время  утреннего приёма детей. Многие родители используют выходные дни для поездок на природу: отдых, экскурсии, рыбалка, пикники и т.д. и, конечно же, берут с собой детей. Вот, после очередного выходного дня, воспитанник группы Миша, под сильным впечатлением от увиденного в прошедшие выходные, эмоционально рассказывал детям, о том, что с ними произошло на рыбалке.  Когда они  отдыхали на реке </a:t>
            </a:r>
            <a:r>
              <a:rPr kumimoji="0" lang="ru-RU" sz="19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Усманка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плавали на лодке по реке и ловили удочками рыбу, папа случайно крючком зацепил «браконьерскую сеть». Вытащив её, они увидели, что в ней запутался маленький бобрёнок, и он уже был мёртв, от нехватки воздуха, т.к. сеть стягивала ему шею. Он рассказал, как они выкопали яму и похоронили несчастную зверушку, а сеть сожгли в костре. Другой мальчик Дима, со знанием дела сказал: - Сеть ставили, чтобы рыбу поймать, а бобрёнок, туда случайно попал.  Он стал рассказывать, как его дядя Вова ловит рыбу сетью. Я спросила у детей: - «Можно ли ловить рыбу сетью, да ещё в заповеднике?» и некоторые ответили: - Да. Мне стало ясно, что где – то мы недоработали и не дали нужный объём знаний для того, чтобы дети осудили поступок «дяди Вовы» и сами не допускали такого поведения и отношения к природе.  Так и появилась тема проекта «Развитие экологического воспитания дошкольников посредством ознакомления их  Заповедниками Черноземья».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ЮРИЙ\фото д,с\DCIM\183___10\IMG_06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412776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u="heavy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51520" y="543163"/>
            <a:ext cx="3672408" cy="5909310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Основной этап: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 проекта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Сроки: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сентябрь - апрель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Формы организации работы: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Тематические недели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Проведение НОД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Беседы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Экологические игры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Экологические викторины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Практические работы, опыты,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эксперименты, наблюдения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Чтение художественной литературы, заучивание стихов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Посещение музея,            океанариума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Изготовление поделок из 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природного материала</a:t>
            </a: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Просмотр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видеофильмов и          презентаций  об особенностях</a:t>
            </a: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животного и растительного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мира   Заповедников Черноземья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51520" y="199574"/>
            <a:ext cx="8568952" cy="640175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Тематические недели:                                                        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 Планета Земля – разнообразие миров.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Удивительный мир природы.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 Заповедники.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Музей – заповедник Белогорье.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6.Растительный и животный мир Белогорья,  от каких факторов зависит?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Вода – это жизнь.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Обитатели рек и озёр заповедника.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 Заповедник Брянский лес.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Роль леса в жизни человека.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11.Главные обитатели заповедника и условия их содержания.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 Птицы заповедника.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13.  Заповедник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Галичья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14. Растения Красной книги.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25.Животные Красной книги.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26.  Царство цветов.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27. Охрана природы – наша главная задача.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28.  Воронежский биосферный Заповедник.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29. Лес – бесценное богатство.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30. Почва – живая земля.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31.  Путешествие по родному краю.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32. Планета Земля – единое и нерушимое целое.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3" name="Picture 9" descr="http://mediasvit.com/wp-content/uploads/product_images/zuz_1001907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56992"/>
            <a:ext cx="1730719" cy="2209428"/>
          </a:xfrm>
          <a:prstGeom prst="rect">
            <a:avLst/>
          </a:prstGeom>
          <a:noFill/>
        </p:spPr>
      </p:pic>
      <p:pic>
        <p:nvPicPr>
          <p:cNvPr id="36871" name="Picture 7" descr="http://static.ozone.ru/multimedia/books_covers/1001741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060848"/>
            <a:ext cx="1760984" cy="2263228"/>
          </a:xfrm>
          <a:prstGeom prst="rect">
            <a:avLst/>
          </a:prstGeom>
          <a:noFill/>
        </p:spPr>
      </p:pic>
      <p:pic>
        <p:nvPicPr>
          <p:cNvPr id="36875" name="Picture 11" descr="http://i31.fastpic.ru/big/2012/0116/70/41a4aae5925bbfeb7b406c12f8792f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365104"/>
            <a:ext cx="3024336" cy="2137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23528" y="332656"/>
            <a:ext cx="8496944" cy="39395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НОД: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 человек охраняет природу» (С.Н.Николаева «Юный эколог»)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Такие разные дожди. (цель: обратить внимание детей, на то что дожди бывают разные    (влияние времен года, загрязнённости атмосферы и др. причины))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Ручейки и озёра. (цель: научить детей понимать, что чистая вода – это бесценный дар природы, который нужно бережно охранять)                                                                                                     - Зимовье лесных зверей.( цель: закрепить знания детей о жизни диких животных в зимнее время)                                                                                                                                                                                                                  - Важность растений ни с чем несравнима. (цель: учить понимать происходящие в природе процессы, дать представление о значении растений, показать зависимость всего живого на земле от состояния растительного мира)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Воздух, его свойства и роль в жизни всего живого, охрана воздуха. (цель: закрепить знания детей о свойствах воздуха, о взаимосвязи живой и неживой природы: воздух – почва, воздух – вода, воздух – животный и растительный мир)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ЮРИЙ\Documents\дом. фото\IMG_18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437112"/>
            <a:ext cx="2736304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ЮРИЙ\фото д,с\IMG_14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437112"/>
            <a:ext cx="2520280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6" descr="G:\флешка мещеряковой\По лесным тропинкам 4.12.15\IMG_7220.JPG"/>
          <p:cNvPicPr>
            <a:picLocks noChangeAspect="1" noChangeArrowheads="1"/>
          </p:cNvPicPr>
          <p:nvPr/>
        </p:nvPicPr>
        <p:blipFill>
          <a:blip r:embed="rId4" cstate="print"/>
          <a:srcRect r="6094" b="16301"/>
          <a:stretch>
            <a:fillRect/>
          </a:stretch>
        </p:blipFill>
        <p:spPr bwMode="auto">
          <a:xfrm>
            <a:off x="323528" y="4437112"/>
            <a:ext cx="2952328" cy="2069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</TotalTime>
  <Words>2041</Words>
  <Application>Microsoft Office PowerPoint</Application>
  <PresentationFormat>Экран (4:3)</PresentationFormat>
  <Paragraphs>125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ЮРИЙ</dc:creator>
  <cp:lastModifiedBy>ЮРИЙ</cp:lastModifiedBy>
  <cp:revision>135</cp:revision>
  <dcterms:created xsi:type="dcterms:W3CDTF">2016-06-18T03:53:11Z</dcterms:created>
  <dcterms:modified xsi:type="dcterms:W3CDTF">2016-10-14T16:22:19Z</dcterms:modified>
</cp:coreProperties>
</file>