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70" r:id="rId4"/>
    <p:sldId id="257" r:id="rId5"/>
    <p:sldId id="272" r:id="rId6"/>
    <p:sldId id="273" r:id="rId7"/>
    <p:sldId id="258" r:id="rId8"/>
    <p:sldId id="259" r:id="rId9"/>
    <p:sldId id="260" r:id="rId10"/>
    <p:sldId id="274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4177"/>
    <a:srgbClr val="3347DD"/>
    <a:srgbClr val="66D073"/>
    <a:srgbClr val="E0EE5C"/>
    <a:srgbClr val="EDA773"/>
    <a:srgbClr val="B3D2FF"/>
    <a:srgbClr val="FFF6E5"/>
    <a:srgbClr val="F8F6F2"/>
    <a:srgbClr val="F1EDE3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285860"/>
            <a:ext cx="8429684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0">
                  <a:solidFill>
                    <a:srgbClr val="00206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E4CE72"/>
                    </a:gs>
                    <a:gs pos="12000">
                      <a:srgbClr val="D4BA38"/>
                    </a:gs>
                    <a:gs pos="30000">
                      <a:srgbClr val="E99C2B"/>
                    </a:gs>
                    <a:gs pos="45000">
                      <a:srgbClr val="E5E523"/>
                    </a:gs>
                    <a:gs pos="77000">
                      <a:srgbClr val="D9A455"/>
                    </a:gs>
                    <a:gs pos="100000">
                      <a:srgbClr val="DC825A"/>
                    </a:gs>
                  </a:gsLst>
                  <a:lin ang="27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Применение</a:t>
            </a:r>
          </a:p>
          <a:p>
            <a:pPr algn="ctr"/>
            <a:endParaRPr lang="ru-RU" b="1" cap="none" spc="0" dirty="0" smtClean="0">
              <a:ln w="19050">
                <a:solidFill>
                  <a:srgbClr val="002060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E4CE72"/>
                  </a:gs>
                  <a:gs pos="12000">
                    <a:srgbClr val="D4BA38"/>
                  </a:gs>
                  <a:gs pos="30000">
                    <a:srgbClr val="E99C2B"/>
                  </a:gs>
                  <a:gs pos="45000">
                    <a:srgbClr val="E5E523"/>
                  </a:gs>
                  <a:gs pos="77000">
                    <a:srgbClr val="D9A455"/>
                  </a:gs>
                  <a:gs pos="100000">
                    <a:srgbClr val="DC825A"/>
                  </a:gs>
                </a:gsLst>
                <a:lin ang="27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6000" b="1" dirty="0" smtClean="0">
                <a:ln w="19050">
                  <a:solidFill>
                    <a:srgbClr val="00206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D4BA38"/>
                    </a:gs>
                    <a:gs pos="12000">
                      <a:srgbClr val="E99C2B"/>
                    </a:gs>
                    <a:gs pos="30000">
                      <a:srgbClr val="E99C2B"/>
                    </a:gs>
                    <a:gs pos="45000">
                      <a:srgbClr val="E5E523"/>
                    </a:gs>
                    <a:gs pos="77000">
                      <a:srgbClr val="D9A455"/>
                    </a:gs>
                    <a:gs pos="100000">
                      <a:srgbClr val="DC825A"/>
                    </a:gs>
                  </a:gsLst>
                  <a:lin ang="27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игровых технологий</a:t>
            </a:r>
          </a:p>
          <a:p>
            <a:pPr algn="ctr"/>
            <a:endParaRPr lang="ru-RU" sz="1400" b="1" dirty="0" smtClean="0">
              <a:ln w="19050">
                <a:solidFill>
                  <a:srgbClr val="002060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E4CE72"/>
                  </a:gs>
                  <a:gs pos="12000">
                    <a:srgbClr val="D4BA38"/>
                  </a:gs>
                  <a:gs pos="30000">
                    <a:srgbClr val="E99C2B"/>
                  </a:gs>
                  <a:gs pos="45000">
                    <a:srgbClr val="E5E523"/>
                  </a:gs>
                  <a:gs pos="77000">
                    <a:srgbClr val="D9A455"/>
                  </a:gs>
                  <a:gs pos="100000">
                    <a:srgbClr val="DC825A"/>
                  </a:gs>
                </a:gsLst>
                <a:lin ang="27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ln w="19050">
                  <a:solidFill>
                    <a:srgbClr val="00206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E4CE72"/>
                    </a:gs>
                    <a:gs pos="12000">
                      <a:srgbClr val="D4BA38"/>
                    </a:gs>
                    <a:gs pos="30000">
                      <a:srgbClr val="E99C2B"/>
                    </a:gs>
                    <a:gs pos="45000">
                      <a:srgbClr val="E5E523"/>
                    </a:gs>
                    <a:gs pos="77000">
                      <a:srgbClr val="D9A455"/>
                    </a:gs>
                    <a:gs pos="100000">
                      <a:srgbClr val="DC825A"/>
                    </a:gs>
                  </a:gsLst>
                  <a:lin ang="27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дошкольном образовательном</a:t>
            </a:r>
          </a:p>
          <a:p>
            <a:pPr algn="ctr"/>
            <a:endParaRPr lang="ru-RU" sz="2000" b="1" dirty="0" smtClean="0">
              <a:ln w="19050">
                <a:solidFill>
                  <a:srgbClr val="002060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E4CE72"/>
                  </a:gs>
                  <a:gs pos="12000">
                    <a:srgbClr val="D4BA38"/>
                  </a:gs>
                  <a:gs pos="30000">
                    <a:srgbClr val="E99C2B"/>
                  </a:gs>
                  <a:gs pos="45000">
                    <a:srgbClr val="E5E523"/>
                  </a:gs>
                  <a:gs pos="77000">
                    <a:srgbClr val="D9A455"/>
                  </a:gs>
                  <a:gs pos="100000">
                    <a:srgbClr val="DC825A"/>
                  </a:gs>
                </a:gsLst>
                <a:lin ang="27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ln w="19050">
                  <a:solidFill>
                    <a:srgbClr val="00206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E4CE72"/>
                    </a:gs>
                    <a:gs pos="12000">
                      <a:srgbClr val="D4BA38"/>
                    </a:gs>
                    <a:gs pos="30000">
                      <a:srgbClr val="E99C2B"/>
                    </a:gs>
                    <a:gs pos="45000">
                      <a:srgbClr val="E5E523"/>
                    </a:gs>
                    <a:gs pos="77000">
                      <a:srgbClr val="D9A455"/>
                    </a:gs>
                    <a:gs pos="100000">
                      <a:srgbClr val="DC825A"/>
                    </a:gs>
                  </a:gsLst>
                  <a:lin ang="27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учреждении. </a:t>
            </a:r>
            <a:endParaRPr lang="ru-RU" sz="4000" b="1" cap="none" spc="0" dirty="0">
              <a:ln w="19050">
                <a:solidFill>
                  <a:srgbClr val="002060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E4CE72"/>
                  </a:gs>
                  <a:gs pos="12000">
                    <a:srgbClr val="D4BA38"/>
                  </a:gs>
                  <a:gs pos="30000">
                    <a:srgbClr val="E99C2B"/>
                  </a:gs>
                  <a:gs pos="45000">
                    <a:srgbClr val="E5E523"/>
                  </a:gs>
                  <a:gs pos="77000">
                    <a:srgbClr val="D9A455"/>
                  </a:gs>
                  <a:gs pos="100000">
                    <a:srgbClr val="DC825A"/>
                  </a:gs>
                </a:gsLst>
                <a:lin ang="27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500702"/>
            <a:ext cx="857252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pc="3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2400" spc="3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Ситникова</a:t>
            </a:r>
            <a:r>
              <a:rPr lang="ru-RU" sz="2400" spc="3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Татьяна Вячеславовна</a:t>
            </a:r>
          </a:p>
          <a:p>
            <a:endParaRPr lang="ru-RU" sz="1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первой квалификационной категории МБДОУ №52 г. Салавата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к работе\Выступления\моя презентация по сенсорике\сорт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857628"/>
            <a:ext cx="3571868" cy="2678901"/>
          </a:xfrm>
          <a:prstGeom prst="rect">
            <a:avLst/>
          </a:prstGeom>
          <a:noFill/>
        </p:spPr>
      </p:pic>
      <p:pic>
        <p:nvPicPr>
          <p:cNvPr id="3073" name="Picture 1" descr="C:\Users\1\Desktop\к работе\Выступления\моя презентация по сенсорике\сеге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000240"/>
            <a:ext cx="3559611" cy="26689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2" y="2285992"/>
            <a:ext cx="264320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Доска </a:t>
            </a:r>
            <a:r>
              <a:rPr lang="ru-RU" sz="4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44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егена</a:t>
            </a:r>
            <a:endParaRPr lang="ru-RU" sz="4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929058" y="2857496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86446" y="4929198"/>
            <a:ext cx="246618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Домик</a:t>
            </a:r>
          </a:p>
          <a:p>
            <a:pPr algn="ctr"/>
            <a:r>
              <a:rPr lang="ru-RU" sz="44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Сортера</a:t>
            </a:r>
            <a:endParaRPr lang="ru-RU" sz="4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Стрелка влево 6"/>
          <p:cNvSpPr/>
          <p:nvPr/>
        </p:nvSpPr>
        <p:spPr>
          <a:xfrm>
            <a:off x="4786314" y="5572140"/>
            <a:ext cx="500066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642918"/>
            <a:ext cx="74295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37373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Игровые технологии могут быть направлены</a:t>
            </a:r>
          </a:p>
          <a:p>
            <a:pPr lvl="0"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37373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развитие восприятия.</a:t>
            </a:r>
            <a:r>
              <a:rPr lang="ru-RU" dirty="0" smtClean="0">
                <a:solidFill>
                  <a:srgbClr val="37373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071546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Игровые технологии способствуют развитию </a:t>
            </a:r>
          </a:p>
          <a:p>
            <a:pPr algn="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ышления, внимания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памяти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3" name="Picture 1" descr="C:\Users\1\Desktop\развитие-памяти-4.jpg"/>
          <p:cNvPicPr>
            <a:picLocks noChangeAspect="1" noChangeArrowheads="1"/>
          </p:cNvPicPr>
          <p:nvPr/>
        </p:nvPicPr>
        <p:blipFill>
          <a:blip r:embed="rId2">
            <a:lum bright="30000" contrast="20000"/>
          </a:blip>
          <a:srcRect t="14113"/>
          <a:stretch>
            <a:fillRect/>
          </a:stretch>
        </p:blipFill>
        <p:spPr bwMode="auto">
          <a:xfrm>
            <a:off x="500034" y="2571744"/>
            <a:ext cx="4000528" cy="3043249"/>
          </a:xfrm>
          <a:prstGeom prst="rect">
            <a:avLst/>
          </a:prstGeom>
          <a:noFill/>
        </p:spPr>
      </p:pic>
      <p:pic>
        <p:nvPicPr>
          <p:cNvPr id="23555" name="Picture 3" descr="C:\Users\1\Desktop\мышление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357562"/>
            <a:ext cx="3714776" cy="2295561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500175"/>
            <a:ext cx="8358246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помощью игровых технологий развиваются</a:t>
            </a:r>
          </a:p>
          <a:p>
            <a:pPr algn="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творческие способности ребенка.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1\Desktop\тв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357562"/>
            <a:ext cx="3838263" cy="2695779"/>
          </a:xfrm>
          <a:prstGeom prst="rect">
            <a:avLst/>
          </a:prstGeom>
          <a:noFill/>
        </p:spPr>
      </p:pic>
      <p:pic>
        <p:nvPicPr>
          <p:cNvPr id="22531" name="Picture 3" descr="C:\Users\1\Desktop\теат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00372"/>
            <a:ext cx="4572032" cy="3040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928670"/>
            <a:ext cx="8286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Комплексное использование игровых технологий разной целевой направленности помогает</a:t>
            </a:r>
          </a:p>
          <a:p>
            <a:pPr algn="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подготовить ребенка к школе.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букв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857496"/>
            <a:ext cx="5929354" cy="3435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20711664">
            <a:off x="-231512" y="2631108"/>
            <a:ext cx="94219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000" b="1" cap="none" spc="0" dirty="0" smtClean="0">
                <a:ln w="18000">
                  <a:solidFill>
                    <a:srgbClr val="0F4177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66D073"/>
                    </a:gs>
                    <a:gs pos="50000">
                      <a:srgbClr val="EDA773"/>
                    </a:gs>
                    <a:gs pos="100000">
                      <a:srgbClr val="E0EE5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7000" b="1" cap="none" spc="0" dirty="0">
              <a:ln w="18000">
                <a:solidFill>
                  <a:srgbClr val="0F4177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66D073"/>
                  </a:gs>
                  <a:gs pos="50000">
                    <a:srgbClr val="EDA773"/>
                  </a:gs>
                  <a:gs pos="100000">
                    <a:srgbClr val="E0EE5C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642918"/>
            <a:ext cx="83582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000" algn="just">
              <a:lnSpc>
                <a:spcPct val="150000"/>
              </a:lnSpc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Игра - это огромное светлое окно, через которое в духовный мир ребенка вливается живительный поток представлений, понятий об окружающем мире. Игра - это искра, зажигающая огонек пытливости и любознательности.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540000" algn="r">
              <a:lnSpc>
                <a:spcPct val="150000"/>
              </a:lnSpc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Сухомлинский В. 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1\Desktop\к работе\фотки\ДЕТИ\img007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143380"/>
            <a:ext cx="4000528" cy="2505075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1480"/>
            <a:ext cx="821537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8000"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 – это один из тех видов детской деятельности, который используется взрослыми в целях воспитания детей, обучая их различным действиям с предметами, способам и </a:t>
            </a:r>
          </a:p>
          <a:p>
            <a:pPr indent="2880000"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средствам общения. В игре ребенок </a:t>
            </a:r>
          </a:p>
          <a:p>
            <a:pPr indent="2880000"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развивается как личность, у него </a:t>
            </a:r>
          </a:p>
          <a:p>
            <a:pPr indent="2880000"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формируются те стороны психики, от</a:t>
            </a:r>
          </a:p>
          <a:p>
            <a:pPr indent="2880000"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которых впоследствии будут зависеть </a:t>
            </a:r>
          </a:p>
          <a:p>
            <a:pPr indent="2880000"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успешность его учебной и трудовой </a:t>
            </a:r>
          </a:p>
          <a:p>
            <a:pPr indent="2880000"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деятельности, его отношения с </a:t>
            </a:r>
          </a:p>
          <a:p>
            <a:pPr indent="28800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людьми.</a:t>
            </a:r>
          </a:p>
          <a:p>
            <a:pPr indent="468000" algn="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Эльконин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Д. Б.</a:t>
            </a:r>
          </a:p>
        </p:txBody>
      </p:sp>
      <p:pic>
        <p:nvPicPr>
          <p:cNvPr id="5" name="Picture 2" descr="C:\Users\1\Desktop\к работе\фотки\ДЕТИ\img013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500306"/>
            <a:ext cx="2813050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28596" y="1000108"/>
            <a:ext cx="8286776" cy="526297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cs typeface="Times New Roman" pitchFamily="18" charset="0"/>
              </a:rPr>
              <a:t>В отличие от игр вообще,</a:t>
            </a:r>
          </a:p>
          <a:p>
            <a:pPr marL="0" marR="0" lvl="0" indent="53975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gradFill flip="none" rotWithShape="1">
                  <a:gsLst>
                    <a:gs pos="0">
                      <a:srgbClr val="D4BA38"/>
                    </a:gs>
                    <a:gs pos="12000">
                      <a:srgbClr val="E99C2B"/>
                    </a:gs>
                    <a:gs pos="30000">
                      <a:srgbClr val="FFFF00"/>
                    </a:gs>
                    <a:gs pos="45000">
                      <a:srgbClr val="E5E523"/>
                    </a:gs>
                    <a:gs pos="77000">
                      <a:srgbClr val="E99C2B"/>
                    </a:gs>
                    <a:gs pos="100000">
                      <a:srgbClr val="DC825A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/>
                <a:latin typeface="Times New Roman" pitchFamily="18" charset="0"/>
                <a:cs typeface="Times New Roman" pitchFamily="18" charset="0"/>
              </a:rPr>
              <a:t>педагогическая </a:t>
            </a:r>
            <a:r>
              <a:rPr kumimoji="0" lang="ru-RU" sz="6000" b="0" i="0" u="none" strike="noStrike" cap="none" normalizeH="0" baseline="0" dirty="0" smtClean="0">
                <a:ln>
                  <a:solidFill>
                    <a:srgbClr val="002060"/>
                  </a:solidFill>
                </a:ln>
                <a:gradFill flip="none" rotWithShape="1">
                  <a:gsLst>
                    <a:gs pos="0">
                      <a:srgbClr val="D4BA38"/>
                    </a:gs>
                    <a:gs pos="12000">
                      <a:srgbClr val="E99C2B"/>
                    </a:gs>
                    <a:gs pos="30000">
                      <a:srgbClr val="FFFF00"/>
                    </a:gs>
                    <a:gs pos="45000">
                      <a:srgbClr val="E5E523"/>
                    </a:gs>
                    <a:gs pos="77000">
                      <a:srgbClr val="E99C2B"/>
                    </a:gs>
                    <a:gs pos="100000">
                      <a:srgbClr val="DC825A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/>
                <a:latin typeface="Times New Roman" pitchFamily="18" charset="0"/>
                <a:cs typeface="Times New Roman" pitchFamily="18" charset="0"/>
              </a:rPr>
              <a:t>игра</a:t>
            </a:r>
          </a:p>
          <a:p>
            <a:pPr marL="0" marR="0" lvl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cs typeface="Times New Roman" pitchFamily="18" charset="0"/>
              </a:rPr>
              <a:t>обладает существенным признаком – </a:t>
            </a:r>
            <a:r>
              <a:rPr kumimoji="0" lang="ru-RU" sz="2400" b="0" i="0" u="none" strike="noStrike" cap="none" normalizeH="0" baseline="0" dirty="0" smtClean="0">
                <a:ln w="3175">
                  <a:solidFill>
                    <a:srgbClr val="7E4B00"/>
                  </a:solidFill>
                </a:ln>
                <a:solidFill>
                  <a:srgbClr val="CD7D25"/>
                </a:solidFill>
                <a:effectLst/>
                <a:latin typeface="Times New Roman" pitchFamily="18" charset="0"/>
                <a:cs typeface="Times New Roman" pitchFamily="18" charset="0"/>
              </a:rPr>
              <a:t>целью обучения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rgbClr val="7E4B00"/>
                  </a:solidFill>
                </a:ln>
                <a:solidFill>
                  <a:srgbClr val="373737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cs typeface="Times New Roman" pitchFamily="18" charset="0"/>
              </a:rPr>
              <a:t>и соответствующим ей 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rgbClr val="7E4B00"/>
                  </a:solidFill>
                </a:ln>
                <a:solidFill>
                  <a:srgbClr val="CD7D25"/>
                </a:solidFill>
                <a:effectLst/>
                <a:latin typeface="Times New Roman" pitchFamily="18" charset="0"/>
                <a:cs typeface="Times New Roman" pitchFamily="18" charset="0"/>
              </a:rPr>
              <a:t>педагогическим результатом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cs typeface="Times New Roman" pitchFamily="18" charset="0"/>
              </a:rPr>
              <a:t>, которые могут быть обоснованы в явном виде и характеризуются учебно-познавательной направленностью.</a:t>
            </a:r>
          </a:p>
          <a:p>
            <a:pPr marL="0" marR="0" lvl="0" indent="5397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cs typeface="Times New Roman" pitchFamily="18" charset="0"/>
              </a:rPr>
              <a:t>Игровая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cs typeface="Times New Roman" pitchFamily="18" charset="0"/>
              </a:rPr>
              <a:t>форма в образовательном процессе создаётся при помощи 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rgbClr val="7E4B00"/>
                  </a:solidFill>
                </a:ln>
                <a:solidFill>
                  <a:srgbClr val="CD7D25"/>
                </a:solidFill>
                <a:effectLst/>
                <a:latin typeface="Times New Roman" pitchFamily="18" charset="0"/>
                <a:cs typeface="Times New Roman" pitchFamily="18" charset="0"/>
              </a:rPr>
              <a:t>игровых приёмов и ситуаций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cs typeface="Times New Roman" pitchFamily="18" charset="0"/>
              </a:rPr>
              <a:t>, выступающих как средство побуждения стимулирования к деятельности.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642918"/>
            <a:ext cx="864403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12000"/>
            <a:r>
              <a:rPr lang="ru-RU" sz="2800" b="1" dirty="0" smtClean="0">
                <a:ln w="3175">
                  <a:solidFill>
                    <a:srgbClr val="3512C8"/>
                  </a:solidFill>
                </a:ln>
                <a:solidFill>
                  <a:srgbClr val="009FDE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200" b="1" dirty="0" smtClean="0">
                <a:ln w="3175">
                  <a:solidFill>
                    <a:srgbClr val="3512C8"/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Классификация игр</a:t>
            </a:r>
            <a:r>
              <a:rPr lang="ru-RU" sz="3200" b="1" dirty="0" smtClean="0">
                <a:ln w="3175">
                  <a:solidFill>
                    <a:srgbClr val="3512C8"/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612000"/>
            <a:endParaRPr lang="ru-RU" sz="1000" b="1" dirty="0" smtClean="0">
              <a:ln w="3175">
                <a:solidFill>
                  <a:srgbClr val="3512C8"/>
                </a:solidFill>
              </a:ln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3200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Игры чрезвычайно многообразны по содержанию, характеру, организации, поэтому точная классификация их затруднительна.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142976" y="2285992"/>
            <a:ext cx="6929486" cy="1785104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Ф. </a:t>
            </a:r>
            <a:r>
              <a:rPr kumimoji="0" lang="ru-RU" sz="2200" b="0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Фребель</a:t>
            </a:r>
            <a:r>
              <a:rPr kumimoji="0" lang="ru-RU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положил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  основу своей классификации принцип дифференцированного влияния игр: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6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на развитие ума (умственные игры),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6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внешних органов чувств (сенсорные игры),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6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движений (моторные игры).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57158" y="4357694"/>
            <a:ext cx="8429684" cy="2123658"/>
          </a:xfrm>
          <a:custGeom>
            <a:avLst/>
            <a:gdLst>
              <a:gd name="connsiteX0" fmla="*/ 0 w 8429684"/>
              <a:gd name="connsiteY0" fmla="*/ 0 h 2308324"/>
              <a:gd name="connsiteX1" fmla="*/ 8429684 w 8429684"/>
              <a:gd name="connsiteY1" fmla="*/ 0 h 2308324"/>
              <a:gd name="connsiteX2" fmla="*/ 8429684 w 8429684"/>
              <a:gd name="connsiteY2" fmla="*/ 2308324 h 2308324"/>
              <a:gd name="connsiteX3" fmla="*/ 0 w 8429684"/>
              <a:gd name="connsiteY3" fmla="*/ 2308324 h 2308324"/>
              <a:gd name="connsiteX4" fmla="*/ 0 w 8429684"/>
              <a:gd name="connsiteY4" fmla="*/ 0 h 230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9684" h="2308324">
                <a:moveTo>
                  <a:pt x="0" y="0"/>
                </a:moveTo>
                <a:lnTo>
                  <a:pt x="8429684" y="0"/>
                </a:lnTo>
                <a:lnTo>
                  <a:pt x="8429684" y="2308324"/>
                </a:lnTo>
                <a:lnTo>
                  <a:pt x="0" y="230832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Классификация игр </a:t>
            </a:r>
            <a:r>
              <a:rPr kumimoji="0" lang="ru-RU" sz="220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К. Гросса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их педагогическому значению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«обычных функций»                             «специальных функций»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• игры подвижные                                      • семейные игры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• умственные                                              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игры в охоту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• сенсорные                                                 • ухаживание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• развивающие волю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6E5"/>
            </a:gs>
            <a:gs pos="64999">
              <a:schemeClr val="bg1"/>
            </a:gs>
            <a:gs pos="100000">
              <a:srgbClr val="F1EDE3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40" y="785794"/>
            <a:ext cx="82154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Основу классификации игр, принятую в советской педагогике, заложил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П.Ф.Лесгафт:</a:t>
            </a:r>
          </a:p>
          <a:p>
            <a:pPr lvl="0" indent="539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имитационные (подражательные) 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lvl="0" indent="539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подвижные</a:t>
            </a:r>
            <a:r>
              <a:rPr lang="ru-RU" sz="2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(игры с правилами)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indent="360000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26" y="2357430"/>
            <a:ext cx="878687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000"/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Крупская Н.К.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своих статьях выделяет игры, которые</a:t>
            </a:r>
          </a:p>
          <a:p>
            <a:pPr indent="18000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создаются самими детьми (свободные, самостоятельные, творческие),</a:t>
            </a:r>
          </a:p>
          <a:p>
            <a:pPr indent="18000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организованные, с  готовыми правилами.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4643438" y="3857628"/>
            <a:ext cx="4286280" cy="2354491"/>
          </a:xfrm>
          <a:prstGeom prst="rect">
            <a:avLst/>
          </a:prstGeom>
          <a:solidFill>
            <a:srgbClr val="FFF6E5"/>
          </a:solidFill>
          <a:ln w="9525">
            <a:solidFill>
              <a:srgbClr val="FFF6E5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Классификация, разработанная </a:t>
            </a:r>
            <a:r>
              <a:rPr kumimoji="0" lang="ru-RU" sz="21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А.В.Запорожцем</a:t>
            </a:r>
            <a:r>
              <a:rPr kumimoji="0" lang="ru-RU" sz="2100" b="0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1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 А.П.Усовой</a:t>
            </a:r>
            <a:endParaRPr kumimoji="0" lang="ru-RU" sz="21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• Игры творческие (и их</a:t>
            </a:r>
            <a:r>
              <a:rPr kumimoji="0" lang="ru-RU" sz="21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разновидности</a:t>
            </a:r>
            <a:r>
              <a:rPr lang="ru-RU" sz="2100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игры-драматизации и строительные игры),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• Подвижные игры,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• Дидактические игры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214282" y="3786190"/>
            <a:ext cx="4143404" cy="2354491"/>
          </a:xfrm>
          <a:prstGeom prst="rect">
            <a:avLst/>
          </a:prstGeom>
          <a:solidFill>
            <a:srgbClr val="F8F6F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sng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Н.Я.Михайленко</a:t>
            </a:r>
            <a:r>
              <a:rPr kumimoji="0" lang="ru-RU" sz="2100" b="0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и  Н.А.Короткова </a:t>
            </a:r>
            <a:r>
              <a:rPr kumimoji="0" lang="ru-RU" sz="21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предлагают следующий вариант:</a:t>
            </a:r>
            <a:endParaRPr kumimoji="0" lang="ru-RU" sz="21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• Игры с правилами,</a:t>
            </a:r>
            <a:endParaRPr kumimoji="0" lang="ru-RU" sz="21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• Подвижные игры,</a:t>
            </a:r>
            <a:endParaRPr kumimoji="0" lang="ru-RU" sz="21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• Сюжетные игры,</a:t>
            </a:r>
            <a:endParaRPr kumimoji="0" lang="ru-RU" sz="21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• Режиссерские,</a:t>
            </a:r>
            <a:endParaRPr kumimoji="0" lang="ru-RU" sz="2100" b="0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6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Игры-драматизации </a:t>
            </a:r>
            <a:endParaRPr kumimoji="0" lang="ru-RU" sz="21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3D2FF"/>
            </a:gs>
            <a:gs pos="39999">
              <a:schemeClr val="bg1"/>
            </a:gs>
            <a:gs pos="70000">
              <a:schemeClr val="bg1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785794"/>
            <a:ext cx="8643966" cy="5565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cs typeface="Times New Roman" pitchFamily="18" charset="0"/>
              </a:rPr>
              <a:t>Реализация игровых приемов и ситуаций в образовательном процессе происходит по следующим основным направлениям: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cs typeface="Times New Roman" pitchFamily="18" charset="0"/>
              </a:rPr>
              <a:t>- дидактическая цель ставиться перед детьми в форме игровой задачи;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cs typeface="Times New Roman" pitchFamily="18" charset="0"/>
              </a:rPr>
              <a:t>- деятельность подчиняется правилам игры;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cs typeface="Times New Roman" pitchFamily="18" charset="0"/>
              </a:rPr>
              <a:t>- учебный материал используется в качестве её средства;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cs typeface="Times New Roman" pitchFamily="18" charset="0"/>
              </a:rPr>
              <a:t>- в деятельность вводится элемент соревнования, который переводит дидактическую задачу в игровую;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cs typeface="Times New Roman" pitchFamily="18" charset="0"/>
              </a:rPr>
              <a:t>- успешное выполнение дидактического задания связывается с игровым результатом.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642918"/>
            <a:ext cx="8358246" cy="567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cs typeface="Times New Roman" pitchFamily="18" charset="0"/>
              </a:rPr>
              <a:t>Сначала игровые технологии используют как отдельные игровые моменты. Они очень важны в педагогическом процессе, особенно в период адаптации детей в детском учреждении. Начиная с 2-3 лет их основная задача – формирование эмоционального контакта, доверия детей к воспитателю, умения видеть в воспитателе доброго, готового прийти на помощь человека, интересного партнера в игре.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373737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Первые игровые ситуации </a:t>
            </a:r>
          </a:p>
          <a:p>
            <a:pPr marL="0"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должны быть фронтальными, чтобы</a:t>
            </a:r>
          </a:p>
          <a:p>
            <a:pPr marL="0"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 один ребенок не чувствовал себя </a:t>
            </a:r>
          </a:p>
          <a:p>
            <a:pPr marL="0"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обделенным вниманием.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1" name="Picture 3" descr="C:\Users\1\Desktop\к работе\фотки\работа по сенсорике во 2гр\DSCN696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903658"/>
            <a:ext cx="3705236" cy="2417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642918"/>
            <a:ext cx="7143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373737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cs typeface="Times New Roman" pitchFamily="18" charset="0"/>
              </a:rPr>
              <a:t>гровые моменты проникают во все виды деятельности детей:</a:t>
            </a:r>
          </a:p>
          <a:p>
            <a:pPr marL="0" marR="0" lvl="0" indent="539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cs typeface="Times New Roman" pitchFamily="18" charset="0"/>
              </a:rPr>
              <a:t>труд и игра, </a:t>
            </a:r>
          </a:p>
          <a:p>
            <a:pPr marL="0" marR="0" lvl="0" indent="539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cs typeface="Times New Roman" pitchFamily="18" charset="0"/>
              </a:rPr>
              <a:t>учебная деятельность и игра,</a:t>
            </a:r>
          </a:p>
          <a:p>
            <a:pPr marL="0" marR="0" lvl="0" indent="539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cs typeface="Times New Roman" pitchFamily="18" charset="0"/>
              </a:rPr>
              <a:t>повседневная бытовая деятельность, связанная с выполнением режима и игра.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1\Desktop\дежурств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571876"/>
            <a:ext cx="3905277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320</TotalTime>
  <Words>527</Words>
  <PresentationFormat>Экран (4:3)</PresentationFormat>
  <Paragraphs>81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Дмитриев Игорь</cp:lastModifiedBy>
  <cp:revision>34</cp:revision>
  <dcterms:created xsi:type="dcterms:W3CDTF">2016-10-09T11:34:02Z</dcterms:created>
  <dcterms:modified xsi:type="dcterms:W3CDTF">2016-10-09T17:05:44Z</dcterms:modified>
</cp:coreProperties>
</file>