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7" r:id="rId2"/>
    <p:sldId id="260" r:id="rId3"/>
    <p:sldId id="261" r:id="rId4"/>
    <p:sldId id="264" r:id="rId5"/>
    <p:sldId id="265" r:id="rId6"/>
    <p:sldId id="267" r:id="rId7"/>
    <p:sldId id="268" r:id="rId8"/>
    <p:sldId id="282" r:id="rId9"/>
    <p:sldId id="269" r:id="rId10"/>
    <p:sldId id="283" r:id="rId11"/>
    <p:sldId id="270" r:id="rId12"/>
    <p:sldId id="284" r:id="rId13"/>
    <p:sldId id="271" r:id="rId14"/>
    <p:sldId id="285" r:id="rId15"/>
    <p:sldId id="272" r:id="rId16"/>
    <p:sldId id="286" r:id="rId17"/>
    <p:sldId id="273" r:id="rId18"/>
    <p:sldId id="287" r:id="rId19"/>
    <p:sldId id="274" r:id="rId20"/>
    <p:sldId id="275" r:id="rId21"/>
    <p:sldId id="276" r:id="rId22"/>
    <p:sldId id="277" r:id="rId23"/>
    <p:sldId id="288" r:id="rId24"/>
    <p:sldId id="278" r:id="rId25"/>
    <p:sldId id="289" r:id="rId26"/>
    <p:sldId id="279" r:id="rId27"/>
    <p:sldId id="29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859976-50A3-4D9C-9F50-F263EAFC1F2C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F5F9D6-DEC6-4731-B35C-D4B5AA1A71D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-357222" y="1714488"/>
            <a:ext cx="91440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BrowalliaUPC" pitchFamily="34" charset="-34"/>
              </a:rPr>
              <a:t>Чтобы все нас понимали, что говорим мы разбирали,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BrowalliaUPC" pitchFamily="34" charset="-34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BrowalliaUPC" pitchFamily="34" charset="-34"/>
              </a:rPr>
              <a:t>Есть один у нас совет: арт. гимнастике – привет!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BrowalliaUPC" pitchFamily="34" charset="-34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BrowalliaUPC" pitchFamily="34" charset="-34"/>
              </a:rPr>
              <a:t>(Неуймина Т.Б.)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BrowalliaUPC" pitchFamily="34" charset="-3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40768"/>
            <a:ext cx="792088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— Чтобы у тебя появились пятнышки, нужно очень долго трудиться. Ты не бойся трудностей, — сказало солнышко и подарило божьей коровке книжку.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Божья коровка ее долго разглядывала, потом стала делать упражнения, написанные в книжке. У нее сначала не получалось, но она вытащила язычок и пошлепала его. </a:t>
            </a:r>
          </a:p>
        </p:txBody>
      </p:sp>
    </p:spTree>
    <p:extLst>
      <p:ext uri="{BB962C8B-B14F-4D97-AF65-F5344CB8AC3E}">
        <p14:creationId xmlns:p14="http://schemas.microsoft.com/office/powerpoint/2010/main" val="27350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005" y="1395381"/>
            <a:ext cx="6243019" cy="4676825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417231"/>
            <a:ext cx="8387232" cy="941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latin typeface="Monotype Corsiva" panose="03010101010201010101" pitchFamily="66" charset="0"/>
                <a:ea typeface="Calibri"/>
                <a:cs typeface="Times New Roman"/>
              </a:rPr>
              <a:t>И он стал ровным, как лопаточка. </a:t>
            </a:r>
            <a:endParaRPr lang="ru-RU" sz="4800" dirty="0">
              <a:effectLst/>
              <a:latin typeface="Monotype Corsiva" panose="03010101010201010101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414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5" y="857233"/>
            <a:ext cx="6477044" cy="4857783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215" y="1412776"/>
            <a:ext cx="75608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latin typeface="Monotype Corsiva" panose="03010101010201010101" pitchFamily="66" charset="0"/>
                <a:ea typeface="Calibri"/>
                <a:cs typeface="Times New Roman"/>
              </a:rPr>
              <a:t>Вскоре набежала легкая тучка и помыла божью коровку дождиком. Но и тут она не растерялась: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latin typeface="Monotype Corsiva" panose="03010101010201010101" pitchFamily="66" charset="0"/>
                <a:ea typeface="Calibri"/>
                <a:cs typeface="Times New Roman"/>
              </a:rPr>
              <a:t>сложила свой язычок чашечкой </a:t>
            </a:r>
            <a:endParaRPr lang="ru-RU" sz="4800" dirty="0">
              <a:effectLst/>
              <a:latin typeface="Monotype Corsiva" panose="03010101010201010101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119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214422"/>
            <a:ext cx="7072362" cy="5304272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916832"/>
            <a:ext cx="698477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latin typeface="Monotype Corsiva" panose="03010101010201010101" pitchFamily="66" charset="0"/>
                <a:ea typeface="Calibri"/>
                <a:cs typeface="Times New Roman"/>
              </a:rPr>
              <a:t>и набрала дождевой водички для чая. Попила чайку с бубликом </a:t>
            </a:r>
            <a:endParaRPr lang="ru-RU" sz="4800" dirty="0">
              <a:effectLst/>
              <a:latin typeface="Monotype Corsiva" panose="03010101010201010101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059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785794"/>
            <a:ext cx="6858047" cy="514652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265" y="1196752"/>
            <a:ext cx="8712968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4800" dirty="0">
                <a:latin typeface="Monotype Corsiva" panose="03010101010201010101" pitchFamily="66" charset="0"/>
                <a:ea typeface="Calibri"/>
              </a:rPr>
              <a:t>и снова за работу. На картинках она увидела лошадку</a:t>
            </a:r>
            <a:r>
              <a:rPr lang="ru-RU" sz="4800" dirty="0" smtClean="0">
                <a:latin typeface="Monotype Corsiva" panose="03010101010201010101" pitchFamily="66" charset="0"/>
                <a:ea typeface="Calibri"/>
              </a:rPr>
              <a:t>,</a:t>
            </a:r>
            <a:r>
              <a:rPr lang="ru-RU" sz="4800" dirty="0">
                <a:solidFill>
                  <a:prstClr val="black"/>
                </a:solidFill>
                <a:latin typeface="Monotype Corsiva" panose="03010101010201010101" pitchFamily="66" charset="0"/>
                <a:ea typeface="Calibri"/>
                <a:cs typeface="Times New Roman"/>
              </a:rPr>
              <a:t> веселого маляра, </a:t>
            </a:r>
          </a:p>
          <a:p>
            <a:pPr lvl="0" algn="ctr">
              <a:lnSpc>
                <a:spcPct val="115000"/>
              </a:lnSpc>
            </a:pPr>
            <a:r>
              <a:rPr lang="ru-RU" sz="4800" dirty="0" smtClean="0">
                <a:solidFill>
                  <a:prstClr val="black"/>
                </a:solidFill>
                <a:latin typeface="Monotype Corsiva" panose="03010101010201010101" pitchFamily="66" charset="0"/>
                <a:ea typeface="Calibri"/>
                <a:cs typeface="Times New Roman"/>
              </a:rPr>
              <a:t>грибок </a:t>
            </a:r>
            <a:endParaRPr lang="ru-RU" sz="4800" dirty="0">
              <a:solidFill>
                <a:prstClr val="black"/>
              </a:solidFill>
              <a:latin typeface="Monotype Corsiva" panose="03010101010201010101" pitchFamily="66" charset="0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</a:pPr>
            <a:r>
              <a:rPr lang="ru-RU" sz="4800" dirty="0" smtClean="0">
                <a:solidFill>
                  <a:prstClr val="black"/>
                </a:solidFill>
                <a:latin typeface="Monotype Corsiva" panose="03010101010201010101" pitchFamily="66" charset="0"/>
                <a:ea typeface="Calibri"/>
                <a:cs typeface="Times New Roman"/>
              </a:rPr>
              <a:t>и </a:t>
            </a:r>
            <a:r>
              <a:rPr lang="ru-RU" sz="4800" dirty="0">
                <a:solidFill>
                  <a:prstClr val="black"/>
                </a:solidFill>
                <a:latin typeface="Monotype Corsiva" panose="03010101010201010101" pitchFamily="66" charset="0"/>
                <a:ea typeface="Calibri"/>
                <a:cs typeface="Times New Roman"/>
              </a:rPr>
              <a:t>даже гармошку. </a:t>
            </a:r>
          </a:p>
          <a:p>
            <a:pPr algn="ctr"/>
            <a:endParaRPr lang="ru-RU" sz="4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54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142999"/>
            <a:ext cx="7215238" cy="5411429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00034" y="1505751"/>
            <a:ext cx="7572395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500" b="1" u="sng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Артикуляционная гимнастика 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5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овокупность специальных упражнений, направленных на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укрепление мышц речевого аппарата, развитие силы, подвижности</a:t>
            </a:r>
            <a:r>
              <a:rPr kumimoji="0" lang="ru-RU" sz="35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 дифференцированных движений органов, принимающих участие в речи.</a:t>
            </a:r>
            <a:endParaRPr kumimoji="0" lang="ru-RU" sz="35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357298"/>
            <a:ext cx="6715172" cy="5036379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000108"/>
            <a:ext cx="7310462" cy="548284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7673" y="1500174"/>
            <a:ext cx="6477599" cy="485255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484784"/>
            <a:ext cx="748883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Божья коровка так увлеклась работой, что и не заметила, как у нее на спинке появились черненькие пятнышки.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— Божья коровка, пора ложиться спать, — обратилось к ней солнышко.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— Хорошо, солнышко, давай я угощу тебя вареньем за такую чудесную книжку, — весело ответила божья коровка. Они попили чай с вареньем </a:t>
            </a:r>
            <a:endParaRPr lang="ru-RU" sz="2800" dirty="0">
              <a:effectLst/>
              <a:latin typeface="Monotype Corsiva" panose="03010101010201010101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01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500174"/>
            <a:ext cx="6786610" cy="508995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796" y="1556792"/>
            <a:ext cx="7632848" cy="3049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и отправились спать. Солнышко за горку, а божья коровка под грибок. </a:t>
            </a:r>
            <a:r>
              <a:rPr lang="ru-RU" sz="2800" dirty="0" smtClean="0">
                <a:latin typeface="Monotype Corsiva" panose="03010101010201010101" pitchFamily="66" charset="0"/>
                <a:ea typeface="Calibri"/>
                <a:cs typeface="Times New Roman"/>
              </a:rPr>
              <a:t>А </a:t>
            </a: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утром произошло чудо! Божья коровка вылетела из своего домика и полетела на праздник, где собрались все жители поляны. Там одуванчик Большие Щеки открыл новый аттракцион. Можно было каждому прокатиться на </a:t>
            </a:r>
            <a:r>
              <a:rPr lang="ru-RU" sz="2800" dirty="0" err="1">
                <a:latin typeface="Monotype Corsiva" panose="03010101010201010101" pitchFamily="66" charset="0"/>
                <a:ea typeface="Calibri"/>
                <a:cs typeface="Times New Roman"/>
              </a:rPr>
              <a:t>парашютике</a:t>
            </a: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. </a:t>
            </a:r>
            <a:endParaRPr lang="ru-RU" sz="2800" dirty="0">
              <a:effectLst/>
              <a:latin typeface="Monotype Corsiva" panose="03010101010201010101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263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643018"/>
            <a:ext cx="6286544" cy="471490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7632848" cy="3384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Monotype Corsiva" panose="03010101010201010101" pitchFamily="66" charset="0"/>
                <a:ea typeface="Calibri"/>
                <a:cs typeface="Times New Roman"/>
              </a:rPr>
              <a:t>Божья коровка первая попросила одуванчика прокатить ее, и тут все увидели, что у нее появились... пятнышки. Они были кругленькими и блестящими и так прекрасно смотрелись на красной спинке. С тех пор все жители поляны ходят к божьей коровке в гости: кто поучиться, кто книжку посмотреть.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51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58" y="1338940"/>
            <a:ext cx="8143931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5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– отработка определенных положений органов артикуляционного аппарата, необходимых</a:t>
            </a:r>
            <a:r>
              <a:rPr kumimoji="0" lang="ru-RU" sz="35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для правильного произношения звуков родного языка; развитие подвижности, точности, </a:t>
            </a:r>
            <a:r>
              <a:rPr kumimoji="0" lang="ru-RU" sz="35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координированности</a:t>
            </a: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35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5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дифференцированности</a:t>
            </a:r>
            <a:r>
              <a:rPr kumimoji="0" lang="ru-RU" sz="35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движений органов артикуляционного аппарата.</a:t>
            </a:r>
            <a:endParaRPr kumimoji="0" lang="ru-RU" sz="35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357430"/>
            <a:ext cx="736932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0" u="sng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Рекомендации:</a:t>
            </a:r>
            <a:endParaRPr lang="ru-RU" sz="100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1232211"/>
            <a:ext cx="785818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жедневно.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3-4 раза в день по 3-5 минут.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олее 2-3 упражнений за раз.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Каждое упражнение выполняется по 5-7 раз.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10-15 секунд (удержание артикуляционной позы в одном положении).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дти от простых упражнений к более сложным.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выполняемых двух-трех упражнений новым может быть только одно, второе и третье даются для повторения и закрепления.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Выполняют сидя.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олжны находиться перед настенным зеркалом.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Начинать гимнастику лучше с упражнений для губ.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rtikulyacionnaya-gimnastika-1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62834" y="-142900"/>
            <a:ext cx="10049742" cy="72770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928662" y="714356"/>
            <a:ext cx="75009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«ТРУДОЛЮБИВАЯ  БОЖЬЯ  КОРОВКА»</a:t>
            </a:r>
            <a:endParaRPr kumimoji="0" lang="ru-RU" sz="66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3071810"/>
            <a:ext cx="4970756" cy="35623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515" y="1196752"/>
            <a:ext cx="8136904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Monotype Corsiva" panose="03010101010201010101" pitchFamily="66" charset="0"/>
                <a:ea typeface="Calibri"/>
                <a:cs typeface="Times New Roman"/>
              </a:rPr>
              <a:t>Жила-была божья коровка. Вышла однажды она из своего домика и увидела яркое солнышко. И оно увидело божью коровку. Улыбнулось и пощекотало ее теплыми лучиками. А когда солнышко осветило спинку божьей коровки, то все увидели, что у нее нет пятнышек. Все насекомые в округе стали над ней посмеиваться.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Monotype Corsiva" panose="03010101010201010101" pitchFamily="66" charset="0"/>
                <a:ea typeface="Calibri"/>
                <a:cs typeface="Times New Roman"/>
              </a:rPr>
              <a:t>— Какая же ты божья коровка, если у тебя нет черных пятнышек, — говорили они.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Monotype Corsiva" panose="03010101010201010101" pitchFamily="66" charset="0"/>
                <a:ea typeface="Calibri"/>
                <a:cs typeface="Times New Roman"/>
              </a:rPr>
              <a:t>— Да ты просто красный жук, — вторили другие.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Monotype Corsiva" panose="03010101010201010101" pitchFamily="66" charset="0"/>
                <a:ea typeface="Calibri"/>
                <a:cs typeface="Times New Roman"/>
              </a:rPr>
              <a:t>Даже солнышко скрылось за тучи. И божья коровка заплакала, но тут солнышко снова выглянуло. Божья коровка перестала плакать, подставила солнышку личико, и они стали улыбаться друг другу. </a:t>
            </a:r>
            <a:endParaRPr lang="ru-RU" sz="2400" dirty="0">
              <a:effectLst/>
              <a:latin typeface="Monotype Corsiva" panose="03010101010201010101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909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905176"/>
            <a:ext cx="7358114" cy="50955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384</TotalTime>
  <Words>563</Words>
  <Application>Microsoft Office PowerPoint</Application>
  <PresentationFormat>Экран (4:3)</PresentationFormat>
  <Paragraphs>36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Домашний</dc:creator>
  <cp:lastModifiedBy>Лида</cp:lastModifiedBy>
  <cp:revision>18</cp:revision>
  <dcterms:created xsi:type="dcterms:W3CDTF">2016-05-22T05:34:45Z</dcterms:created>
  <dcterms:modified xsi:type="dcterms:W3CDTF">2016-10-20T05:42:36Z</dcterms:modified>
</cp:coreProperties>
</file>