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74" r:id="rId4"/>
    <p:sldId id="275" r:id="rId5"/>
    <p:sldId id="276" r:id="rId6"/>
    <p:sldId id="258" r:id="rId7"/>
    <p:sldId id="259" r:id="rId8"/>
    <p:sldId id="263" r:id="rId9"/>
    <p:sldId id="277" r:id="rId10"/>
    <p:sldId id="264" r:id="rId11"/>
    <p:sldId id="260" r:id="rId12"/>
    <p:sldId id="261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6D77B09-85C2-43FD-A9B7-A23FECEB2082}">
          <p14:sldIdLst>
            <p14:sldId id="256"/>
            <p14:sldId id="273"/>
            <p14:sldId id="274"/>
            <p14:sldId id="275"/>
            <p14:sldId id="276"/>
            <p14:sldId id="258"/>
            <p14:sldId id="259"/>
            <p14:sldId id="263"/>
            <p14:sldId id="277"/>
            <p14:sldId id="264"/>
            <p14:sldId id="260"/>
            <p14:sldId id="261"/>
            <p14:sldId id="265"/>
            <p14:sldId id="266"/>
            <p14:sldId id="267"/>
            <p14:sldId id="268"/>
            <p14:sldId id="271"/>
            <p14:sldId id="272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86462" autoAdjust="0"/>
  </p:normalViewPr>
  <p:slideViewPr>
    <p:cSldViewPr>
      <p:cViewPr>
        <p:scale>
          <a:sx n="81" d="100"/>
          <a:sy n="81" d="100"/>
        </p:scale>
        <p:origin x="-780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8C5F473-1B56-40DB-ABAD-1E6739EB38B8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05F6CE0-5AE0-4FC3-BEFF-5D5A3B497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F473-1B56-40DB-ABAD-1E6739EB38B8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6CE0-5AE0-4FC3-BEFF-5D5A3B497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F473-1B56-40DB-ABAD-1E6739EB38B8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6CE0-5AE0-4FC3-BEFF-5D5A3B497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8C5F473-1B56-40DB-ABAD-1E6739EB38B8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6CE0-5AE0-4FC3-BEFF-5D5A3B497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8C5F473-1B56-40DB-ABAD-1E6739EB38B8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05F6CE0-5AE0-4FC3-BEFF-5D5A3B49775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C5F473-1B56-40DB-ABAD-1E6739EB38B8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5F6CE0-5AE0-4FC3-BEFF-5D5A3B497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8C5F473-1B56-40DB-ABAD-1E6739EB38B8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05F6CE0-5AE0-4FC3-BEFF-5D5A3B497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F473-1B56-40DB-ABAD-1E6739EB38B8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6CE0-5AE0-4FC3-BEFF-5D5A3B497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C5F473-1B56-40DB-ABAD-1E6739EB38B8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5F6CE0-5AE0-4FC3-BEFF-5D5A3B497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8C5F473-1B56-40DB-ABAD-1E6739EB38B8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05F6CE0-5AE0-4FC3-BEFF-5D5A3B497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8C5F473-1B56-40DB-ABAD-1E6739EB38B8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05F6CE0-5AE0-4FC3-BEFF-5D5A3B497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8C5F473-1B56-40DB-ABAD-1E6739EB38B8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05F6CE0-5AE0-4FC3-BEFF-5D5A3B497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24328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«Использование игровых технологий </a:t>
            </a:r>
            <a:b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 социально-личностном развитии дошкольников»</a:t>
            </a:r>
            <a:endParaRPr lang="ru-RU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9464" y="5301208"/>
            <a:ext cx="4424536" cy="1240161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r>
              <a:rPr lang="ru-RU" sz="1800" b="1" dirty="0" smtClean="0">
                <a:solidFill>
                  <a:schemeClr val="bg1"/>
                </a:solidFill>
              </a:rPr>
              <a:t>                  Подготовила: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Т.Н. Никитинская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kuzmenco-artem.ucoz.ru/DOCC/novoe/152149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73550"/>
            <a:ext cx="5868144" cy="388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97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1\Desktop\1216595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334" y="1484784"/>
            <a:ext cx="3184811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94" y="598376"/>
            <a:ext cx="8676456" cy="9087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Игры для формирования  у детей дошкольного возраста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культуры общения: 1 этап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00" y="1556792"/>
            <a:ext cx="6084168" cy="51125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sz="2000" b="1" dirty="0" smtClean="0">
                <a:solidFill>
                  <a:srgbClr val="FFFF00"/>
                </a:solidFill>
              </a:rPr>
              <a:t>Добрые эльфы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sz="2000" dirty="0">
              <a:solidFill>
                <a:srgbClr val="FFFF00"/>
              </a:solidFill>
              <a:latin typeface="Arial"/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</a:pPr>
            <a:r>
              <a:rPr lang="ru-RU" sz="2000" b="1" i="1" dirty="0" smtClean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Птенцы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</a:pPr>
            <a:r>
              <a:rPr lang="ru-RU" sz="2000" dirty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2000" b="1" i="1" dirty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Волны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</a:pPr>
            <a:r>
              <a:rPr lang="ru-RU" sz="2000" b="1" i="1" dirty="0" smtClean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Муравьи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</a:pPr>
            <a:r>
              <a:rPr lang="ru-RU" sz="2000" dirty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Театр </a:t>
            </a:r>
            <a:r>
              <a:rPr lang="ru-RU" sz="2000" b="1" i="1" dirty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теней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</a:pPr>
            <a:r>
              <a:rPr lang="ru-RU" sz="2000" dirty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Ожившие игрушки</a:t>
            </a:r>
          </a:p>
          <a:p>
            <a:pPr marL="0" indent="0">
              <a:spcBef>
                <a:spcPts val="0"/>
              </a:spcBef>
            </a:pPr>
            <a:r>
              <a:rPr lang="ru-RU" sz="2000" b="1" dirty="0" smtClean="0">
                <a:solidFill>
                  <a:srgbClr val="FFFF00"/>
                </a:solidFill>
              </a:rPr>
              <a:t> Жизнь </a:t>
            </a:r>
            <a:r>
              <a:rPr lang="ru-RU" sz="2000" b="1" dirty="0">
                <a:solidFill>
                  <a:srgbClr val="FFFF00"/>
                </a:solidFill>
              </a:rPr>
              <a:t>в </a:t>
            </a:r>
            <a:r>
              <a:rPr lang="ru-RU" sz="2000" b="1" dirty="0" smtClean="0">
                <a:solidFill>
                  <a:srgbClr val="FFFF00"/>
                </a:solidFill>
              </a:rPr>
              <a:t>лесу</a:t>
            </a:r>
            <a:endParaRPr lang="ru-RU" sz="2000" b="1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</a:pP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 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58754"/>
            <a:ext cx="3600400" cy="2852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13833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323528"/>
            <a:ext cx="8229600" cy="648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47800" y="764704"/>
            <a:ext cx="5176528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  <a:cs typeface="Tahoma"/>
              </a:rPr>
              <a:t>2-й ЭТАП ВНИМАНИЕ К ДРУГОМУ</a:t>
            </a:r>
            <a:endParaRPr lang="ru-RU" sz="16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6084" y="1527364"/>
            <a:ext cx="510202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1. 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Общий круг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Переходы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Зеркало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Эхо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Испорченный телефон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Передай движение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7.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Передай настроение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8. 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Тень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9.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Выбери партнера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10.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Разговор сквозь стекло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11.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Найди своего брата или сестру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12.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Кто сказал?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13.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Радио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14.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Магазин зеркал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15.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Где я побывал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16. 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Упрямое зеркало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17.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Запрещенное движение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http://www.psychologos.ru/images/3ff38d67199d67079f54f1b39f62a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2586" y="1412776"/>
            <a:ext cx="4390730" cy="36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13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1252728"/>
            <a:ext cx="8229600" cy="1252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068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  <a:cs typeface="Tahoma"/>
              </a:rPr>
              <a:t>3-й ЭТАП</a:t>
            </a:r>
            <a:endParaRPr lang="ru-RU" sz="16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  <a:cs typeface="Tahoma"/>
              </a:rPr>
              <a:t>СОГЛАСОВАННОСТЬ ДЕЙСТВИЙ</a:t>
            </a:r>
            <a:endParaRPr lang="ru-RU" sz="16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560078"/>
            <a:ext cx="4680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1. 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Сороконожка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2. 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Лепим скульптуры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3. 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Согласованные действия с вымышленными предметами </a:t>
            </a:r>
            <a:b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4. 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Слепой и поводырь </a:t>
            </a:r>
            <a:b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5. 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тропинке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Мостик </a:t>
            </a:r>
            <a:b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Лабиринт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8. 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Путанка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9. 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 движение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Божья коровка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Змейка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Заколдованные друзья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Весы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Марионетки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15. 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Насос и надувная кукла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sadik21.ru/wp-content/uploads/2013/04/%D0%B4%D0%B5%D1%82%D0%B8-%D0%B8%D0%B3%D1%80%D0%B0%D1%8E%D1%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370" y="2132856"/>
            <a:ext cx="4204725" cy="30904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7206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252791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  <a:cs typeface="Tahoma"/>
              </a:rPr>
              <a:t>4-й ЭТАП</a:t>
            </a:r>
            <a:endParaRPr lang="ru-RU" sz="16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  <a:cs typeface="Tahoma"/>
              </a:rPr>
              <a:t>ОБЩИЕ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ahoma"/>
              </a:rPr>
              <a:t>ПЕРЕЖИВАНИЯ</a:t>
            </a:r>
            <a:endParaRPr lang="ru-RU" sz="16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23" y="1844824"/>
            <a:ext cx="4572000" cy="35963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1. 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Злой дракон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2. 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Шторм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3. 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Мышата в мышеловке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4. 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Кто смешнее засмеется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5. 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Заблудившиеся дети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6. 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Шпионы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7. 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Две страны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8. 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Обнималки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9. 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Уходи, злость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10. 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Ночные звуки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11. 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Курица с цыплятами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2659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Times New Roman"/>
                <a:cs typeface="Tahoma"/>
              </a:rPr>
              <a:t>5-й ЭТАП</a:t>
            </a:r>
            <a:endParaRPr lang="ru-RU" sz="16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/>
                <a:ea typeface="Times New Roman"/>
                <a:cs typeface="Tahoma"/>
              </a:rPr>
              <a:t>ВЗАИМОПОМОЩЬ В ИГРЕ</a:t>
            </a:r>
            <a:endParaRPr lang="ru-RU" sz="1600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6911" y="1639383"/>
            <a:ext cx="3999057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1. 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Старенькая бабушка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2. 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Живые куклы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3. 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Шляпа волшебника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4. 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Гномики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5. 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Заблудившийся ребенок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6. День помощника</a:t>
            </a:r>
            <a:endParaRPr lang="ru-RU" sz="16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 descr="http://boombob.ru/img/picture/Jul/03/e481ef519effd9b0520cbb21bfbaaf8b/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77869"/>
            <a:ext cx="4464496" cy="27871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23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3137" y="5082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ahoma"/>
              </a:rPr>
              <a:t>6-й ЭТАП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ahoma"/>
              </a:rPr>
              <a:t>ДОБРЫЕ СЛОВА И ПОЖЕЛАНИЯ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40768"/>
            <a:ext cx="518457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1. </a:t>
            </a:r>
            <a:r>
              <a:rPr lang="ru-RU" b="1" i="1" dirty="0" err="1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Обзывашка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2. 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Спящая красавица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3. 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Пожелания магов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4. 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Добрые волшебники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5. 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Комплименты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6. 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Волшебные очки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7. 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Конкурс хвастунов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8. 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Связующая нить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9. 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Царевна </a:t>
            </a:r>
            <a:r>
              <a:rPr lang="ru-RU" b="1" i="1" dirty="0" err="1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Несмеяна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10. 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Если бы я был королем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11. 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Садовники и цветы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12. Я бы хотел быть таким же, как ты...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13. 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День прощения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14. 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Праздник вежливости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15. 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Открытки в</a:t>
            </a:r>
            <a:r>
              <a:rPr lang="ru-RU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подарок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16. </a:t>
            </a:r>
            <a:r>
              <a:rPr lang="ru-RU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Волшебные ожерелья</a:t>
            </a:r>
            <a:endParaRPr lang="ru-RU" sz="16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5448" y="107649"/>
            <a:ext cx="49685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  <a:cs typeface="Tahoma"/>
              </a:rPr>
              <a:t>7-й ЭТАП</a:t>
            </a:r>
            <a:endParaRPr lang="ru-RU" sz="16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  <a:cs typeface="Tahoma"/>
              </a:rPr>
              <a:t>ПОМОЩЬ В СОВМЕСТНОЙ ДЕЯТЕЛЬНОСТИ</a:t>
            </a:r>
            <a:endParaRPr lang="ru-RU" sz="16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1428356"/>
            <a:ext cx="4590256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450215">
              <a:spcBef>
                <a:spcPct val="20000"/>
              </a:spcBef>
              <a:buClr>
                <a:srgbClr val="FF388C"/>
              </a:buClr>
              <a:buSzPct val="80000"/>
              <a:buFont typeface="Wingdings 2"/>
              <a:buChar char=""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ahoma"/>
              </a:rPr>
              <a:t>Закончи рисунки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448056" lvl="0" indent="450215">
              <a:spcBef>
                <a:spcPct val="20000"/>
              </a:spcBef>
              <a:buClr>
                <a:srgbClr val="FF388C"/>
              </a:buClr>
              <a:buSzPct val="80000"/>
              <a:buFont typeface="Wingdings 2"/>
              <a:buChar char=""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ahoma"/>
              </a:rPr>
              <a:t>Рукавички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448056" lvl="0" indent="450215">
              <a:spcBef>
                <a:spcPct val="20000"/>
              </a:spcBef>
              <a:buClr>
                <a:srgbClr val="FF388C"/>
              </a:buClr>
              <a:buSzPct val="80000"/>
              <a:buFont typeface="Wingdings 2"/>
              <a:buChar char=""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ahoma"/>
              </a:rPr>
              <a:t>Угадай-ка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448056" lvl="0" indent="450215">
              <a:spcBef>
                <a:spcPct val="20000"/>
              </a:spcBef>
              <a:buClr>
                <a:srgbClr val="FF388C"/>
              </a:buClr>
              <a:buSzPct val="80000"/>
              <a:buFont typeface="Wingdings 2"/>
              <a:buChar char=""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ahoma"/>
              </a:rPr>
              <a:t>Мастер и подмастерья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448056" lvl="0" indent="450215">
              <a:spcBef>
                <a:spcPct val="20000"/>
              </a:spcBef>
              <a:buClr>
                <a:srgbClr val="FF388C"/>
              </a:buClr>
              <a:buSzPct val="80000"/>
              <a:buFont typeface="Wingdings 2"/>
              <a:buChar char=""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ahoma"/>
              </a:rPr>
              <a:t>Общая картина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skazka126.ru/docs/4%285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9854" y="3662125"/>
            <a:ext cx="3374594" cy="29738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5534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39903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16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1926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600" dirty="0">
                <a:solidFill>
                  <a:srgbClr val="FFFF00"/>
                </a:solidFill>
                <a:latin typeface="Times New Roman"/>
                <a:ea typeface="Times New Roman"/>
              </a:rPr>
              <a:t>Ребенок стремится к активной деятельности, и важно не дать этому стремлению угаснуть, важно способствовать его дальнейшему развитию. </a:t>
            </a:r>
            <a:endParaRPr lang="ru-RU" sz="1600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Социально-личностное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развитие происходит успешно при условии его непрерывного осуществления, т.е. включения во все моменты образовательного процесса.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Личный </a:t>
            </a:r>
            <a:r>
              <a:rPr lang="ru-RU" sz="1600" dirty="0">
                <a:solidFill>
                  <a:srgbClr val="FF0000"/>
                </a:solidFill>
                <a:latin typeface="Times New Roman"/>
                <a:ea typeface="Times New Roman"/>
              </a:rPr>
              <a:t>опыт ребёнка организуется так, чтобы он естественным путём, в доступных ему видах деятельности осваивал средства и способы познания, общения и деятельности, позволяющие проявить самостоятельность, отзывчивость, культуру общения, гуманное отношение к миру.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Важно создать эмоционально-комфортный климат в группе и содержательное личностно-ориентированное взаимодействие педагога с детьми, уметь поддерживать инициативу детей.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Организация </a:t>
            </a:r>
            <a:r>
              <a:rPr lang="ru-RU" sz="1600" dirty="0">
                <a:solidFill>
                  <a:srgbClr val="FF0000"/>
                </a:solidFill>
                <a:latin typeface="Times New Roman"/>
                <a:ea typeface="Times New Roman"/>
              </a:rPr>
              <a:t>разнообразных ситуаций, обеспечивающих освоение положительного опыта и ценностных ориентаций – одно из актуальнейших средств социально-личностного развития детей.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Организуемые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ситуации накопления положительного социально-эмоционального опыта носят проблемный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характер.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2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u="sng" dirty="0">
                <a:latin typeface="Times New Roman"/>
                <a:ea typeface="Times New Roman"/>
                <a:cs typeface="Times New Roman"/>
              </a:rPr>
              <a:t>Организуя с дошкольниками ситуации поискового характера, воспитателю необходимо следовать определённому алгоритму: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641322" cy="518457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      Заинтересовать детей проблемой, требующей решения, эмоционально представить её, ввести детей в ситуацию: </a:t>
            </a:r>
            <a:endParaRPr lang="ru-RU" sz="14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64008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Что </a:t>
            </a:r>
            <a:r>
              <a:rPr lang="ru-RU" sz="1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происходит? Что случилось? Какая возникла проблема? Почему возникло затруднение?</a:t>
            </a:r>
            <a:endParaRPr lang="ru-RU" sz="1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2.      Вызвать активное сопереживание участникам ситуаций и понимание их трудностей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64008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Какие чувства они испытали? Какое у них настроение? Было ли у вас такое в жизни? Какие чувства вы тогда испытали?</a:t>
            </a:r>
            <a:endParaRPr lang="ru-RU" sz="1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3.      Побудить к поиску возможных вариантов и способов разрешения ситуации: </a:t>
            </a:r>
            <a:endParaRPr lang="ru-RU" sz="14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64008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Что </a:t>
            </a:r>
            <a:r>
              <a:rPr lang="ru-RU" sz="1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может произойти? Как помочь? Как поступил бы ты на месте того или иного участника? Обсудить все предложения и найти общее решение, как нам поступить и добиться успеха.</a:t>
            </a:r>
            <a:endParaRPr lang="ru-RU" sz="1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4.      Включить детей в конкретное практическое действие: проявить заботу, утешить, выразить сочувствие, помочь разрешить конфликт и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т.д.</a:t>
            </a:r>
            <a:r>
              <a:rPr lang="ru-RU" sz="1400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очень важно: помочь пережить чувство удовлетворения от успешно разрешённой проблемы, понять, как изменилось эмоциональное состояние участников, и порадоваться вместе с ними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64008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(Как хорошо, что мы поддерживаем друг друга! Если мы вместе, мы решим все наши проблемы!)</a:t>
            </a:r>
            <a:endParaRPr lang="ru-RU" sz="1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7525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Вот некоторые ситуации, которые находят наибольший эмоциональный отклик у ребят:</a:t>
            </a:r>
            <a: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i="1" dirty="0" smtClean="0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200" i="1" dirty="0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. Практические ситуации гуманистического выбора.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Дошкольники становятся перед выбором: откликнуться на проблемы других детей или предпочесть личные интересы и проявить безразличие?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64008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Например,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оставить рисунок себе или включить его в общую посылку больному сверстнику; откликнуться на просьбу помочь или проигнорировать её? 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2. Практические ситуации проблемного характера типа «Как быть, что делать?»</a:t>
            </a:r>
            <a:endParaRPr lang="ru-RU" dirty="0">
              <a:solidFill>
                <a:schemeClr val="tx2">
                  <a:lumMod val="1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Это различные ситуации затруднения, которые мы создаём, чтобы пробудить инициативу, самостоятельность, сообразительность, отзывчивость детей, готовность искать правильные решения.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64008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Ситуации: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отсутствуют краски отдельных цветов, не хватает пластилина для лепки. Дети самостоятельно ищут решения, совместно разрешают проблемы.</a:t>
            </a:r>
            <a:endParaRPr lang="ru-RU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i="1" u="sng" dirty="0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3. Практические ситуации «Мы самые добрые в детском саду».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Дети учатся проявлять заботу о малышах, у них развивается чувство самоуважения, доброе отношение к маленьким, понимание их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проблем.</a:t>
            </a:r>
            <a:r>
              <a:rPr lang="ru-RU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 </a:t>
            </a:r>
          </a:p>
          <a:p>
            <a:pPr marL="64008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Можно </a:t>
            </a:r>
            <a:r>
              <a:rPr lang="ru-RU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организовать ситуации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«Порадуем малышей подарками, сделанными своими руками», «Приготовим для малышей концерт», «Покажем сказку», «Поможем сделать снежную горку», «Научим малышей водить хороводы».</a:t>
            </a:r>
            <a:endParaRPr lang="ru-RU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20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60501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i="1" u="sng" dirty="0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4. Следующие ситуации типа «Мы дружим со школьниками</a:t>
            </a:r>
            <a:r>
              <a:rPr lang="ru-RU" sz="3200" i="1" u="sng" dirty="0">
                <a:latin typeface="Times New Roman"/>
                <a:ea typeface="Times New Roman"/>
                <a:cs typeface="Times New Roman"/>
              </a:rPr>
              <a:t>».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Старшие дошкольники приобретают опыт сотрудничества с учениками школы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«У нас спортивный праздник», «Совместная литературная викторина в библиотеке», «Мы ждём наших учителей».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Участие в подобных ситуациях углубляет интерес к школе и снимает тревожность, связанную с предстоящим обучением в школе. Одновременно формируется ценный опыт </a:t>
            </a:r>
            <a:r>
              <a:rPr lang="ru-RU" sz="3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межвозрастного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общения, который важен не только для дошкольников, но и для учеников.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i="1" u="sng" dirty="0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5. Очень увлекают детей ситуации типа «Научи своего друга тому, что умеешь сам».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Побуждаем детей к проявлению внимания друг к другу, взаимопомощи и сотрудничеству. 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Дети 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делятся опытом, помогаем им войти в роль «учителя», т.е. быть терпеливыми, внимательными и снисходительными к ошибкам и трудностям сверстников.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i="1" u="sng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6. Также дети участвуют в играх-имитациях: смены эмоциональных и физических состояний, имитаций состояний природы и т.д.</a:t>
            </a:r>
            <a:endParaRPr lang="ru-RU" sz="28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Хочется подчеркнуть, что нашим неизменным помощником в социально-личностном развитии детей является семья. </a:t>
            </a:r>
            <a:endParaRPr lang="ru-RU" sz="32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Только 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 сотрудничестве с близкими взрослыми можно добиться высоких воспитательных результатов.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0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3024698" cy="26655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94" y="548680"/>
            <a:ext cx="3043089" cy="2293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Игры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на развитие эмоционально-нравственной сферы и навыков общения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у детей старшего дошкольного возраста: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                                       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«Назови себя»: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000" b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Ход</a:t>
            </a:r>
            <a:r>
              <a:rPr lang="ru-RU" sz="2000" i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: 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ребёнку предлагают представить себя, назвав своё имя так, как ему больше нравится, как называют дома или как он хотел бы, чтобы его называли в группе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 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92710" indent="0" algn="ctr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/>
              </a:rPr>
              <a:t>"Позови </a:t>
            </a:r>
            <a:r>
              <a:rPr lang="ru-RU" sz="2000" b="1" dirty="0">
                <a:solidFill>
                  <a:schemeClr val="bg1"/>
                </a:solidFill>
                <a:latin typeface="Arial"/>
              </a:rPr>
              <a:t>ласково". </a:t>
            </a:r>
            <a:endParaRPr lang="ru-RU" sz="2000" b="1" dirty="0" smtClean="0">
              <a:solidFill>
                <a:schemeClr val="bg1"/>
              </a:solidFill>
              <a:latin typeface="Arial"/>
            </a:endParaRPr>
          </a:p>
          <a:p>
            <a:pPr marL="0" marR="9271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bg1"/>
                </a:solidFill>
                <a:latin typeface="Arial"/>
              </a:rPr>
              <a:t>Ход</a:t>
            </a:r>
            <a:r>
              <a:rPr lang="ru-RU" sz="2000" i="1" dirty="0">
                <a:solidFill>
                  <a:schemeClr val="bg1"/>
                </a:solidFill>
                <a:latin typeface="Arial"/>
              </a:rPr>
              <a:t>. </a:t>
            </a:r>
            <a:r>
              <a:rPr lang="ru-RU" sz="2000" dirty="0">
                <a:solidFill>
                  <a:schemeClr val="bg1"/>
                </a:solidFill>
                <a:latin typeface="Arial"/>
              </a:rPr>
              <a:t>Ребёнку предлагают бросить мяч или передать игрушку любому из других детей, ласково назвав его по имени.</a:t>
            </a:r>
            <a:endParaRPr lang="ru-RU" sz="2000" dirty="0">
              <a:solidFill>
                <a:schemeClr val="bg1"/>
              </a:solidFill>
              <a:latin typeface="Times New Roman"/>
            </a:endParaRPr>
          </a:p>
          <a:p>
            <a:pPr marL="0" marR="92710" indent="0" algn="ctr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  <a:latin typeface="Arial"/>
              </a:rPr>
              <a:t> </a:t>
            </a:r>
            <a:r>
              <a:rPr lang="ru-RU" sz="2000" b="1" dirty="0">
                <a:solidFill>
                  <a:schemeClr val="bg1"/>
                </a:solidFill>
                <a:latin typeface="Arial"/>
              </a:rPr>
              <a:t>"Волшебный стул". </a:t>
            </a:r>
            <a:endParaRPr lang="ru-RU" sz="2000" b="1" dirty="0" smtClean="0">
              <a:solidFill>
                <a:schemeClr val="bg1"/>
              </a:solidFill>
              <a:latin typeface="Arial"/>
            </a:endParaRPr>
          </a:p>
          <a:p>
            <a:pPr marL="0" marR="9271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bg1"/>
                </a:solidFill>
                <a:latin typeface="Arial"/>
              </a:rPr>
              <a:t>Ход. </a:t>
            </a:r>
            <a:r>
              <a:rPr lang="ru-RU" sz="2000" dirty="0" smtClean="0">
                <a:solidFill>
                  <a:schemeClr val="bg1"/>
                </a:solidFill>
                <a:latin typeface="Arial"/>
              </a:rPr>
              <a:t>Один </a:t>
            </a:r>
            <a:r>
              <a:rPr lang="ru-RU" sz="2000" dirty="0">
                <a:solidFill>
                  <a:schemeClr val="bg1"/>
                </a:solidFill>
                <a:latin typeface="Arial"/>
              </a:rPr>
              <a:t>ребёнок садится в центр на "волшебный стул", остальные говорят о нём добрые, ласковые слова, комплименты. Можно обнять сидящего, погладить, поцеловать.</a:t>
            </a:r>
            <a:endParaRPr lang="ru-RU" sz="2000" dirty="0">
              <a:solidFill>
                <a:schemeClr val="bg1"/>
              </a:solidFill>
              <a:latin typeface="Times New Roman"/>
            </a:endParaRPr>
          </a:p>
          <a:p>
            <a:pPr marL="0" marR="92710" indent="0" algn="ctr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/>
              </a:rPr>
              <a:t>"Передача </a:t>
            </a:r>
            <a:r>
              <a:rPr lang="ru-RU" sz="2000" b="1" dirty="0">
                <a:solidFill>
                  <a:schemeClr val="bg1"/>
                </a:solidFill>
                <a:latin typeface="Arial"/>
              </a:rPr>
              <a:t>чувств". </a:t>
            </a:r>
            <a:endParaRPr lang="ru-RU" sz="2000" b="1" dirty="0" smtClean="0">
              <a:solidFill>
                <a:schemeClr val="bg1"/>
              </a:solidFill>
              <a:latin typeface="Arial"/>
            </a:endParaRPr>
          </a:p>
          <a:p>
            <a:pPr marL="0" marR="9271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bg1"/>
                </a:solidFill>
                <a:latin typeface="Arial"/>
              </a:rPr>
              <a:t>Ход</a:t>
            </a:r>
            <a:r>
              <a:rPr lang="ru-RU" sz="2000" i="1" dirty="0">
                <a:solidFill>
                  <a:schemeClr val="bg1"/>
                </a:solidFill>
                <a:latin typeface="Arial"/>
              </a:rPr>
              <a:t>. </a:t>
            </a:r>
            <a:r>
              <a:rPr lang="ru-RU" sz="2000" dirty="0">
                <a:solidFill>
                  <a:schemeClr val="bg1"/>
                </a:solidFill>
                <a:latin typeface="Arial"/>
              </a:rPr>
              <a:t>Ребёнку даётся задание передать "по цепочке" определённое чувство с помощью мимики, жестов, прикосновений. Затем дети обсуждают, что они чувствовали при этом.</a:t>
            </a:r>
            <a:endParaRPr lang="ru-RU" sz="2000" dirty="0">
              <a:solidFill>
                <a:schemeClr val="bg1"/>
              </a:solidFill>
              <a:latin typeface="Times New Roman"/>
            </a:endParaRPr>
          </a:p>
          <a:p>
            <a:pPr marL="0" marR="9271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844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Игры на развитие</a:t>
            </a:r>
            <a:br>
              <a:rPr lang="ru-RU" sz="2800" b="1" dirty="0" smtClean="0"/>
            </a:br>
            <a:r>
              <a:rPr lang="ru-RU" sz="2800" b="1" dirty="0" smtClean="0"/>
              <a:t>коммуникативных способностей</a:t>
            </a:r>
            <a:br>
              <a:rPr lang="ru-RU" sz="2800" b="1" dirty="0" smtClean="0"/>
            </a:br>
            <a:r>
              <a:rPr lang="ru-RU" sz="2800" b="1" dirty="0" smtClean="0"/>
              <a:t>детей дошкольного возраста:</a:t>
            </a: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>
            <a:normAutofit/>
          </a:bodyPr>
          <a:lstStyle/>
          <a:p>
            <a:pPr indent="100330" algn="ctr">
              <a:lnSpc>
                <a:spcPct val="115000"/>
              </a:lnSpc>
              <a:spcBef>
                <a:spcPts val="555"/>
              </a:spcBef>
              <a:spcAft>
                <a:spcPts val="555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«Холодно – горячо, право – лево»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Воспитатель прячет условный предмет (игрушка), а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затем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помощью команд типа «Шаг вправо, два шага вперёд, три влево» ведёт игрока к цели, помогая ему словами «тепло», «горячо», «холодно». Когда дети научатся ориентироваться в пространстве по словесным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указаниям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взрослого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можно использовать план-схему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3662"/>
            <a:ext cx="3355687" cy="25585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4427"/>
            <a:ext cx="2448272" cy="2391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3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Игры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 преодоление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негативных эмоций, гнева: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556792"/>
            <a:ext cx="4464495" cy="50405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                                          </a:t>
            </a:r>
          </a:p>
          <a:p>
            <a:pPr marL="82550" lvl="0" indent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None/>
              <a:defRPr/>
            </a:pPr>
            <a:r>
              <a:rPr lang="ru-RU" sz="7200" b="1" dirty="0"/>
              <a:t> </a:t>
            </a:r>
            <a:r>
              <a:rPr lang="ru-RU" sz="7200" b="1" dirty="0" smtClean="0"/>
              <a:t> </a:t>
            </a:r>
            <a:r>
              <a:rPr lang="ru-RU" sz="7200" b="1" i="1" dirty="0">
                <a:solidFill>
                  <a:prstClr val="black"/>
                </a:solidFill>
                <a:latin typeface="Corbel"/>
              </a:rPr>
              <a:t>Игра «Волшебные мешочки»</a:t>
            </a:r>
          </a:p>
          <a:p>
            <a:pPr marL="365125" lvl="0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Font typeface="Wingdings 2" pitchFamily="18" charset="2"/>
              <a:buChar char=""/>
              <a:defRPr/>
            </a:pPr>
            <a:r>
              <a:rPr lang="ru-RU" sz="7200" dirty="0">
                <a:solidFill>
                  <a:prstClr val="black"/>
                </a:solidFill>
                <a:latin typeface="Corbel"/>
              </a:rPr>
              <a:t>Цель: снятие </a:t>
            </a:r>
            <a:r>
              <a:rPr lang="ru-RU" sz="7200" dirty="0" smtClean="0">
                <a:solidFill>
                  <a:prstClr val="black"/>
                </a:solidFill>
                <a:latin typeface="Corbel"/>
              </a:rPr>
              <a:t>психоэмоционального напряжения </a:t>
            </a:r>
            <a:r>
              <a:rPr lang="ru-RU" sz="7200" dirty="0">
                <a:solidFill>
                  <a:prstClr val="black"/>
                </a:solidFill>
                <a:latin typeface="Corbel"/>
              </a:rPr>
              <a:t>детей. </a:t>
            </a:r>
          </a:p>
          <a:p>
            <a:pPr marL="365125" lvl="0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None/>
              <a:defRPr/>
            </a:pPr>
            <a:r>
              <a:rPr lang="ru-RU" sz="7200" dirty="0">
                <a:solidFill>
                  <a:prstClr val="black"/>
                </a:solidFill>
                <a:latin typeface="Corbel"/>
              </a:rPr>
              <a:t>    Детям предлагается сложить в первый волшебный мешочек все отрицательные эмоции: злость, гнев, обиду и пр. В мешочек можно даже покричать. После того, как дети выговорились, мешочек завязывается и прячется. Затем детям предлагается второй мешочек, из которого дети могут взять те положительные эмоции, которые они хотят: радость, веселье, доброту и пр. </a:t>
            </a:r>
          </a:p>
          <a:p>
            <a:pPr marL="365125" lvl="0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None/>
              <a:defRPr/>
            </a:pPr>
            <a:endParaRPr lang="ru-RU" dirty="0">
              <a:solidFill>
                <a:prstClr val="black"/>
              </a:solidFill>
              <a:latin typeface="Corbel"/>
            </a:endParaRPr>
          </a:p>
          <a:p>
            <a:pPr marL="0" indent="0">
              <a:buNone/>
            </a:pPr>
            <a:r>
              <a:rPr lang="ru-RU" b="1" dirty="0" smtClean="0"/>
              <a:t>       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622304" cy="201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765" y="3789040"/>
            <a:ext cx="22669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913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  <a:latin typeface="Times New Roman"/>
                <a:ea typeface="Times New Roman"/>
              </a:rPr>
              <a:t>Психологическая методика </a:t>
            </a:r>
            <a:r>
              <a:rPr lang="ru-RU" sz="3200" dirty="0">
                <a:effectLst/>
                <a:latin typeface="Times New Roman"/>
                <a:ea typeface="Times New Roman"/>
              </a:rPr>
              <a:t>Виктории Холмогоровой 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200" dirty="0" smtClean="0"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effectLst/>
                <a:latin typeface="Times New Roman"/>
                <a:ea typeface="Times New Roman"/>
              </a:rPr>
              <a:t>«</a:t>
            </a:r>
            <a:r>
              <a:rPr lang="ru-RU" sz="3200" dirty="0">
                <a:effectLst/>
                <a:latin typeface="Times New Roman"/>
                <a:ea typeface="Times New Roman"/>
              </a:rPr>
              <a:t>Школа добрых волшебников»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i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Методика базируется на следующих принципах:</a:t>
            </a:r>
            <a:endParaRPr lang="ru-RU" sz="28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200" b="1" u="sng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Безоценочность</a:t>
            </a:r>
            <a:r>
              <a:rPr lang="ru-RU" sz="32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2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200" b="1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Отсутствие </a:t>
            </a:r>
            <a:r>
              <a:rPr lang="ru-RU" sz="3200" b="1" u="sng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соревновательности</a:t>
            </a:r>
            <a:r>
              <a:rPr lang="ru-RU" sz="32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2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200" b="1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Отказ </a:t>
            </a:r>
            <a:r>
              <a:rPr lang="ru-RU" sz="32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от игрушек и предметов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2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Минимизация речевого взаимодействия. </a:t>
            </a:r>
            <a:endParaRPr lang="ru-RU" sz="3200" b="1" u="sng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200" b="1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Исключение </a:t>
            </a:r>
            <a:r>
              <a:rPr lang="ru-RU" sz="3200" b="1" u="sng" dirty="0">
                <a:solidFill>
                  <a:srgbClr val="002060"/>
                </a:solidFill>
                <a:latin typeface="Times New Roman"/>
                <a:ea typeface="Times New Roman"/>
              </a:rPr>
              <a:t>принуждения.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2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730</TotalTime>
  <Words>590</Words>
  <Application>Microsoft Office PowerPoint</Application>
  <PresentationFormat>Экран (4:3)</PresentationFormat>
  <Paragraphs>155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   «Использование игровых технологий  в социально-личностном развитии дошкольников»</vt:lpstr>
      <vt:lpstr>Слайд 2</vt:lpstr>
      <vt:lpstr>Организуя с дошкольниками ситуации поискового характера, воспитателю необходимо следовать определённому алгоритму: </vt:lpstr>
      <vt:lpstr>Вот некоторые ситуации, которые находят наибольший эмоциональный отклик у ребят: </vt:lpstr>
      <vt:lpstr>Слайд 5</vt:lpstr>
      <vt:lpstr> Игры на развитие эмоционально-нравственной сферы и навыков общения у детей старшего дошкольного возраста:</vt:lpstr>
      <vt:lpstr> Игры на развитие коммуникативных способностей детей дошкольного возраста:</vt:lpstr>
      <vt:lpstr>Игры на преодоление негативных эмоций, гнева:</vt:lpstr>
      <vt:lpstr>Психологическая методика Виктории Холмогоровой  «Школа добрых волшебников» </vt:lpstr>
      <vt:lpstr> Игры для формирования  у детей дошкольного возраста  культуры общения: 1 этап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игровых технологий в социально-личностном развитии дошкольников»</dc:title>
  <dc:creator>Вадя</dc:creator>
  <cp:lastModifiedBy>1</cp:lastModifiedBy>
  <cp:revision>99</cp:revision>
  <dcterms:created xsi:type="dcterms:W3CDTF">2014-10-15T11:32:37Z</dcterms:created>
  <dcterms:modified xsi:type="dcterms:W3CDTF">2016-10-19T06:19:27Z</dcterms:modified>
</cp:coreProperties>
</file>