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6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98348-96E5-4535-82EA-B0981F4D8543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7FA0B3-DCDA-4E16-B87A-EA6E001EF08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FA0B3-DCDA-4E16-B87A-EA6E001EF088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6EBB-F591-4009-B3FF-5046F42AC711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0DAF1-47C5-4E30-A495-98CFDD5218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6EBB-F591-4009-B3FF-5046F42AC711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0DAF1-47C5-4E30-A495-98CFDD5218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6EBB-F591-4009-B3FF-5046F42AC711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0DAF1-47C5-4E30-A495-98CFDD5218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6EBB-F591-4009-B3FF-5046F42AC711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0DAF1-47C5-4E30-A495-98CFDD5218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6EBB-F591-4009-B3FF-5046F42AC711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0DAF1-47C5-4E30-A495-98CFDD5218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6EBB-F591-4009-B3FF-5046F42AC711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0DAF1-47C5-4E30-A495-98CFDD5218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6EBB-F591-4009-B3FF-5046F42AC711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0DAF1-47C5-4E30-A495-98CFDD5218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6EBB-F591-4009-B3FF-5046F42AC711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0DAF1-47C5-4E30-A495-98CFDD5218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6EBB-F591-4009-B3FF-5046F42AC711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0DAF1-47C5-4E30-A495-98CFDD5218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6EBB-F591-4009-B3FF-5046F42AC711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0DAF1-47C5-4E30-A495-98CFDD5218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6EBB-F591-4009-B3FF-5046F42AC711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0DAF1-47C5-4E30-A495-98CFDD5218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06EBB-F591-4009-B3FF-5046F42AC711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0DAF1-47C5-4E30-A495-98CFDD52189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2671780"/>
          </a:xfrm>
        </p:spPr>
        <p:txBody>
          <a:bodyPr>
            <a:prstTxWarp prst="textWave2">
              <a:avLst/>
            </a:prstTxWarp>
            <a:normAutofit/>
          </a:bodyPr>
          <a:lstStyle/>
          <a:p>
            <a:r>
              <a:rPr lang="ru-RU" b="1" i="1" dirty="0" smtClean="0">
                <a:ln w="1905"/>
                <a:solidFill>
                  <a:srgbClr val="00B05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Предупреждение </a:t>
            </a:r>
            <a:r>
              <a:rPr lang="ru-RU" b="1" i="1" dirty="0" err="1" smtClean="0">
                <a:ln w="1905"/>
                <a:solidFill>
                  <a:srgbClr val="00B05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дисграфии</a:t>
            </a:r>
            <a:r>
              <a:rPr lang="ru-RU" b="1" i="1" dirty="0" smtClean="0">
                <a:ln w="1905"/>
                <a:solidFill>
                  <a:srgbClr val="00B05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i="1" dirty="0" smtClean="0">
                <a:ln w="1905"/>
                <a:solidFill>
                  <a:srgbClr val="00B05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i="1" dirty="0" smtClean="0">
                <a:ln w="1905"/>
                <a:solidFill>
                  <a:srgbClr val="00B05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 детей дошкольного возраста</a:t>
            </a:r>
            <a:endParaRPr lang="ru-RU" b="1" dirty="0">
              <a:ln w="1905"/>
              <a:solidFill>
                <a:srgbClr val="00B05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71934" y="3886200"/>
            <a:ext cx="4572032" cy="175260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Лебедева Надежда Александровна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Учитель-логопед МБОУ №2 г.Мурманска. Россия</a:t>
            </a:r>
          </a:p>
          <a:p>
            <a:endParaRPr lang="ru-RU" dirty="0"/>
          </a:p>
        </p:txBody>
      </p:sp>
      <p:pic>
        <p:nvPicPr>
          <p:cNvPr id="4" name="Picture 4" descr="3437-2-f"/>
          <p:cNvPicPr>
            <a:picLocks noChangeAspect="1" noChangeArrowheads="1"/>
          </p:cNvPicPr>
          <p:nvPr/>
        </p:nvPicPr>
        <p:blipFill>
          <a:blip r:embed="rId2"/>
          <a:srcRect l="3969" t="1984"/>
          <a:stretch>
            <a:fillRect/>
          </a:stretch>
        </p:blipFill>
        <p:spPr bwMode="auto">
          <a:xfrm>
            <a:off x="714348" y="4286256"/>
            <a:ext cx="2051050" cy="209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Stop">
              <a:avLst/>
            </a:prstTxWarp>
            <a:normAutofit fontScale="90000"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Предупреждение ошибок письма </a:t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уровне словосочетания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14488"/>
            <a:ext cx="5786446" cy="4929222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Сочетание существительных с прилагательными.</a:t>
            </a:r>
          </a:p>
          <a:p>
            <a:endParaRPr lang="ru-RU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Сочетание существительных с глаголами.</a:t>
            </a:r>
          </a:p>
          <a:p>
            <a:endParaRPr lang="ru-RU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Сочетание существительных с числительными (1,2,5).</a:t>
            </a:r>
          </a:p>
          <a:p>
            <a:endParaRPr lang="ru-RU" dirty="0"/>
          </a:p>
        </p:txBody>
      </p:sp>
      <p:pic>
        <p:nvPicPr>
          <p:cNvPr id="4" name="Рисунок 3" descr="14226215-due-bambini-la-lettura-di-libr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2071678"/>
            <a:ext cx="3500430" cy="3071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anUp">
              <a:avLst/>
            </a:prstTxWarp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Предупреждение ошибок письма 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уровне предложения.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Выделение границ предложения в тексте.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Придумать предложение с определенным количеством слов.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Увеличить количество слов в предложении.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Составить предложение из слов, данных в беспорядке.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Придумать предложение с определенным словом.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Составить графическую схему предложения и по графической схеме придумать предложение.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Определить место слова в предложении.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urveDown">
              <a:avLst/>
            </a:prstTxWarp>
          </a:bodyPr>
          <a:lstStyle/>
          <a:p>
            <a:r>
              <a:rPr lang="ru-RU" b="1" i="1" dirty="0" smtClean="0">
                <a:solidFill>
                  <a:srgbClr val="00206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Знаменитые </a:t>
            </a:r>
            <a:r>
              <a:rPr lang="ru-RU" b="1" i="1" dirty="0" err="1" smtClean="0">
                <a:solidFill>
                  <a:srgbClr val="00206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дислексики</a:t>
            </a:r>
            <a:r>
              <a:rPr lang="ru-RU" dirty="0" smtClean="0">
                <a:solidFill>
                  <a:srgbClr val="00206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endParaRPr lang="ru-RU" dirty="0">
              <a:solidFill>
                <a:srgbClr val="00206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71612"/>
            <a:ext cx="8858312" cy="5000660"/>
          </a:xfrm>
        </p:spPr>
        <p:txBody>
          <a:bodyPr numCol="3">
            <a:normAutofit/>
          </a:bodyPr>
          <a:lstStyle/>
          <a:p>
            <a:pPr marL="0" lvl="0" indent="0" eaLnBrk="0" fontAlgn="base" hangingPunct="0">
              <a:spcAft>
                <a:spcPct val="0"/>
              </a:spcAft>
              <a:buClr>
                <a:srgbClr val="003366"/>
              </a:buClr>
              <a:buSzPct val="80000"/>
              <a:buFontTx/>
              <a:buChar char="•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Times New Roman" pitchFamily="18" charset="0"/>
                <a:cs typeface="Times New Roman" pitchFamily="18" charset="0"/>
              </a:rPr>
              <a:t>Петр Первый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3366"/>
              </a:buClr>
              <a:buSzPct val="80000"/>
              <a:buFontTx/>
              <a:buChar char="•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Times New Roman" pitchFamily="18" charset="0"/>
                <a:cs typeface="Times New Roman" pitchFamily="18" charset="0"/>
              </a:rPr>
              <a:t>Том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3366"/>
                </a:solidFill>
                <a:effectLst/>
                <a:latin typeface="Times New Roman" pitchFamily="18" charset="0"/>
                <a:cs typeface="Times New Roman" pitchFamily="18" charset="0"/>
              </a:rPr>
              <a:t>Круз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3366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3366"/>
              </a:buClr>
              <a:buSzPct val="80000"/>
              <a:buFontTx/>
              <a:buChar char="•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Times New Roman" pitchFamily="18" charset="0"/>
                <a:cs typeface="Times New Roman" pitchFamily="18" charset="0"/>
              </a:rPr>
              <a:t>Уолт Дисней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3366"/>
              </a:buClr>
              <a:buSzPct val="80000"/>
              <a:buFontTx/>
              <a:buChar char="•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Times New Roman" pitchFamily="18" charset="0"/>
                <a:cs typeface="Times New Roman" pitchFamily="18" charset="0"/>
              </a:rPr>
              <a:t>Генри Форд (американский конструктор) Владимир Маяковский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3366"/>
              </a:buClr>
              <a:buSzPct val="80000"/>
              <a:buFontTx/>
              <a:buChar char="•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Times New Roman" pitchFamily="18" charset="0"/>
                <a:cs typeface="Times New Roman" pitchFamily="18" charset="0"/>
              </a:rPr>
              <a:t>Леонардо да Винчи 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3366"/>
              </a:buClr>
              <a:buSzPct val="80000"/>
              <a:buFontTx/>
              <a:buChar char="•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Times New Roman" pitchFamily="18" charset="0"/>
                <a:cs typeface="Times New Roman" pitchFamily="18" charset="0"/>
              </a:rPr>
              <a:t>Антон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3366"/>
                </a:solidFill>
                <a:effectLst/>
                <a:latin typeface="Times New Roman" pitchFamily="18" charset="0"/>
                <a:cs typeface="Times New Roman" pitchFamily="18" charset="0"/>
              </a:rPr>
              <a:t>Дельвиг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Times New Roman" pitchFamily="18" charset="0"/>
                <a:cs typeface="Times New Roman" pitchFamily="18" charset="0"/>
              </a:rPr>
              <a:t> (поэт)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3366"/>
              </a:buClr>
              <a:buSzPct val="80000"/>
              <a:buFontTx/>
              <a:buChar char="•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Times New Roman" pitchFamily="18" charset="0"/>
                <a:cs typeface="Times New Roman" pitchFamily="18" charset="0"/>
              </a:rPr>
              <a:t>Шарль Морис Талейран (дипломат)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3366"/>
              </a:buClr>
              <a:buSzPct val="80000"/>
              <a:buFontTx/>
              <a:buChar char="•"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3366"/>
                </a:solidFill>
                <a:effectLst/>
                <a:latin typeface="Times New Roman" pitchFamily="18" charset="0"/>
                <a:cs typeface="Times New Roman" pitchFamily="18" charset="0"/>
              </a:rPr>
              <a:t>Ганс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Times New Roman" pitchFamily="18" charset="0"/>
                <a:cs typeface="Times New Roman" pitchFamily="18" charset="0"/>
              </a:rPr>
              <a:t> Христиан Андерсен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3366"/>
              </a:buClr>
              <a:buSzPct val="80000"/>
              <a:buFontTx/>
              <a:buChar char="•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Times New Roman" pitchFamily="18" charset="0"/>
                <a:cs typeface="Times New Roman" pitchFamily="18" charset="0"/>
              </a:rPr>
              <a:t>Томас Эдисон (изобретатель)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3366"/>
              </a:buClr>
              <a:buSzPct val="80000"/>
              <a:buFontTx/>
              <a:buChar char="•"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3366"/>
                </a:solidFill>
                <a:effectLst/>
                <a:latin typeface="Times New Roman" pitchFamily="18" charset="0"/>
                <a:cs typeface="Times New Roman" pitchFamily="18" charset="0"/>
              </a:rPr>
              <a:t>Линдон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Times New Roman" pitchFamily="18" charset="0"/>
                <a:cs typeface="Times New Roman" pitchFamily="18" charset="0"/>
              </a:rPr>
              <a:t> Джонсон (президент США)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3366"/>
              </a:buClr>
              <a:buSzPct val="80000"/>
              <a:buFontTx/>
              <a:buChar char="•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Times New Roman" pitchFamily="18" charset="0"/>
                <a:cs typeface="Times New Roman" pitchFamily="18" charset="0"/>
              </a:rPr>
              <a:t>Виктория (шведская наследная принцесса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3366"/>
              </a:buClr>
              <a:buSzPct val="80000"/>
              <a:buFontTx/>
              <a:buChar char="•"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3366"/>
                </a:solidFill>
                <a:effectLst/>
                <a:latin typeface="Times New Roman" pitchFamily="18" charset="0"/>
                <a:cs typeface="Times New Roman" pitchFamily="18" charset="0"/>
              </a:rPr>
              <a:t>Дастин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3366"/>
                </a:solidFill>
                <a:effectLst/>
                <a:latin typeface="Times New Roman" pitchFamily="18" charset="0"/>
                <a:cs typeface="Times New Roman" pitchFamily="18" charset="0"/>
              </a:rPr>
              <a:t>Хоффман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3366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3366"/>
              </a:buClr>
              <a:buSzPct val="80000"/>
              <a:buFontTx/>
              <a:buChar char="•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Times New Roman" pitchFamily="18" charset="0"/>
                <a:cs typeface="Times New Roman" pitchFamily="18" charset="0"/>
              </a:rPr>
              <a:t>Джеки Стюарт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3366"/>
              </a:buClr>
              <a:buSzPct val="80000"/>
              <a:buFontTx/>
              <a:buChar char="•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Times New Roman" pitchFamily="18" charset="0"/>
                <a:cs typeface="Times New Roman" pitchFamily="18" charset="0"/>
              </a:rPr>
              <a:t>Джордж Бернс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3366"/>
              </a:buClr>
              <a:buSzPct val="80000"/>
              <a:buFontTx/>
              <a:buChar char="•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Times New Roman" pitchFamily="18" charset="0"/>
                <a:cs typeface="Times New Roman" pitchFamily="18" charset="0"/>
              </a:rPr>
              <a:t>Альберт Эйнштейн (физик)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3366"/>
              </a:buClr>
              <a:buSzPct val="80000"/>
              <a:buFontTx/>
              <a:buChar char="•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Times New Roman" pitchFamily="18" charset="0"/>
                <a:cs typeface="Times New Roman" pitchFamily="18" charset="0"/>
              </a:rPr>
              <a:t>Агата Кристи (английская писательница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3366"/>
              </a:buClr>
              <a:buSzPct val="80000"/>
              <a:buFontTx/>
              <a:buChar char="•"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3366"/>
                </a:solidFill>
                <a:effectLst/>
                <a:latin typeface="Times New Roman" pitchFamily="18" charset="0"/>
                <a:cs typeface="Times New Roman" pitchFamily="18" charset="0"/>
              </a:rPr>
              <a:t>Квентин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3366"/>
                </a:solidFill>
                <a:effectLst/>
                <a:latin typeface="Times New Roman" pitchFamily="18" charset="0"/>
                <a:cs typeface="Times New Roman" pitchFamily="18" charset="0"/>
              </a:rPr>
              <a:t>Тарантино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Times New Roman" pitchFamily="18" charset="0"/>
                <a:cs typeface="Times New Roman" pitchFamily="18" charset="0"/>
              </a:rPr>
              <a:t> 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3366"/>
                </a:solidFill>
                <a:effectLst/>
                <a:latin typeface="Times New Roman" pitchFamily="18" charset="0"/>
                <a:cs typeface="Times New Roman" pitchFamily="18" charset="0"/>
              </a:rPr>
              <a:t>режиссер,актёр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3366"/>
              </a:buClr>
              <a:buSzPct val="80000"/>
              <a:buFontTx/>
              <a:buChar char="•"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3366"/>
                </a:solidFill>
                <a:effectLst/>
                <a:latin typeface="Times New Roman" pitchFamily="18" charset="0"/>
                <a:cs typeface="Times New Roman" pitchFamily="18" charset="0"/>
              </a:rPr>
              <a:t>Мерилин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Times New Roman" pitchFamily="18" charset="0"/>
                <a:cs typeface="Times New Roman" pitchFamily="18" charset="0"/>
              </a:rPr>
              <a:t> Монро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3366"/>
              </a:buClr>
              <a:buSzPct val="80000"/>
              <a:buFontTx/>
              <a:buChar char="•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Times New Roman" pitchFamily="18" charset="0"/>
                <a:cs typeface="Times New Roman" pitchFamily="18" charset="0"/>
              </a:rPr>
              <a:t>Нельсон Рокфеллер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3366"/>
              </a:buClr>
              <a:buSzPct val="80000"/>
              <a:buFontTx/>
              <a:buChar char="•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Times New Roman" pitchFamily="18" charset="0"/>
                <a:cs typeface="Times New Roman" pitchFamily="18" charset="0"/>
              </a:rPr>
              <a:t>Стивен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3366"/>
                </a:solidFill>
                <a:effectLst/>
                <a:latin typeface="Times New Roman" pitchFamily="18" charset="0"/>
                <a:cs typeface="Times New Roman" pitchFamily="18" charset="0"/>
              </a:rPr>
              <a:t>Дж.Кэннел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3366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3366"/>
              </a:buClr>
              <a:buSzPct val="80000"/>
              <a:buFontTx/>
              <a:buChar char="•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Times New Roman" pitchFamily="18" charset="0"/>
                <a:cs typeface="Times New Roman" pitchFamily="18" charset="0"/>
              </a:rPr>
              <a:t>Джордж Буш мл. (Президент США)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3366"/>
              </a:buClr>
              <a:buSzPct val="80000"/>
              <a:buFontTx/>
              <a:buChar char="•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Times New Roman" pitchFamily="18" charset="0"/>
                <a:cs typeface="Times New Roman" pitchFamily="18" charset="0"/>
              </a:rPr>
              <a:t>Уинстон Черчилль (премьер-министр Великобритании)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3366"/>
              </a:buClr>
              <a:buSzPct val="80000"/>
              <a:buFontTx/>
              <a:buChar char="•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Times New Roman" pitchFamily="18" charset="0"/>
                <a:cs typeface="Times New Roman" pitchFamily="18" charset="0"/>
              </a:rPr>
              <a:t>Н.С.Хрущёв (Первый секретарь ЦК КПСС)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3366"/>
              </a:buClr>
              <a:buSzPct val="80000"/>
              <a:buFontTx/>
              <a:buChar char="•"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3366"/>
                </a:solidFill>
                <a:effectLst/>
                <a:latin typeface="Times New Roman" pitchFamily="18" charset="0"/>
                <a:cs typeface="Times New Roman" pitchFamily="18" charset="0"/>
              </a:rPr>
              <a:t>Вудро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Times New Roman" pitchFamily="18" charset="0"/>
                <a:cs typeface="Times New Roman" pitchFamily="18" charset="0"/>
              </a:rPr>
              <a:t> Вильсон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3366"/>
              </a:buClr>
              <a:buSzPct val="80000"/>
              <a:buFontTx/>
              <a:buChar char="•"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401080" cy="576899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900" dirty="0">
                <a:latin typeface="Times New Roman" pitchFamily="18" charset="0"/>
                <a:cs typeface="Times New Roman" pitchFamily="18" charset="0"/>
              </a:rPr>
              <a:t>Список литературы: </a:t>
            </a:r>
            <a:endParaRPr lang="ru-RU" sz="3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1. Корнев А.Н. Нарушения чтения и письма у детей. - СПб.: Речь, 2003 – 336с.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2. Логинова Е.А. Нарушения письма. Учебное пособие. / Под ред. Волковой Л.С. - СПб.: Детство-Пресс, 2004. - 208с.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3. Основы теории и практики логопедии. / Под ред. Р.Е. Левиной - М.: Просвещение, 1968. - 367с.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4. Парамонова Л.Г. Предупреждение и устранение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дисграфии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у детей - СПб.: Союз, 2001. - 240с.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98536554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00033" y="1357298"/>
            <a:ext cx="8358247" cy="3214709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ru-RU" sz="80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/>
            <a:r>
              <a:rPr lang="ru-RU" sz="80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</a:t>
            </a:r>
          </a:p>
          <a:p>
            <a:pPr algn="ctr"/>
            <a:r>
              <a:rPr lang="ru-RU" sz="80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внимание!!!</a:t>
            </a:r>
            <a:endParaRPr lang="ru-RU" sz="8000" b="1" i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4" descr="BD13738_"/>
          <p:cNvPicPr>
            <a:picLocks noGrp="1" noChangeAspect="1" noChangeArrowheads="1" noCrop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55875" y="2565400"/>
            <a:ext cx="4249738" cy="3175000"/>
          </a:xfrm>
          <a:noFill/>
        </p:spPr>
      </p:pic>
      <p:sp>
        <p:nvSpPr>
          <p:cNvPr id="27653" name="WordArt 5"/>
          <p:cNvSpPr>
            <a:spLocks noChangeArrowheads="1" noChangeShapeType="1" noTextEdit="1"/>
          </p:cNvSpPr>
          <p:nvPr/>
        </p:nvSpPr>
        <p:spPr bwMode="auto">
          <a:xfrm>
            <a:off x="2071670" y="981075"/>
            <a:ext cx="6100780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Microsoft Sans Serif"/>
                <a:cs typeface="Microsoft Sans Serif"/>
              </a:rPr>
              <a:t>конец</a:t>
            </a:r>
            <a:endParaRPr lang="ru-RU" sz="3600" i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642918"/>
            <a:ext cx="8286808" cy="5572164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Одним из нарушений речевого развития является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дисграфия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Дисграфия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представляет собой нарушение письменной речи. Письменная речь – это графически оформленная устная речь, которая предполагает умение логически мыслить и правильно передавать свои мысли, анализировать написанное и тесно связана с развитием устной речи.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Ранняя диагностика предрасположенности к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дисграфии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своевременное оказание логопедической помощи детям являются важными средствами профилактики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дисграфии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Затруднения и ошибки при обучении чтению и письму в первую очередь связаны с недостаточным овладением звуковым составом слова, смешением акустически сходных звуков, неполноценностью звукового анализа и синтеза.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nach_sk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5026056"/>
            <a:ext cx="3000428" cy="1831944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7000924" cy="1143000"/>
          </a:xfrm>
        </p:spPr>
        <p:txBody>
          <a:bodyPr>
            <a:prstTxWarp prst="textWave2">
              <a:avLst/>
            </a:prstTxWarp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Немного истории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58204" cy="4857784"/>
          </a:xfrm>
        </p:spPr>
        <p:txBody>
          <a:bodyPr>
            <a:normAutofit fontScale="92500" lnSpcReduction="20000"/>
          </a:bodyPr>
          <a:lstStyle/>
          <a:p>
            <a:pPr marL="0" indent="442913" algn="just"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>
                <a:solidFill>
                  <a:srgbClr val="003366"/>
                </a:solidFill>
              </a:rPr>
              <a:t>Проблема изучения и коррекции специфических нарушений письменной речи у детей в настоящее время является одной из самых актуальных задач логопедии.</a:t>
            </a:r>
          </a:p>
          <a:p>
            <a:pPr marL="0" indent="442913" algn="just"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>
                <a:solidFill>
                  <a:srgbClr val="003366"/>
                </a:solidFill>
              </a:rPr>
              <a:t>Большинство авторов, глубоко изучавших проблему специфических нарушений письменной речи (Г.А. Каше; Р.И. </a:t>
            </a:r>
            <a:r>
              <a:rPr lang="ru-RU" dirty="0" err="1" smtClean="0">
                <a:solidFill>
                  <a:srgbClr val="003366"/>
                </a:solidFill>
              </a:rPr>
              <a:t>Лалаева</a:t>
            </a:r>
            <a:r>
              <a:rPr lang="ru-RU" dirty="0" smtClean="0">
                <a:solidFill>
                  <a:srgbClr val="003366"/>
                </a:solidFill>
              </a:rPr>
              <a:t>; Р.Е. Левина; Л.Н. </a:t>
            </a:r>
            <a:r>
              <a:rPr lang="ru-RU" dirty="0" err="1" smtClean="0">
                <a:solidFill>
                  <a:srgbClr val="003366"/>
                </a:solidFill>
              </a:rPr>
              <a:t>Ефименкова</a:t>
            </a:r>
            <a:r>
              <a:rPr lang="ru-RU" dirty="0" smtClean="0">
                <a:solidFill>
                  <a:srgbClr val="003366"/>
                </a:solidFill>
              </a:rPr>
              <a:t>, А.Н. Корнев, И.Н. </a:t>
            </a:r>
            <a:r>
              <a:rPr lang="ru-RU" dirty="0" err="1" smtClean="0">
                <a:solidFill>
                  <a:srgbClr val="003366"/>
                </a:solidFill>
              </a:rPr>
              <a:t>Садовникова</a:t>
            </a:r>
            <a:r>
              <a:rPr lang="ru-RU" dirty="0" smtClean="0">
                <a:solidFill>
                  <a:srgbClr val="003366"/>
                </a:solidFill>
              </a:rPr>
              <a:t> и др.), подчеркивают, что в основе нарушений чтения и письма лежат общие закономерности нарушения устной речи, в особенности неполноценность фонематического восприятия, недостатки произношения, препятствующие овладению звуковым составом письма. Авторы указывают на разнообразие нарушений письменной речи.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Deflat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Виды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дисграфии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dirty="0" smtClean="0">
              <a:solidFill>
                <a:srgbClr val="0033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>
                <a:solidFill>
                  <a:srgbClr val="003366"/>
                </a:solidFill>
              </a:rPr>
              <a:t>1. </a:t>
            </a:r>
            <a:r>
              <a:rPr lang="ru-RU" dirty="0" err="1" smtClean="0">
                <a:solidFill>
                  <a:srgbClr val="003366"/>
                </a:solidFill>
              </a:rPr>
              <a:t>Артикулярно-акустическая</a:t>
            </a:r>
            <a:r>
              <a:rPr lang="ru-RU" dirty="0" smtClean="0">
                <a:solidFill>
                  <a:srgbClr val="003366"/>
                </a:solidFill>
              </a:rPr>
              <a:t> </a:t>
            </a:r>
            <a:r>
              <a:rPr lang="ru-RU" dirty="0" err="1" smtClean="0">
                <a:solidFill>
                  <a:srgbClr val="003366"/>
                </a:solidFill>
              </a:rPr>
              <a:t>дисграфия</a:t>
            </a:r>
            <a:r>
              <a:rPr lang="ru-RU" dirty="0" smtClean="0">
                <a:solidFill>
                  <a:srgbClr val="003366"/>
                </a:solidFill>
              </a:rPr>
              <a:t>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>
                <a:solidFill>
                  <a:srgbClr val="003366"/>
                </a:solidFill>
              </a:rPr>
              <a:t>2. Акустическая </a:t>
            </a:r>
            <a:r>
              <a:rPr lang="ru-RU" dirty="0" err="1" smtClean="0">
                <a:solidFill>
                  <a:srgbClr val="003366"/>
                </a:solidFill>
              </a:rPr>
              <a:t>дисграфия</a:t>
            </a:r>
            <a:r>
              <a:rPr lang="ru-RU" dirty="0" smtClean="0">
                <a:solidFill>
                  <a:srgbClr val="003366"/>
                </a:solidFill>
              </a:rPr>
              <a:t>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>
                <a:solidFill>
                  <a:srgbClr val="003366"/>
                </a:solidFill>
              </a:rPr>
              <a:t>3. </a:t>
            </a:r>
            <a:r>
              <a:rPr lang="ru-RU" dirty="0" err="1" smtClean="0">
                <a:solidFill>
                  <a:srgbClr val="003366"/>
                </a:solidFill>
              </a:rPr>
              <a:t>Дисграфия</a:t>
            </a:r>
            <a:r>
              <a:rPr lang="ru-RU" dirty="0" smtClean="0">
                <a:solidFill>
                  <a:srgbClr val="003366"/>
                </a:solidFill>
              </a:rPr>
              <a:t> на почве нарушения языкового анализа и синтеза.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>
                <a:solidFill>
                  <a:srgbClr val="003366"/>
                </a:solidFill>
              </a:rPr>
              <a:t>4. Оптическая </a:t>
            </a:r>
            <a:r>
              <a:rPr lang="ru-RU" dirty="0" err="1" smtClean="0">
                <a:solidFill>
                  <a:srgbClr val="003366"/>
                </a:solidFill>
              </a:rPr>
              <a:t>дисграфия</a:t>
            </a:r>
            <a:r>
              <a:rPr lang="ru-RU" dirty="0" smtClean="0">
                <a:solidFill>
                  <a:srgbClr val="003366"/>
                </a:solidFill>
              </a:rPr>
              <a:t>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>
                <a:solidFill>
                  <a:srgbClr val="003366"/>
                </a:solidFill>
              </a:rPr>
              <a:t>5. </a:t>
            </a:r>
            <a:r>
              <a:rPr lang="ru-RU" dirty="0" err="1" smtClean="0">
                <a:solidFill>
                  <a:srgbClr val="003366"/>
                </a:solidFill>
              </a:rPr>
              <a:t>Аграмматическая</a:t>
            </a:r>
            <a:r>
              <a:rPr lang="ru-RU" dirty="0" smtClean="0">
                <a:solidFill>
                  <a:srgbClr val="003366"/>
                </a:solidFill>
              </a:rPr>
              <a:t> </a:t>
            </a:r>
            <a:r>
              <a:rPr lang="ru-RU" dirty="0" err="1" smtClean="0">
                <a:solidFill>
                  <a:srgbClr val="003366"/>
                </a:solidFill>
              </a:rPr>
              <a:t>дисграфия</a:t>
            </a:r>
            <a:r>
              <a:rPr lang="ru-RU" dirty="0" smtClean="0">
                <a:solidFill>
                  <a:srgbClr val="003366"/>
                </a:solidFill>
              </a:rPr>
              <a:t>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>
                <a:solidFill>
                  <a:srgbClr val="003366"/>
                </a:solidFill>
              </a:rPr>
              <a:t>6. Моторная </a:t>
            </a:r>
            <a:r>
              <a:rPr lang="ru-RU" dirty="0" err="1" smtClean="0">
                <a:solidFill>
                  <a:srgbClr val="003366"/>
                </a:solidFill>
              </a:rPr>
              <a:t>дисграфия</a:t>
            </a:r>
            <a:r>
              <a:rPr lang="ru-RU" dirty="0" smtClean="0">
                <a:solidFill>
                  <a:srgbClr val="003366"/>
                </a:solidFill>
              </a:rPr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>
                <a:solidFill>
                  <a:srgbClr val="003366"/>
                </a:solidFill>
              </a:rPr>
              <a:t>7. Смешанная </a:t>
            </a:r>
            <a:r>
              <a:rPr lang="ru-RU" dirty="0" err="1" smtClean="0">
                <a:solidFill>
                  <a:srgbClr val="003366"/>
                </a:solidFill>
              </a:rPr>
              <a:t>дисграфия</a:t>
            </a:r>
            <a:r>
              <a:rPr lang="ru-RU" dirty="0" smtClean="0">
                <a:solidFill>
                  <a:srgbClr val="003366"/>
                </a:solidFill>
              </a:rPr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074" y="3770590"/>
            <a:ext cx="2700339" cy="19968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hevron">
              <a:avLst/>
            </a:prstTxWarp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Основные этапы коррекции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00200"/>
            <a:ext cx="8329642" cy="504351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95000"/>
              </a:lnSpc>
              <a:buNone/>
            </a:pP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b="1" dirty="0" smtClean="0">
                <a:solidFill>
                  <a:srgbClr val="003366"/>
                </a:solidFill>
                <a:cs typeface="Arial" charset="0"/>
              </a:rPr>
              <a:t>Грамотную письменную речь возможно сформировать только при хорошо развитой устной речи.</a:t>
            </a:r>
          </a:p>
          <a:p>
            <a:pPr marL="0" indent="0">
              <a:lnSpc>
                <a:spcPct val="95000"/>
              </a:lnSpc>
              <a:buNone/>
            </a:pPr>
            <a:r>
              <a:rPr lang="ru-RU" b="1" dirty="0" smtClean="0">
                <a:solidFill>
                  <a:srgbClr val="003366"/>
                </a:solidFill>
                <a:cs typeface="Arial" charset="0"/>
              </a:rPr>
              <a:t>Основные этапы профилактики ошибок чтения и письма</a:t>
            </a:r>
            <a:r>
              <a:rPr lang="ru-RU" dirty="0" smtClean="0">
                <a:solidFill>
                  <a:srgbClr val="003366"/>
                </a:solidFill>
                <a:cs typeface="Arial" charset="0"/>
              </a:rPr>
              <a:t>:</a:t>
            </a:r>
          </a:p>
          <a:p>
            <a:pPr marL="0" indent="0">
              <a:lnSpc>
                <a:spcPct val="95000"/>
              </a:lnSpc>
              <a:buNone/>
            </a:pPr>
            <a:r>
              <a:rPr lang="ru-RU" dirty="0" smtClean="0">
                <a:solidFill>
                  <a:srgbClr val="003366"/>
                </a:solidFill>
                <a:cs typeface="Arial" charset="0"/>
              </a:rPr>
              <a:t>-  </a:t>
            </a:r>
            <a:r>
              <a:rPr lang="ru-RU" b="1" dirty="0" smtClean="0">
                <a:solidFill>
                  <a:srgbClr val="003366"/>
                </a:solidFill>
                <a:cs typeface="Arial" charset="0"/>
              </a:rPr>
              <a:t>Коррекция</a:t>
            </a:r>
            <a:r>
              <a:rPr lang="ru-RU" dirty="0" smtClean="0">
                <a:solidFill>
                  <a:srgbClr val="003366"/>
                </a:solidFill>
                <a:cs typeface="Arial" charset="0"/>
              </a:rPr>
              <a:t> </a:t>
            </a:r>
            <a:r>
              <a:rPr lang="ru-RU" b="1" dirty="0" smtClean="0">
                <a:solidFill>
                  <a:srgbClr val="003366"/>
                </a:solidFill>
                <a:cs typeface="Arial" charset="0"/>
              </a:rPr>
              <a:t>звукопроизношения</a:t>
            </a:r>
            <a:r>
              <a:rPr lang="ru-RU" dirty="0" smtClean="0">
                <a:solidFill>
                  <a:srgbClr val="003366"/>
                </a:solidFill>
                <a:cs typeface="Arial" charset="0"/>
              </a:rPr>
              <a:t>. </a:t>
            </a:r>
          </a:p>
          <a:p>
            <a:pPr marL="0" indent="0">
              <a:lnSpc>
                <a:spcPct val="95000"/>
              </a:lnSpc>
              <a:buNone/>
            </a:pPr>
            <a:r>
              <a:rPr lang="ru-RU" dirty="0" smtClean="0">
                <a:solidFill>
                  <a:srgbClr val="003366"/>
                </a:solidFill>
                <a:cs typeface="Arial" charset="0"/>
              </a:rPr>
              <a:t>-  </a:t>
            </a:r>
            <a:r>
              <a:rPr lang="ru-RU" b="1" dirty="0" smtClean="0">
                <a:solidFill>
                  <a:srgbClr val="003366"/>
                </a:solidFill>
                <a:cs typeface="Arial" charset="0"/>
              </a:rPr>
              <a:t>Развитие фонематических процессов, формирование навыков звукового анализа и синтеза</a:t>
            </a:r>
            <a:r>
              <a:rPr lang="ru-RU" dirty="0" smtClean="0">
                <a:solidFill>
                  <a:srgbClr val="003366"/>
                </a:solidFill>
                <a:cs typeface="Arial" charset="0"/>
              </a:rPr>
              <a:t>.</a:t>
            </a:r>
          </a:p>
          <a:p>
            <a:pPr marL="0" indent="0">
              <a:lnSpc>
                <a:spcPct val="95000"/>
              </a:lnSpc>
              <a:buNone/>
            </a:pPr>
            <a:r>
              <a:rPr lang="ru-RU" dirty="0" smtClean="0">
                <a:solidFill>
                  <a:srgbClr val="003366"/>
                </a:solidFill>
                <a:cs typeface="Arial" charset="0"/>
              </a:rPr>
              <a:t>-  Предупреждение ошибок чтения и письма </a:t>
            </a:r>
            <a:r>
              <a:rPr lang="ru-RU" b="1" dirty="0" smtClean="0">
                <a:solidFill>
                  <a:srgbClr val="003366"/>
                </a:solidFill>
                <a:cs typeface="Arial" charset="0"/>
              </a:rPr>
              <a:t>на уровне звука</a:t>
            </a:r>
            <a:r>
              <a:rPr lang="ru-RU" dirty="0" smtClean="0">
                <a:solidFill>
                  <a:srgbClr val="003366"/>
                </a:solidFill>
                <a:cs typeface="Arial" charset="0"/>
              </a:rPr>
              <a:t>.</a:t>
            </a:r>
          </a:p>
          <a:p>
            <a:pPr marL="0" indent="0">
              <a:lnSpc>
                <a:spcPct val="95000"/>
              </a:lnSpc>
              <a:buNone/>
            </a:pPr>
            <a:r>
              <a:rPr lang="ru-RU" dirty="0" smtClean="0">
                <a:solidFill>
                  <a:srgbClr val="003366"/>
                </a:solidFill>
                <a:cs typeface="Arial" charset="0"/>
              </a:rPr>
              <a:t>-  Предупреждение ошибок чтения и письма </a:t>
            </a:r>
            <a:r>
              <a:rPr lang="ru-RU" b="1" dirty="0" smtClean="0">
                <a:solidFill>
                  <a:srgbClr val="003366"/>
                </a:solidFill>
                <a:cs typeface="Arial" charset="0"/>
              </a:rPr>
              <a:t>на уровне слога</a:t>
            </a:r>
            <a:r>
              <a:rPr lang="ru-RU" dirty="0" smtClean="0">
                <a:solidFill>
                  <a:srgbClr val="003366"/>
                </a:solidFill>
                <a:cs typeface="Arial" charset="0"/>
              </a:rPr>
              <a:t>.</a:t>
            </a:r>
          </a:p>
          <a:p>
            <a:pPr marL="0" indent="0">
              <a:lnSpc>
                <a:spcPct val="95000"/>
              </a:lnSpc>
              <a:buNone/>
            </a:pPr>
            <a:r>
              <a:rPr lang="ru-RU" dirty="0" smtClean="0">
                <a:solidFill>
                  <a:srgbClr val="003366"/>
                </a:solidFill>
                <a:cs typeface="Arial" charset="0"/>
              </a:rPr>
              <a:t>-  Предупреждение ошибок чтения и письма </a:t>
            </a:r>
            <a:r>
              <a:rPr lang="ru-RU" b="1" dirty="0" smtClean="0">
                <a:solidFill>
                  <a:srgbClr val="003366"/>
                </a:solidFill>
                <a:cs typeface="Arial" charset="0"/>
              </a:rPr>
              <a:t>на уровне слова</a:t>
            </a:r>
            <a:r>
              <a:rPr lang="ru-RU" dirty="0" smtClean="0">
                <a:solidFill>
                  <a:srgbClr val="003366"/>
                </a:solidFill>
                <a:cs typeface="Arial" charset="0"/>
              </a:rPr>
              <a:t>. </a:t>
            </a:r>
          </a:p>
          <a:p>
            <a:pPr marL="0" indent="0">
              <a:lnSpc>
                <a:spcPct val="95000"/>
              </a:lnSpc>
              <a:buNone/>
            </a:pPr>
            <a:r>
              <a:rPr lang="ru-RU" dirty="0" smtClean="0">
                <a:solidFill>
                  <a:srgbClr val="003366"/>
                </a:solidFill>
                <a:cs typeface="Arial" charset="0"/>
              </a:rPr>
              <a:t>-  Предупреждение ошибок чтения и письма </a:t>
            </a:r>
            <a:r>
              <a:rPr lang="ru-RU" b="1" dirty="0" smtClean="0">
                <a:solidFill>
                  <a:srgbClr val="003366"/>
                </a:solidFill>
                <a:cs typeface="Arial" charset="0"/>
              </a:rPr>
              <a:t>на уровне словосочетания</a:t>
            </a:r>
            <a:r>
              <a:rPr lang="ru-RU" dirty="0" smtClean="0">
                <a:solidFill>
                  <a:srgbClr val="003366"/>
                </a:solidFill>
                <a:cs typeface="Arial" charset="0"/>
              </a:rPr>
              <a:t>.</a:t>
            </a:r>
          </a:p>
          <a:p>
            <a:pPr marL="0" indent="0">
              <a:lnSpc>
                <a:spcPct val="95000"/>
              </a:lnSpc>
              <a:buNone/>
            </a:pPr>
            <a:r>
              <a:rPr lang="ru-RU" dirty="0" smtClean="0">
                <a:solidFill>
                  <a:srgbClr val="003366"/>
                </a:solidFill>
                <a:cs typeface="Arial" charset="0"/>
              </a:rPr>
              <a:t>-  Предупреждение ошибок чтения и письма </a:t>
            </a:r>
            <a:r>
              <a:rPr lang="ru-RU" b="1" dirty="0" smtClean="0">
                <a:solidFill>
                  <a:srgbClr val="003366"/>
                </a:solidFill>
                <a:cs typeface="Arial" charset="0"/>
              </a:rPr>
              <a:t>на уровне предложения</a:t>
            </a:r>
            <a:r>
              <a:rPr lang="ru-RU" dirty="0" smtClean="0">
                <a:solidFill>
                  <a:srgbClr val="003366"/>
                </a:solidFill>
                <a:cs typeface="Arial" charset="0"/>
              </a:rPr>
              <a:t>.</a:t>
            </a:r>
          </a:p>
          <a:p>
            <a:pPr marL="0" indent="0">
              <a:lnSpc>
                <a:spcPct val="95000"/>
              </a:lnSpc>
              <a:buNone/>
            </a:pPr>
            <a:r>
              <a:rPr lang="ru-RU" dirty="0" smtClean="0">
                <a:solidFill>
                  <a:srgbClr val="003366"/>
                </a:solidFill>
                <a:cs typeface="Arial" charset="0"/>
              </a:rPr>
              <a:t>-  Предупреждение ошибок чтения и письма </a:t>
            </a:r>
            <a:r>
              <a:rPr lang="ru-RU" b="1" dirty="0" smtClean="0">
                <a:solidFill>
                  <a:srgbClr val="003366"/>
                </a:solidFill>
                <a:cs typeface="Arial" charset="0"/>
              </a:rPr>
              <a:t>на уровне связной речи</a:t>
            </a:r>
            <a:r>
              <a:rPr lang="ru-RU" dirty="0" smtClean="0">
                <a:solidFill>
                  <a:srgbClr val="003366"/>
                </a:solidFill>
                <a:cs typeface="Arial" charset="0"/>
              </a:rPr>
              <a:t>.</a:t>
            </a:r>
          </a:p>
          <a:p>
            <a:pPr marL="0" indent="0">
              <a:lnSpc>
                <a:spcPct val="95000"/>
              </a:lnSpc>
              <a:buNone/>
            </a:pPr>
            <a:r>
              <a:rPr lang="ru-RU" dirty="0" smtClean="0">
                <a:solidFill>
                  <a:srgbClr val="003366"/>
                </a:solidFill>
                <a:cs typeface="Arial" charset="0"/>
              </a:rPr>
              <a:t>-  </a:t>
            </a:r>
            <a:r>
              <a:rPr lang="ru-RU" b="1" dirty="0" smtClean="0">
                <a:solidFill>
                  <a:srgbClr val="003366"/>
                </a:solidFill>
                <a:cs typeface="Arial" charset="0"/>
              </a:rPr>
              <a:t>Развитие неречевых психических функций</a:t>
            </a:r>
            <a:r>
              <a:rPr lang="ru-RU" dirty="0" smtClean="0">
                <a:solidFill>
                  <a:srgbClr val="003366"/>
                </a:solidFill>
                <a:cs typeface="Arial" charset="0"/>
              </a:rPr>
              <a:t>. </a:t>
            </a:r>
            <a:endParaRPr lang="ru-RU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Предупреждение ошибок письма </a:t>
            </a:r>
            <a:b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уровне буквы.</a:t>
            </a:r>
            <a:endParaRPr lang="ru-RU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Предупреждение зеркального письма (ориентировка в пространстве, на себе, на листе бумаги).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Выкладывание букв из палочек.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Недостающие элементы букв.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Определение буквы, написанной на спине.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depositphotos_27648189-Kids-with-books-looking-upwar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9454" y="4929198"/>
            <a:ext cx="1811994" cy="1751460"/>
          </a:xfrm>
          <a:prstGeom prst="rect">
            <a:avLst/>
          </a:prstGeom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85728"/>
            <a:ext cx="6872278" cy="1143000"/>
          </a:xfrm>
        </p:spPr>
        <p:txBody>
          <a:bodyPr>
            <a:prstTxWarp prst="textCurveDown">
              <a:avLst/>
            </a:prstTxWarp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Формирование фонематического восприятия: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82918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Выделение (узнавание) звука на фоне слова.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Вычленение первого и последнего звука из слова.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сложных форм фонематического анализа (определение количества, последовательности и места звука в слове).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contacao-historia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2500306"/>
            <a:ext cx="2786070" cy="27860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Wave4">
              <a:avLst/>
            </a:prstTxWarp>
            <a:normAutofit fontScale="90000"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Предупреждение ошибок письма на уровне слова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614998" cy="4525963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Составление слова с использованием начальных звуков других слов.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Составление слова по конечному звуку других слов.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Составление слова по второму звуку других слов.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Замена в слове одного звука для получения нового слова.</a:t>
            </a:r>
          </a:p>
          <a:p>
            <a:endParaRPr lang="ru-RU" dirty="0"/>
          </a:p>
        </p:txBody>
      </p:sp>
      <p:pic>
        <p:nvPicPr>
          <p:cNvPr id="4" name="Рисунок 3" descr="2_deti-i-knig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976682">
            <a:off x="5673735" y="2062806"/>
            <a:ext cx="3415687" cy="243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8401080" cy="5697559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 «Слово рассыпалось»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 «Потерялся звук»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 «Кто быстрее, кто больше?»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Составление из двух слов одного.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Подбор антонимов к данным словам и сочетаниям.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Работа с омонимами.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Подбор родственных слов к данному слову.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Понятие «короткие и длинные слова».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Разделение слова на слоги, их перестановка.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Подбор слов к слоговым схемам.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Составление звуковых схем.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Подбор слов к звуковым схемам.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721</Words>
  <Application>Microsoft Office PowerPoint</Application>
  <PresentationFormat>Экран (4:3)</PresentationFormat>
  <Paragraphs>102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Предупреждение дисграфии у детей дошкольного возраста</vt:lpstr>
      <vt:lpstr>Слайд 2</vt:lpstr>
      <vt:lpstr>Немного истории.</vt:lpstr>
      <vt:lpstr>Виды дисграфии.</vt:lpstr>
      <vt:lpstr>Основные этапы коррекции</vt:lpstr>
      <vt:lpstr>Предупреждение ошибок письма  на уровне буквы.</vt:lpstr>
      <vt:lpstr>Формирование фонематического восприятия:</vt:lpstr>
      <vt:lpstr>Предупреждение ошибок письма на уровне слова</vt:lpstr>
      <vt:lpstr>Слайд 9</vt:lpstr>
      <vt:lpstr>Предупреждение ошибок письма  на уровне словосочетания</vt:lpstr>
      <vt:lpstr>Предупреждение ошибок письма  на уровне предложения.</vt:lpstr>
      <vt:lpstr>Знаменитые дислексики </vt:lpstr>
      <vt:lpstr>Слайд 13</vt:lpstr>
      <vt:lpstr>Слайд 14</vt:lpstr>
      <vt:lpstr>Слайд 15</vt:lpstr>
    </vt:vector>
  </TitlesOfParts>
  <Company>Romeo1994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Home</cp:lastModifiedBy>
  <cp:revision>6</cp:revision>
  <dcterms:created xsi:type="dcterms:W3CDTF">2016-10-27T12:03:08Z</dcterms:created>
  <dcterms:modified xsi:type="dcterms:W3CDTF">2016-10-27T12:53:59Z</dcterms:modified>
</cp:coreProperties>
</file>