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Default Extension="gif" ContentType="image/gif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8" r:id="rId3"/>
    <p:sldId id="257" r:id="rId4"/>
    <p:sldId id="259" r:id="rId5"/>
    <p:sldId id="260" r:id="rId6"/>
    <p:sldId id="261" r:id="rId7"/>
    <p:sldId id="262" r:id="rId8"/>
    <p:sldId id="263" r:id="rId9"/>
    <p:sldId id="264" r:id="rId10"/>
    <p:sldId id="268" r:id="rId11"/>
    <p:sldId id="269" r:id="rId12"/>
    <p:sldId id="270" r:id="rId13"/>
    <p:sldId id="266" r:id="rId14"/>
    <p:sldId id="267" r:id="rId15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0956" autoAdjust="0"/>
    <p:restoredTop sz="94660"/>
  </p:normalViewPr>
  <p:slideViewPr>
    <p:cSldViewPr>
      <p:cViewPr varScale="1">
        <p:scale>
          <a:sx n="73" d="100"/>
          <a:sy n="73" d="100"/>
        </p:scale>
        <p:origin x="-1482" y="-10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33B752B-E2E6-4919-959B-8C4586039A1F}" type="datetimeFigureOut">
              <a:rPr lang="ru-RU" smtClean="0"/>
              <a:pPr/>
              <a:t>17.07.2013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1D0105D-24EE-4018-BA7A-6FDFD39EA5FB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33B752B-E2E6-4919-959B-8C4586039A1F}" type="datetimeFigureOut">
              <a:rPr lang="ru-RU" smtClean="0"/>
              <a:pPr/>
              <a:t>17.07.2013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1D0105D-24EE-4018-BA7A-6FDFD39EA5FB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33B752B-E2E6-4919-959B-8C4586039A1F}" type="datetimeFigureOut">
              <a:rPr lang="ru-RU" smtClean="0"/>
              <a:pPr/>
              <a:t>17.07.2013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1D0105D-24EE-4018-BA7A-6FDFD39EA5FB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33B752B-E2E6-4919-959B-8C4586039A1F}" type="datetimeFigureOut">
              <a:rPr lang="ru-RU" smtClean="0"/>
              <a:pPr/>
              <a:t>17.07.2013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1D0105D-24EE-4018-BA7A-6FDFD39EA5FB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33B752B-E2E6-4919-959B-8C4586039A1F}" type="datetimeFigureOut">
              <a:rPr lang="ru-RU" smtClean="0"/>
              <a:pPr/>
              <a:t>17.07.2013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1D0105D-24EE-4018-BA7A-6FDFD39EA5FB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33B752B-E2E6-4919-959B-8C4586039A1F}" type="datetimeFigureOut">
              <a:rPr lang="ru-RU" smtClean="0"/>
              <a:pPr/>
              <a:t>17.07.2013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1D0105D-24EE-4018-BA7A-6FDFD39EA5FB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33B752B-E2E6-4919-959B-8C4586039A1F}" type="datetimeFigureOut">
              <a:rPr lang="ru-RU" smtClean="0"/>
              <a:pPr/>
              <a:t>17.07.2013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1D0105D-24EE-4018-BA7A-6FDFD39EA5FB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33B752B-E2E6-4919-959B-8C4586039A1F}" type="datetimeFigureOut">
              <a:rPr lang="ru-RU" smtClean="0"/>
              <a:pPr/>
              <a:t>17.07.2013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1D0105D-24EE-4018-BA7A-6FDFD39EA5FB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33B752B-E2E6-4919-959B-8C4586039A1F}" type="datetimeFigureOut">
              <a:rPr lang="ru-RU" smtClean="0"/>
              <a:pPr/>
              <a:t>17.07.2013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1D0105D-24EE-4018-BA7A-6FDFD39EA5FB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33B752B-E2E6-4919-959B-8C4586039A1F}" type="datetimeFigureOut">
              <a:rPr lang="ru-RU" smtClean="0"/>
              <a:pPr/>
              <a:t>17.07.2013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1D0105D-24EE-4018-BA7A-6FDFD39EA5FB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33B752B-E2E6-4919-959B-8C4586039A1F}" type="datetimeFigureOut">
              <a:rPr lang="ru-RU" smtClean="0"/>
              <a:pPr/>
              <a:t>17.07.2013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1D0105D-24EE-4018-BA7A-6FDFD39EA5FB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33B752B-E2E6-4919-959B-8C4586039A1F}" type="datetimeFigureOut">
              <a:rPr lang="ru-RU" smtClean="0"/>
              <a:pPr/>
              <a:t>17.07.2013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1D0105D-24EE-4018-BA7A-6FDFD39EA5FB}" type="slidenum">
              <a:rPr lang="ru-RU" smtClean="0"/>
              <a:pPr/>
              <a:t>‹#›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gif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gif"/><Relationship Id="rId2" Type="http://schemas.openxmlformats.org/officeDocument/2006/relationships/image" Target="../media/image5.gif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gif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gif"/><Relationship Id="rId2" Type="http://schemas.openxmlformats.org/officeDocument/2006/relationships/image" Target="../media/image8.gif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0.gif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gif"/><Relationship Id="rId7" Type="http://schemas.openxmlformats.org/officeDocument/2006/relationships/image" Target="../media/image16.gif"/><Relationship Id="rId2" Type="http://schemas.openxmlformats.org/officeDocument/2006/relationships/image" Target="../media/image11.gi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.gif"/><Relationship Id="rId5" Type="http://schemas.openxmlformats.org/officeDocument/2006/relationships/image" Target="../media/image14.gif"/><Relationship Id="rId4" Type="http://schemas.openxmlformats.org/officeDocument/2006/relationships/image" Target="../media/image13.gif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gif"/><Relationship Id="rId7" Type="http://schemas.openxmlformats.org/officeDocument/2006/relationships/image" Target="../media/image22.gif"/><Relationship Id="rId2" Type="http://schemas.openxmlformats.org/officeDocument/2006/relationships/image" Target="../media/image17.gi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1.gif"/><Relationship Id="rId5" Type="http://schemas.openxmlformats.org/officeDocument/2006/relationships/image" Target="../media/image20.gif"/><Relationship Id="rId4" Type="http://schemas.openxmlformats.org/officeDocument/2006/relationships/image" Target="../media/image19.gif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gif"/><Relationship Id="rId2" Type="http://schemas.openxmlformats.org/officeDocument/2006/relationships/image" Target="../media/image23.gif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26.gif"/><Relationship Id="rId4" Type="http://schemas.openxmlformats.org/officeDocument/2006/relationships/image" Target="../media/image25.gif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jpeg"/><Relationship Id="rId2" Type="http://schemas.openxmlformats.org/officeDocument/2006/relationships/image" Target="../media/image27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9.jpe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jpeg"/><Relationship Id="rId2" Type="http://schemas.openxmlformats.org/officeDocument/2006/relationships/image" Target="../media/image30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2.jpe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jpeg"/><Relationship Id="rId2" Type="http://schemas.openxmlformats.org/officeDocument/2006/relationships/image" Target="../media/image33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5.jpeg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6.gif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7.gif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bg>
      <p:bgPr>
        <a:gradFill>
          <a:gsLst>
            <a:gs pos="0">
              <a:srgbClr val="A603AB"/>
            </a:gs>
            <a:gs pos="21001">
              <a:srgbClr val="0819FB"/>
            </a:gs>
            <a:gs pos="35001">
              <a:srgbClr val="1A8D48"/>
            </a:gs>
            <a:gs pos="52000">
              <a:srgbClr val="FFFF00"/>
            </a:gs>
            <a:gs pos="73000">
              <a:srgbClr val="EE3F17"/>
            </a:gs>
            <a:gs pos="88000">
              <a:srgbClr val="E81766"/>
            </a:gs>
            <a:gs pos="100000">
              <a:srgbClr val="A603AB"/>
            </a:gs>
          </a:gsLst>
          <a:lin ang="54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428596" y="214290"/>
            <a:ext cx="8072494" cy="2214577"/>
          </a:xfrm>
        </p:spPr>
        <p:txBody>
          <a:bodyPr>
            <a:prstTxWarp prst="textPlain">
              <a:avLst/>
            </a:prstTxWarp>
          </a:bodyPr>
          <a:lstStyle/>
          <a:p>
            <a:r>
              <a:rPr lang="ru-RU" b="1" spc="50" dirty="0" smtClean="0">
                <a:ln w="12700" cmpd="sng">
                  <a:solidFill>
                    <a:schemeClr val="accent6">
                      <a:satMod val="120000"/>
                      <a:shade val="80000"/>
                    </a:schemeClr>
                  </a:solidFill>
                  <a:prstDash val="solid"/>
                </a:ln>
                <a:solidFill>
                  <a:schemeClr val="accent6">
                    <a:tint val="1000"/>
                  </a:schemeClr>
                </a:solidFill>
                <a:effectLst>
                  <a:glow rad="53100">
                    <a:schemeClr val="accent6">
                      <a:satMod val="180000"/>
                      <a:alpha val="30000"/>
                    </a:schemeClr>
                  </a:glow>
                </a:effectLst>
                <a:latin typeface="Times New Roman" pitchFamily="18" charset="0"/>
                <a:cs typeface="Times New Roman" pitchFamily="18" charset="0"/>
              </a:rPr>
              <a:t>«Атом — не зверь, не птица, а мельчайшая </a:t>
            </a:r>
            <a:r>
              <a:rPr lang="ru-RU" b="1" spc="50" smtClean="0">
                <a:ln w="12700" cmpd="sng">
                  <a:solidFill>
                    <a:schemeClr val="accent6">
                      <a:satMod val="120000"/>
                      <a:shade val="80000"/>
                    </a:schemeClr>
                  </a:solidFill>
                  <a:prstDash val="solid"/>
                </a:ln>
                <a:solidFill>
                  <a:schemeClr val="accent6">
                    <a:tint val="1000"/>
                  </a:schemeClr>
                </a:solidFill>
                <a:effectLst>
                  <a:glow rad="53100">
                    <a:schemeClr val="accent6">
                      <a:satMod val="180000"/>
                      <a:alpha val="30000"/>
                    </a:schemeClr>
                  </a:glow>
                </a:effectLst>
                <a:latin typeface="Times New Roman" pitchFamily="18" charset="0"/>
                <a:cs typeface="Times New Roman" pitchFamily="18" charset="0"/>
              </a:rPr>
              <a:t>частица</a:t>
            </a:r>
            <a:r>
              <a:rPr lang="ru-RU" b="1" spc="50" smtClean="0">
                <a:ln w="12700" cmpd="sng">
                  <a:solidFill>
                    <a:schemeClr val="accent6">
                      <a:satMod val="120000"/>
                      <a:shade val="80000"/>
                    </a:schemeClr>
                  </a:solidFill>
                  <a:prstDash val="solid"/>
                </a:ln>
                <a:solidFill>
                  <a:schemeClr val="accent6">
                    <a:tint val="1000"/>
                  </a:schemeClr>
                </a:solidFill>
                <a:effectLst>
                  <a:glow rad="53100">
                    <a:schemeClr val="accent6">
                      <a:satMod val="180000"/>
                      <a:alpha val="30000"/>
                    </a:schemeClr>
                  </a:glow>
                </a:effectLst>
                <a:latin typeface="Times New Roman" pitchFamily="18" charset="0"/>
                <a:cs typeface="Times New Roman" pitchFamily="18" charset="0"/>
              </a:rPr>
              <a:t>» </a:t>
            </a:r>
            <a:endParaRPr lang="ru-RU" b="1" spc="50" dirty="0">
              <a:ln w="12700" cmpd="sng">
                <a:solidFill>
                  <a:schemeClr val="accent6">
                    <a:satMod val="120000"/>
                    <a:shade val="80000"/>
                  </a:schemeClr>
                </a:solidFill>
                <a:prstDash val="solid"/>
              </a:ln>
              <a:solidFill>
                <a:schemeClr val="accent6">
                  <a:tint val="1000"/>
                </a:schemeClr>
              </a:solidFill>
              <a:effectLst>
                <a:glow rad="53100">
                  <a:schemeClr val="accent6">
                    <a:satMod val="180000"/>
                    <a:alpha val="30000"/>
                  </a:schemeClr>
                </a:glow>
              </a:effectLst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4" name="Рисунок 3" descr="Atomic Particle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2571736" y="2643182"/>
            <a:ext cx="4214842" cy="4004099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</p:spTree>
  </p:cSld>
  <p:clrMapOvr>
    <a:masterClrMapping/>
  </p:clrMapOvr>
  <p:transition spd="med">
    <p:wedge/>
  </p:transition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CCCCFF"/>
            </a:gs>
            <a:gs pos="17999">
              <a:srgbClr val="99CCFF"/>
            </a:gs>
            <a:gs pos="36000">
              <a:srgbClr val="9966FF"/>
            </a:gs>
            <a:gs pos="61000">
              <a:srgbClr val="CC99FF"/>
            </a:gs>
            <a:gs pos="82001">
              <a:srgbClr val="99CCFF"/>
            </a:gs>
            <a:gs pos="100000">
              <a:srgbClr val="CCCCFF"/>
            </a:gs>
          </a:gsLst>
          <a:lin ang="54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386" name="Содержимое 3" descr="ядро.gif"/>
          <p:cNvPicPr>
            <a:picLocks noChangeAspect="1"/>
          </p:cNvPicPr>
          <p:nvPr/>
        </p:nvPicPr>
        <p:blipFill>
          <a:blip r:embed="rId2" cstate="print">
            <a:lum bright="-10000"/>
          </a:blip>
          <a:srcRect l="28822" t="26921" r="30588" b="34254"/>
          <a:stretch>
            <a:fillRect/>
          </a:stretch>
        </p:blipFill>
        <p:spPr bwMode="auto">
          <a:xfrm>
            <a:off x="3714750" y="2928938"/>
            <a:ext cx="1643063" cy="15716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" name="Управляющая кнопка: далее 2">
            <a:hlinkClick r:id="" action="ppaction://noaction" highlightClick="1"/>
          </p:cNvPr>
          <p:cNvSpPr/>
          <p:nvPr/>
        </p:nvSpPr>
        <p:spPr>
          <a:xfrm>
            <a:off x="1071563" y="1571625"/>
            <a:ext cx="357187" cy="285750"/>
          </a:xfrm>
          <a:prstGeom prst="actionButtonForwardNext">
            <a:avLst/>
          </a:prstGeom>
          <a:solidFill>
            <a:srgbClr val="FFFF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ru-RU"/>
          </a:p>
        </p:txBody>
      </p:sp>
      <p:sp>
        <p:nvSpPr>
          <p:cNvPr id="4" name="Прямоугольник 3"/>
          <p:cNvSpPr/>
          <p:nvPr/>
        </p:nvSpPr>
        <p:spPr>
          <a:xfrm>
            <a:off x="1928794" y="0"/>
            <a:ext cx="4990340" cy="923330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ru-RU" sz="5400" b="1" dirty="0">
                <a:ln w="1905"/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Строение атома</a:t>
            </a:r>
          </a:p>
        </p:txBody>
      </p:sp>
      <p:sp>
        <p:nvSpPr>
          <p:cNvPr id="5" name="TextBox 4"/>
          <p:cNvSpPr txBox="1">
            <a:spLocks noChangeArrowheads="1"/>
          </p:cNvSpPr>
          <p:nvPr/>
        </p:nvSpPr>
        <p:spPr bwMode="auto">
          <a:xfrm>
            <a:off x="4286250" y="3500438"/>
            <a:ext cx="684213" cy="3698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ru-RU"/>
              <a:t>Ядро</a:t>
            </a:r>
          </a:p>
        </p:txBody>
      </p:sp>
      <p:sp>
        <p:nvSpPr>
          <p:cNvPr id="7" name="Овал 6"/>
          <p:cNvSpPr/>
          <p:nvPr/>
        </p:nvSpPr>
        <p:spPr>
          <a:xfrm>
            <a:off x="1785938" y="1000125"/>
            <a:ext cx="5572125" cy="5286375"/>
          </a:xfrm>
          <a:prstGeom prst="ellipse">
            <a:avLst/>
          </a:prstGeom>
          <a:noFill/>
          <a:ln>
            <a:solidFill>
              <a:srgbClr val="0099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ru-RU"/>
          </a:p>
        </p:txBody>
      </p:sp>
      <p:sp>
        <p:nvSpPr>
          <p:cNvPr id="8" name="Овал 7"/>
          <p:cNvSpPr/>
          <p:nvPr/>
        </p:nvSpPr>
        <p:spPr>
          <a:xfrm>
            <a:off x="2928938" y="2000250"/>
            <a:ext cx="3214687" cy="3286125"/>
          </a:xfrm>
          <a:prstGeom prst="ellipse">
            <a:avLst/>
          </a:prstGeom>
          <a:noFill/>
          <a:ln>
            <a:solidFill>
              <a:srgbClr val="0099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ru-RU"/>
          </a:p>
        </p:txBody>
      </p:sp>
      <p:pic>
        <p:nvPicPr>
          <p:cNvPr id="9" name="Рисунок 8" descr="электрон.gif"/>
          <p:cNvPicPr>
            <a:picLocks noChangeAspect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643563" y="4572000"/>
            <a:ext cx="266700" cy="2667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0" name="Рисунок 9" descr="электрон.gif"/>
          <p:cNvPicPr>
            <a:picLocks noChangeAspect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000375" y="2714625"/>
            <a:ext cx="266700" cy="2667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1" name="Рисунок 10" descr="электрон.gif"/>
          <p:cNvPicPr>
            <a:picLocks noChangeAspect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572125" y="5929313"/>
            <a:ext cx="266700" cy="2667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2" name="Рисунок 11" descr="электрон.gif"/>
          <p:cNvPicPr>
            <a:picLocks noChangeAspect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7215188" y="3071813"/>
            <a:ext cx="266700" cy="2667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3" name="Рисунок 12" descr="электрон.gif"/>
          <p:cNvPicPr>
            <a:picLocks noChangeAspect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214938" y="1000125"/>
            <a:ext cx="266700" cy="2667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4" name="Рисунок 13" descr="электрон.gif"/>
          <p:cNvPicPr>
            <a:picLocks noChangeAspect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857375" y="2500313"/>
            <a:ext cx="266700" cy="2667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5" name="Рисунок 14" descr="электрон.gif"/>
          <p:cNvPicPr>
            <a:picLocks noChangeAspect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571750" y="5500688"/>
            <a:ext cx="266700" cy="2667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6" name="TextBox 15"/>
          <p:cNvSpPr txBox="1">
            <a:spLocks noChangeArrowheads="1"/>
          </p:cNvSpPr>
          <p:nvPr/>
        </p:nvSpPr>
        <p:spPr bwMode="auto">
          <a:xfrm>
            <a:off x="3786188" y="1643063"/>
            <a:ext cx="2424112" cy="3698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ru-RU"/>
              <a:t>Электронная оболочка</a:t>
            </a:r>
          </a:p>
        </p:txBody>
      </p:sp>
      <p:sp>
        <p:nvSpPr>
          <p:cNvPr id="17" name="TextBox 16"/>
          <p:cNvSpPr txBox="1">
            <a:spLocks noChangeArrowheads="1"/>
          </p:cNvSpPr>
          <p:nvPr/>
        </p:nvSpPr>
        <p:spPr bwMode="auto">
          <a:xfrm>
            <a:off x="6072188" y="3786188"/>
            <a:ext cx="1516062" cy="4619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sz="2400" b="1">
                <a:solidFill>
                  <a:srgbClr val="FF0000"/>
                </a:solidFill>
              </a:rPr>
              <a:t>K               L</a:t>
            </a:r>
            <a:endParaRPr lang="ru-RU" sz="2400" b="1">
              <a:solidFill>
                <a:srgbClr val="FF0000"/>
              </a:solidFill>
            </a:endParaRPr>
          </a:p>
        </p:txBody>
      </p:sp>
    </p:spTree>
  </p:cSld>
  <p:clrMapOvr>
    <a:masterClrMapping/>
  </p:clrMapOvr>
  <p:transition spd="med">
    <p:strips dir="ld"/>
  </p:transition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 nodeType="clickPar">
                      <p:stCondLst>
                        <p:cond delay="0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Scale>
                                      <p:cBhvr>
                                        <p:cTn id="6" dur="2000" fill="hold"/>
                                        <p:tgtEl>
                                          <p:spTgt spid="3"/>
                                        </p:tgtEl>
                                      </p:cBhvr>
                                      <p:by x="150000" y="15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" fill="hold" nodeType="afterGroup">
                            <p:stCondLst>
                              <p:cond delay="2000"/>
                            </p:stCondLst>
                            <p:childTnLst>
                              <p:par>
                                <p:cTn id="8" presetID="1" presetClass="path" presetSubtype="0" accel="50000" decel="5000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0.1533 -0.12523 C 0.25087 -0.12523 0.33055 -0.01736 0.33055 0.11597 C 0.33055 0.24907 0.25087 0.35741 0.1533 0.35741 C 0.05538 0.35741 -0.02379 0.24907 -0.02379 0.11597 C -0.02379 -0.01736 0.05538 -0.12523 0.1533 -0.12523 Z " pathEditMode="relative" rAng="0" ptsTypes="fffff">
                                      <p:cBhvr>
                                        <p:cTn id="9" dur="2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0" y="2"/>
                                    </p:animMotion>
                                  </p:childTnLst>
                                </p:cTn>
                              </p:par>
                              <p:par>
                                <p:cTn id="10" presetID="1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20295 0.06667 C -0.29184 0.01875 -0.33437 -0.12014 -0.29722 -0.24305 C -0.26007 -0.36551 -0.15694 -0.42639 -0.06805 -0.37847 C 0.02083 -0.33055 0.06285 -0.19167 0.0257 -0.06898 C -0.01146 0.0537 -0.11406 0.11458 -0.20295 0.06667 Z " pathEditMode="relative" rAng="12122247" ptsTypes="fffff">
                                      <p:cBhvr>
                                        <p:cTn id="11" dur="2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1" y="-2"/>
                                    </p:animMotion>
                                  </p:childTnLst>
                                </p:cTn>
                              </p:par>
                              <p:par>
                                <p:cTn id="12" presetID="1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0.00816 -0.02269 C 0.08368 -0.21088 0.26076 -0.28264 0.41146 -0.18889 C 0.56059 -0.08519 0.6184 0.14629 0.54566 0.33889 C 0.47552 0.52569 0.30208 0.5993 0.15382 0.50023 C 0.00607 0.40162 -0.05938 0.17083 0.00816 -0.02269 Z " pathEditMode="relative" rAng="-3802284" ptsTypes="fffff">
                                      <p:cBhvr>
                                        <p:cTn id="13" dur="2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3" y="2"/>
                                    </p:animMotion>
                                  </p:childTnLst>
                                </p:cTn>
                              </p:par>
                              <p:par>
                                <p:cTn id="14" presetID="1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0.1368 0.64444 C 0.02673 0.80231 -0.16407 0.80995 -0.28438 0.65717 C -0.40625 0.50578 -0.41407 0.25393 -0.30365 0.09653 C -0.19237 -0.06227 -0.00348 -0.06736 0.11701 0.0831 C 0.23958 0.23541 0.24791 0.48565 0.1368 0.64444 Z " pathEditMode="relative" rAng="7984980" ptsTypes="fffff">
                                      <p:cBhvr>
                                        <p:cTn id="15" dur="2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2" y="-3"/>
                                    </p:animMotion>
                                  </p:childTnLst>
                                </p:cTn>
                              </p:par>
                              <p:par>
                                <p:cTn id="16" presetID="1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05799 -0.13125 C 0.02986 0.05533 -0.01129 0.3007 -0.14827 0.41227 C -0.2849 0.52431 -0.46632 0.4625 -0.55278 0.27523 C -0.63976 0.08681 -0.59879 -0.15486 -0.46216 -0.26713 C -0.32518 -0.37963 -0.14427 -0.31898 -0.05799 -0.13125 Z " pathEditMode="relative" rAng="3504453" ptsTypes="fffff">
                                      <p:cBhvr>
                                        <p:cTn id="17" dur="2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2" y="2"/>
                                    </p:animMotion>
                                  </p:childTnLst>
                                </p:cTn>
                              </p:par>
                              <p:par>
                                <p:cTn id="18" presetID="1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30521 -0.04699 C -0.43559 -0.18449 -0.46129 -0.43218 -0.36094 -0.6 C -0.26129 -0.76736 -0.07465 -0.79375 0.05538 -0.65648 C 0.18646 -0.51945 0.20903 -0.27153 0.10937 -0.10371 C 0.01007 0.06435 -0.17518 0.08981 -0.30521 -0.04699 Z " pathEditMode="relative" rAng="13102440" ptsTypes="fffff">
                                      <p:cBhvr>
                                        <p:cTn id="19" dur="2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2" y="-3"/>
                                    </p:animMotion>
                                  </p:childTnLst>
                                </p:cTn>
                              </p:par>
                              <p:par>
                                <p:cTn id="20" presetID="1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0.204 -0.67847 C 0.36875 -0.67847 0.50348 -0.50486 0.50348 -0.29028 C 0.50348 -0.07639 0.36875 0.09838 0.204 0.09838 C 0.03872 0.09838 -0.09514 -0.07639 -0.09514 -0.29028 C -0.09514 -0.50486 0.03872 -0.67847 0.204 -0.67847 Z " pathEditMode="relative" rAng="0" ptsTypes="fffff">
                                      <p:cBhvr>
                                        <p:cTn id="21" dur="20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0" y="4"/>
                                    </p:animMotion>
                                  </p:childTnLst>
                                </p:cTn>
                              </p:par>
                              <p:par>
                                <p:cTn id="22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4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0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</p:childTnLst>
        </p:cTn>
      </p:par>
    </p:tnLst>
    <p:bldLst>
      <p:bldP spid="3" grpId="0" animBg="1"/>
      <p:bldP spid="5" grpId="0"/>
      <p:bldP spid="16" grpId="0"/>
      <p:bldP spid="17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CCCCFF"/>
            </a:gs>
            <a:gs pos="17999">
              <a:srgbClr val="99CCFF"/>
            </a:gs>
            <a:gs pos="36000">
              <a:srgbClr val="9966FF"/>
            </a:gs>
            <a:gs pos="61000">
              <a:srgbClr val="CC99FF"/>
            </a:gs>
            <a:gs pos="82001">
              <a:srgbClr val="99CCFF"/>
            </a:gs>
            <a:gs pos="100000">
              <a:srgbClr val="CCCCFF"/>
            </a:gs>
          </a:gsLst>
          <a:lin ang="54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Содержимое 3" descr="gas_001_kinetics.gif"/>
          <p:cNvPicPr>
            <a:picLocks noGrp="1" noChangeAspect="1"/>
          </p:cNvPicPr>
          <p:nvPr>
            <p:ph idx="1"/>
          </p:nvPr>
        </p:nvPicPr>
        <p:blipFill>
          <a:blip r:embed="rId2" cstate="print"/>
          <a:stretch>
            <a:fillRect/>
          </a:stretch>
        </p:blipFill>
        <p:spPr>
          <a:xfrm>
            <a:off x="1428728" y="785794"/>
            <a:ext cx="6715172" cy="5286412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</p:spTree>
  </p:cSld>
  <p:clrMapOvr>
    <a:masterClrMapping/>
  </p:clrMapOvr>
  <p:transition spd="med">
    <p:zoom/>
  </p:transition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CCCCFF"/>
            </a:gs>
            <a:gs pos="17999">
              <a:srgbClr val="99CCFF"/>
            </a:gs>
            <a:gs pos="36000">
              <a:srgbClr val="9966FF"/>
            </a:gs>
            <a:gs pos="61000">
              <a:srgbClr val="CC99FF"/>
            </a:gs>
            <a:gs pos="82001">
              <a:srgbClr val="99CCFF"/>
            </a:gs>
            <a:gs pos="100000">
              <a:srgbClr val="CCCCFF"/>
            </a:gs>
          </a:gsLst>
          <a:lin ang="54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b="1" dirty="0" smtClean="0">
                <a:ln w="1905"/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Молекула</a:t>
            </a:r>
            <a:endParaRPr lang="ru-RU" b="1" dirty="0">
              <a:ln w="1905"/>
              <a:gradFill>
                <a:gsLst>
                  <a:gs pos="0">
                    <a:schemeClr val="accent6">
                      <a:shade val="20000"/>
                      <a:satMod val="200000"/>
                    </a:schemeClr>
                  </a:gs>
                  <a:gs pos="78000">
                    <a:schemeClr val="accent6">
                      <a:tint val="90000"/>
                      <a:shade val="89000"/>
                      <a:satMod val="220000"/>
                    </a:schemeClr>
                  </a:gs>
                  <a:gs pos="100000">
                    <a:schemeClr val="accent6">
                      <a:tint val="12000"/>
                      <a:satMod val="255000"/>
                    </a:schemeClr>
                  </a:gs>
                </a:gsLst>
                <a:lin ang="5400000"/>
              </a:gradFill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</a:endParaRPr>
          </a:p>
        </p:txBody>
      </p:sp>
      <p:pic>
        <p:nvPicPr>
          <p:cNvPr id="4" name="Содержимое 3" descr="Mol.gif"/>
          <p:cNvPicPr>
            <a:picLocks noGrp="1" noChangeAspect="1"/>
          </p:cNvPicPr>
          <p:nvPr>
            <p:ph idx="1"/>
          </p:nvPr>
        </p:nvPicPr>
        <p:blipFill>
          <a:blip r:embed="rId2" cstate="print"/>
          <a:stretch>
            <a:fillRect/>
          </a:stretch>
        </p:blipFill>
        <p:spPr>
          <a:xfrm>
            <a:off x="500034" y="1571612"/>
            <a:ext cx="3286148" cy="2528905"/>
          </a:xfrm>
        </p:spPr>
      </p:pic>
      <p:pic>
        <p:nvPicPr>
          <p:cNvPr id="5" name="Рисунок 4" descr="916722682.gif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5429256" y="2714620"/>
            <a:ext cx="3214710" cy="2786082"/>
          </a:xfrm>
          <a:prstGeom prst="rect">
            <a:avLst/>
          </a:prstGeom>
        </p:spPr>
      </p:pic>
    </p:spTree>
  </p:cSld>
  <p:clrMapOvr>
    <a:masterClrMapping/>
  </p:clrMapOvr>
  <p:transition spd="med">
    <p:wipe dir="u"/>
  </p:transition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CCCCFF"/>
            </a:gs>
            <a:gs pos="17999">
              <a:srgbClr val="99CCFF"/>
            </a:gs>
            <a:gs pos="36000">
              <a:srgbClr val="9966FF"/>
            </a:gs>
            <a:gs pos="61000">
              <a:srgbClr val="CC99FF"/>
            </a:gs>
            <a:gs pos="82001">
              <a:srgbClr val="99CCFF"/>
            </a:gs>
            <a:gs pos="100000">
              <a:srgbClr val="CCCCFF"/>
            </a:gs>
          </a:gsLst>
          <a:lin ang="54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b="1" dirty="0" smtClean="0">
                <a:ln w="1905"/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Молекулярная цепочка</a:t>
            </a:r>
            <a:endParaRPr lang="ru-RU" b="1" dirty="0">
              <a:ln w="1905"/>
              <a:gradFill>
                <a:gsLst>
                  <a:gs pos="0">
                    <a:schemeClr val="accent6">
                      <a:shade val="20000"/>
                      <a:satMod val="200000"/>
                    </a:schemeClr>
                  </a:gs>
                  <a:gs pos="78000">
                    <a:schemeClr val="accent6">
                      <a:tint val="90000"/>
                      <a:shade val="89000"/>
                      <a:satMod val="220000"/>
                    </a:schemeClr>
                  </a:gs>
                  <a:gs pos="100000">
                    <a:schemeClr val="accent6">
                      <a:tint val="12000"/>
                      <a:satMod val="255000"/>
                    </a:schemeClr>
                  </a:gs>
                </a:gsLst>
                <a:lin ang="5400000"/>
              </a:gradFill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</a:endParaRPr>
          </a:p>
        </p:txBody>
      </p:sp>
      <p:pic>
        <p:nvPicPr>
          <p:cNvPr id="4" name="Рисунок 3" descr="ADN_animation.gif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3000364" y="1571612"/>
            <a:ext cx="2974363" cy="5143512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</p:spTree>
  </p:cSld>
  <p:clrMapOvr>
    <a:masterClrMapping/>
  </p:clrMapOvr>
  <p:transition spd="med">
    <p:wipe/>
  </p:transition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CCCCFF"/>
            </a:gs>
            <a:gs pos="17999">
              <a:srgbClr val="99CCFF"/>
            </a:gs>
            <a:gs pos="36000">
              <a:srgbClr val="9966FF"/>
            </a:gs>
            <a:gs pos="61000">
              <a:srgbClr val="CC99FF"/>
            </a:gs>
            <a:gs pos="82001">
              <a:srgbClr val="99CCFF"/>
            </a:gs>
            <a:gs pos="100000">
              <a:srgbClr val="CCCCFF"/>
            </a:gs>
          </a:gsLst>
          <a:lin ang="54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b="1" dirty="0" smtClean="0">
                <a:ln w="1905"/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Атомы</a:t>
            </a:r>
            <a:endParaRPr lang="ru-RU" b="1" dirty="0">
              <a:ln w="1905"/>
              <a:gradFill>
                <a:gsLst>
                  <a:gs pos="0">
                    <a:schemeClr val="accent6">
                      <a:shade val="20000"/>
                      <a:satMod val="200000"/>
                    </a:schemeClr>
                  </a:gs>
                  <a:gs pos="78000">
                    <a:schemeClr val="accent6">
                      <a:tint val="90000"/>
                      <a:shade val="89000"/>
                      <a:satMod val="220000"/>
                    </a:schemeClr>
                  </a:gs>
                  <a:gs pos="100000">
                    <a:schemeClr val="accent6">
                      <a:tint val="12000"/>
                      <a:satMod val="255000"/>
                    </a:schemeClr>
                  </a:gs>
                </a:gsLst>
                <a:lin ang="5400000"/>
              </a:gradFill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</a:endParaRPr>
          </a:p>
        </p:txBody>
      </p:sp>
      <p:pic>
        <p:nvPicPr>
          <p:cNvPr id="4" name="Содержимое 3" descr="99a91bd3f47ea506aab2e0cedc4a98ab.gif"/>
          <p:cNvPicPr>
            <a:picLocks noGrp="1" noChangeAspect="1"/>
          </p:cNvPicPr>
          <p:nvPr>
            <p:ph idx="1"/>
          </p:nvPr>
        </p:nvPicPr>
        <p:blipFill>
          <a:blip r:embed="rId2" cstate="print"/>
          <a:stretch>
            <a:fillRect/>
          </a:stretch>
        </p:blipFill>
        <p:spPr>
          <a:xfrm>
            <a:off x="428596" y="1785926"/>
            <a:ext cx="2857500" cy="2857500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5" name="Рисунок 4" descr="16422879_20.gif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5857884" y="1643050"/>
            <a:ext cx="2362208" cy="2362208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6" name="Рисунок 5" descr="atom_animated.gif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2857488" y="3500438"/>
            <a:ext cx="3214692" cy="2905128"/>
          </a:xfrm>
          <a:prstGeom prst="rect">
            <a:avLst/>
          </a:prstGeom>
        </p:spPr>
      </p:pic>
    </p:spTree>
  </p:cSld>
  <p:clrMapOvr>
    <a:masterClrMapping/>
  </p:clrMapOvr>
  <p:transition spd="med">
    <p:circl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xit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12" dur="2000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2000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1999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2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2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xit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24" dur="2000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5" dur="2000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1999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2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2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xit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36" dur="2000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7" dur="2000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1999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3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3" dur="1600" decel="100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4" dur="1600" decel="100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5" dur="1600" decel="100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-0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6" dur="1600" decel="100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0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7" dur="400" accel="100000" fill="hold">
                                          <p:stCondLst>
                                            <p:cond delay="160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8" dur="400" accel="100000" fill="hold">
                                          <p:stCondLst>
                                            <p:cond delay="160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0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9" presetID="3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1" dur="1600" decel="100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52" dur="1600" decel="100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3" dur="1600" decel="100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-0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4" dur="1600" decel="100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0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5" dur="400" accel="100000" fill="hold">
                                          <p:stCondLst>
                                            <p:cond delay="160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6" dur="400" accel="100000" fill="hold">
                                          <p:stCondLst>
                                            <p:cond delay="160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0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57" presetID="3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9" dur="1600" decel="100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60" dur="1600" decel="100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1" dur="1600" decel="100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-0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2" dur="1600" decel="100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0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3" dur="400" accel="100000" fill="hold">
                                          <p:stCondLst>
                                            <p:cond delay="160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4" dur="400" accel="100000" fill="hold">
                                          <p:stCondLst>
                                            <p:cond delay="160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0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CCCCFF"/>
            </a:gs>
            <a:gs pos="17999">
              <a:srgbClr val="99CCFF"/>
            </a:gs>
            <a:gs pos="36000">
              <a:srgbClr val="9966FF"/>
            </a:gs>
            <a:gs pos="61000">
              <a:srgbClr val="CC99FF"/>
            </a:gs>
            <a:gs pos="82001">
              <a:srgbClr val="99CCFF"/>
            </a:gs>
            <a:gs pos="100000">
              <a:srgbClr val="CCCCFF"/>
            </a:gs>
          </a:gsLst>
          <a:lin ang="54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Содержимое 3" descr="426423.gif"/>
          <p:cNvPicPr>
            <a:picLocks noGrp="1" noChangeAspect="1"/>
          </p:cNvPicPr>
          <p:nvPr>
            <p:ph idx="1"/>
          </p:nvPr>
        </p:nvPicPr>
        <p:blipFill>
          <a:blip r:embed="rId2" cstate="print"/>
          <a:stretch>
            <a:fillRect/>
          </a:stretch>
        </p:blipFill>
        <p:spPr>
          <a:xfrm>
            <a:off x="357158" y="428604"/>
            <a:ext cx="2500330" cy="3048000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5" name="Рисунок 4" descr="atom1.gif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6715140" y="357166"/>
            <a:ext cx="1809756" cy="2000264"/>
          </a:xfrm>
          <a:prstGeom prst="rect">
            <a:avLst/>
          </a:prstGeom>
        </p:spPr>
      </p:pic>
      <p:pic>
        <p:nvPicPr>
          <p:cNvPr id="6" name="Рисунок 5" descr="atom02.gif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928662" y="4071942"/>
            <a:ext cx="2447940" cy="2447940"/>
          </a:xfrm>
          <a:prstGeom prst="rect">
            <a:avLst/>
          </a:prstGeom>
        </p:spPr>
      </p:pic>
      <p:pic>
        <p:nvPicPr>
          <p:cNvPr id="7" name="Рисунок 6" descr="atom3.gif"/>
          <p:cNvPicPr>
            <a:picLocks noChangeAspect="1"/>
          </p:cNvPicPr>
          <p:nvPr/>
        </p:nvPicPr>
        <p:blipFill>
          <a:blip r:embed="rId5" cstate="print"/>
          <a:stretch>
            <a:fillRect/>
          </a:stretch>
        </p:blipFill>
        <p:spPr>
          <a:xfrm>
            <a:off x="4143372" y="2357430"/>
            <a:ext cx="1648569" cy="1785950"/>
          </a:xfrm>
          <a:prstGeom prst="rect">
            <a:avLst/>
          </a:prstGeom>
        </p:spPr>
      </p:pic>
      <p:pic>
        <p:nvPicPr>
          <p:cNvPr id="8" name="Рисунок 7" descr="atom5.gif"/>
          <p:cNvPicPr>
            <a:picLocks noChangeAspect="1"/>
          </p:cNvPicPr>
          <p:nvPr/>
        </p:nvPicPr>
        <p:blipFill>
          <a:blip r:embed="rId6" cstate="print"/>
          <a:stretch>
            <a:fillRect/>
          </a:stretch>
        </p:blipFill>
        <p:spPr>
          <a:xfrm>
            <a:off x="4536281" y="3295650"/>
            <a:ext cx="71438" cy="266700"/>
          </a:xfrm>
          <a:prstGeom prst="rect">
            <a:avLst/>
          </a:prstGeom>
        </p:spPr>
      </p:pic>
      <p:pic>
        <p:nvPicPr>
          <p:cNvPr id="9" name="Рисунок 8" descr="atom7.gif"/>
          <p:cNvPicPr>
            <a:picLocks noChangeAspect="1"/>
          </p:cNvPicPr>
          <p:nvPr/>
        </p:nvPicPr>
        <p:blipFill>
          <a:blip r:embed="rId7" cstate="print"/>
          <a:stretch>
            <a:fillRect/>
          </a:stretch>
        </p:blipFill>
        <p:spPr>
          <a:xfrm>
            <a:off x="6786578" y="4143380"/>
            <a:ext cx="1905010" cy="2262200"/>
          </a:xfrm>
          <a:prstGeom prst="rect">
            <a:avLst/>
          </a:prstGeom>
        </p:spPr>
      </p:pic>
    </p:spTree>
  </p:cSld>
  <p:clrMapOvr>
    <a:masterClrMapping/>
  </p:clrMapOvr>
  <p:transition spd="med">
    <p:diamond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xit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12" dur="2000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2000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1999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2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2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3" presetClass="exit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linds(horizontal)">
                                      <p:cBhvr>
                                        <p:cTn id="24" dur="2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1999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25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0" dur="10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" dur="10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" dur="1000" accel="50000" fill="hold">
                                          <p:stCondLst>
                                            <p:cond delay="100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2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4" dur="10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5" dur="10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6" dur="1000" accel="50000" fill="hold">
                                          <p:stCondLst>
                                            <p:cond delay="100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7" dur="2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8" presetClass="exit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diamond(in)">
                                      <p:cBhvr>
                                        <p:cTn id="41" dur="2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1999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35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7" dur="2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8" dur="2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72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9" dur="2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0" dur="2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4" presetClass="exit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ox(in)">
                                      <p:cBhvr>
                                        <p:cTn id="54" dur="2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1999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6" fill="hold">
                      <p:stCondLst>
                        <p:cond delay="indefinite"/>
                      </p:stCondLst>
                      <p:childTnLst>
                        <p:par>
                          <p:cTn id="57" fill="hold">
                            <p:stCondLst>
                              <p:cond delay="0"/>
                            </p:stCondLst>
                            <p:childTnLst>
                              <p:par>
                                <p:cTn id="58" presetID="2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0" dur="2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1" dur="2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2" fill="hold">
                      <p:stCondLst>
                        <p:cond delay="indefinite"/>
                      </p:stCondLst>
                      <p:childTnLst>
                        <p:par>
                          <p:cTn id="63" fill="hold">
                            <p:stCondLst>
                              <p:cond delay="0"/>
                            </p:stCondLst>
                            <p:childTnLst>
                              <p:par>
                                <p:cTn id="64" presetID="4" presetClass="exit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ox(in)">
                                      <p:cBhvr>
                                        <p:cTn id="65" dur="20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1999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7" fill="hold">
                      <p:stCondLst>
                        <p:cond delay="indefinite"/>
                      </p:stCondLst>
                      <p:childTnLst>
                        <p:par>
                          <p:cTn id="68" fill="hold">
                            <p:stCondLst>
                              <p:cond delay="0"/>
                            </p:stCondLst>
                            <p:childTnLst>
                              <p:par>
                                <p:cTn id="69" presetID="3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1" dur="1600" decel="100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72" dur="1600" decel="100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3" dur="1600" decel="100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-0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4" dur="1600" decel="100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0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5" dur="400" accel="100000" fill="hold">
                                          <p:stCondLst>
                                            <p:cond delay="160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6" dur="400" accel="100000" fill="hold">
                                          <p:stCondLst>
                                            <p:cond delay="160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0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77" presetID="3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9" dur="1600" decel="100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0" dur="1600" decel="100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1" dur="1600" decel="100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-0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2" dur="1600" decel="100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0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3" dur="400" accel="100000" fill="hold">
                                          <p:stCondLst>
                                            <p:cond delay="160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4" dur="400" accel="100000" fill="hold">
                                          <p:stCondLst>
                                            <p:cond delay="160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0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85" presetID="3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7" dur="1600" decel="100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8" dur="1600" decel="100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9" dur="1600" decel="100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-0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0" dur="1600" decel="100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0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1" dur="400" accel="100000" fill="hold">
                                          <p:stCondLst>
                                            <p:cond delay="160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2" dur="400" accel="100000" fill="hold">
                                          <p:stCondLst>
                                            <p:cond delay="160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0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3" presetID="3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5" dur="1600" decel="100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96" dur="1600" decel="100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7" dur="1600" decel="100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-0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8" dur="1600" decel="100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0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9" dur="400" accel="100000" fill="hold">
                                          <p:stCondLst>
                                            <p:cond delay="160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0" dur="400" accel="100000" fill="hold">
                                          <p:stCondLst>
                                            <p:cond delay="160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0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1" presetID="3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3" dur="1600" decel="1000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04" dur="1600" decel="100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5" dur="1600" decel="100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-0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6" dur="1600" decel="100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0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7" dur="400" accel="100000" fill="hold">
                                          <p:stCondLst>
                                            <p:cond delay="160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8" dur="400" accel="100000" fill="hold">
                                          <p:stCondLst>
                                            <p:cond delay="160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0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CCCCFF"/>
            </a:gs>
            <a:gs pos="17999">
              <a:srgbClr val="99CCFF"/>
            </a:gs>
            <a:gs pos="36000">
              <a:srgbClr val="9966FF"/>
            </a:gs>
            <a:gs pos="61000">
              <a:srgbClr val="CC99FF"/>
            </a:gs>
            <a:gs pos="82001">
              <a:srgbClr val="99CCFF"/>
            </a:gs>
            <a:gs pos="100000">
              <a:srgbClr val="CCCCFF"/>
            </a:gs>
          </a:gsLst>
          <a:lin ang="54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Содержимое 3" descr="atom2.gif"/>
          <p:cNvPicPr>
            <a:picLocks noGrp="1" noChangeAspect="1"/>
          </p:cNvPicPr>
          <p:nvPr>
            <p:ph idx="1"/>
          </p:nvPr>
        </p:nvPicPr>
        <p:blipFill>
          <a:blip r:embed="rId2" cstate="print"/>
          <a:stretch>
            <a:fillRect/>
          </a:stretch>
        </p:blipFill>
        <p:spPr>
          <a:xfrm>
            <a:off x="428596" y="1734302"/>
            <a:ext cx="2214578" cy="2009814"/>
          </a:xfrm>
        </p:spPr>
      </p:pic>
      <p:pic>
        <p:nvPicPr>
          <p:cNvPr id="6" name="Рисунок 5" descr="atom9.gif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6715140" y="214290"/>
            <a:ext cx="1982404" cy="1885961"/>
          </a:xfrm>
          <a:prstGeom prst="rect">
            <a:avLst/>
          </a:prstGeom>
        </p:spPr>
      </p:pic>
      <p:pic>
        <p:nvPicPr>
          <p:cNvPr id="8" name="Рисунок 7" descr="atom8.gif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 flipV="1">
            <a:off x="7072330" y="4857760"/>
            <a:ext cx="1785950" cy="1766893"/>
          </a:xfrm>
          <a:prstGeom prst="rect">
            <a:avLst/>
          </a:prstGeom>
        </p:spPr>
      </p:pic>
      <p:pic>
        <p:nvPicPr>
          <p:cNvPr id="9" name="Рисунок 8" descr="atom16.gif"/>
          <p:cNvPicPr>
            <a:picLocks noChangeAspect="1"/>
          </p:cNvPicPr>
          <p:nvPr/>
        </p:nvPicPr>
        <p:blipFill>
          <a:blip r:embed="rId5" cstate="print"/>
          <a:stretch>
            <a:fillRect/>
          </a:stretch>
        </p:blipFill>
        <p:spPr>
          <a:xfrm>
            <a:off x="428596" y="4429132"/>
            <a:ext cx="3140947" cy="1981212"/>
          </a:xfrm>
          <a:prstGeom prst="rect">
            <a:avLst/>
          </a:prstGeom>
        </p:spPr>
      </p:pic>
      <p:pic>
        <p:nvPicPr>
          <p:cNvPr id="10" name="Рисунок 9" descr="atom17.gif"/>
          <p:cNvPicPr>
            <a:picLocks noChangeAspect="1"/>
          </p:cNvPicPr>
          <p:nvPr/>
        </p:nvPicPr>
        <p:blipFill>
          <a:blip r:embed="rId6" cstate="print"/>
          <a:stretch>
            <a:fillRect/>
          </a:stretch>
        </p:blipFill>
        <p:spPr>
          <a:xfrm>
            <a:off x="2643173" y="428604"/>
            <a:ext cx="2451543" cy="1500198"/>
          </a:xfrm>
          <a:prstGeom prst="rect">
            <a:avLst/>
          </a:prstGeom>
        </p:spPr>
      </p:pic>
      <p:pic>
        <p:nvPicPr>
          <p:cNvPr id="11" name="Рисунок 10" descr="atom20.gif"/>
          <p:cNvPicPr>
            <a:picLocks noChangeAspect="1"/>
          </p:cNvPicPr>
          <p:nvPr/>
        </p:nvPicPr>
        <p:blipFill>
          <a:blip r:embed="rId7" cstate="print"/>
          <a:stretch>
            <a:fillRect/>
          </a:stretch>
        </p:blipFill>
        <p:spPr>
          <a:xfrm>
            <a:off x="4357686" y="2285992"/>
            <a:ext cx="3188334" cy="2202252"/>
          </a:xfrm>
          <a:prstGeom prst="rect">
            <a:avLst/>
          </a:prstGeom>
        </p:spPr>
      </p:pic>
    </p:spTree>
  </p:cSld>
  <p:clrMapOvr>
    <a:masterClrMapping/>
  </p:clrMapOvr>
  <p:transition spd="med">
    <p:plus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5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accel="50000" fill="hold">
                                          <p:stCondLst>
                                            <p:cond delay="100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2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10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10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1000" accel="50000" fill="hold">
                                          <p:stCondLst>
                                            <p:cond delay="100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2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4" presetClass="exit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ox(in)">
                                      <p:cBhvr>
                                        <p:cTn id="18" dur="2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1999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35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2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5" dur="2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72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2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2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3" presetClass="exit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linds(horizontal)">
                                      <p:cBhvr>
                                        <p:cTn id="31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4" presetClass="exit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ox(in)">
                                      <p:cBhvr>
                                        <p:cTn id="42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4" fill="hold">
                      <p:stCondLst>
                        <p:cond delay="indefinite"/>
                      </p:stCondLst>
                      <p:childTnLst>
                        <p:par>
                          <p:cTn id="45" fill="hold">
                            <p:stCondLst>
                              <p:cond delay="0"/>
                            </p:stCondLst>
                            <p:childTnLst>
                              <p:par>
                                <p:cTn id="46" presetID="17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8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9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0" fill="hold">
                      <p:stCondLst>
                        <p:cond delay="indefinite"/>
                      </p:stCondLst>
                      <p:childTnLst>
                        <p:par>
                          <p:cTn id="51" fill="hold">
                            <p:stCondLst>
                              <p:cond delay="0"/>
                            </p:stCondLst>
                            <p:childTnLst>
                              <p:par>
                                <p:cTn id="52" presetID="21" presetClass="exit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wheel(4)">
                                      <p:cBhvr>
                                        <p:cTn id="53" dur="2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1999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5" fill="hold">
                      <p:stCondLst>
                        <p:cond delay="indefinite"/>
                      </p:stCondLst>
                      <p:childTnLst>
                        <p:par>
                          <p:cTn id="56" fill="hold">
                            <p:stCondLst>
                              <p:cond delay="0"/>
                            </p:stCondLst>
                            <p:childTnLst>
                              <p:par>
                                <p:cTn id="57" presetID="2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9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0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1" fill="hold">
                      <p:stCondLst>
                        <p:cond delay="indefinite"/>
                      </p:stCondLst>
                      <p:childTnLst>
                        <p:par>
                          <p:cTn id="62" fill="hold">
                            <p:stCondLst>
                              <p:cond delay="0"/>
                            </p:stCondLst>
                            <p:childTnLst>
                              <p:par>
                                <p:cTn id="63" presetID="8" presetClass="exit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diamond(in)">
                                      <p:cBhvr>
                                        <p:cTn id="64" dur="20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65" dur="1" fill="hold">
                                          <p:stCondLst>
                                            <p:cond delay="1999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6" fill="hold">
                      <p:stCondLst>
                        <p:cond delay="indefinite"/>
                      </p:stCondLst>
                      <p:childTnLst>
                        <p:par>
                          <p:cTn id="67" fill="hold">
                            <p:stCondLst>
                              <p:cond delay="0"/>
                            </p:stCondLst>
                            <p:childTnLst>
                              <p:par>
                                <p:cTn id="68" presetID="35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0" dur="2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71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72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2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3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4" fill="hold">
                      <p:stCondLst>
                        <p:cond delay="indefinite"/>
                      </p:stCondLst>
                      <p:childTnLst>
                        <p:par>
                          <p:cTn id="75" fill="hold">
                            <p:stCondLst>
                              <p:cond delay="0"/>
                            </p:stCondLst>
                            <p:childTnLst>
                              <p:par>
                                <p:cTn id="76" presetID="8" presetClass="exit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diamond(in)">
                                      <p:cBhvr>
                                        <p:cTn id="77" dur="2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1999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9" fill="hold">
                      <p:stCondLst>
                        <p:cond delay="indefinite"/>
                      </p:stCondLst>
                      <p:childTnLst>
                        <p:par>
                          <p:cTn id="80" fill="hold">
                            <p:stCondLst>
                              <p:cond delay="0"/>
                            </p:stCondLst>
                            <p:childTnLst>
                              <p:par>
                                <p:cTn id="81" presetID="3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3" dur="1600" decel="100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4" dur="1600" decel="100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5" dur="1600" decel="100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-0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6" dur="1600" decel="100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0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7" dur="400" accel="100000" fill="hold">
                                          <p:stCondLst>
                                            <p:cond delay="160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8" dur="400" accel="100000" fill="hold">
                                          <p:stCondLst>
                                            <p:cond delay="160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0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89" presetID="3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1" dur="1600" decel="100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92" dur="1600" decel="100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3" dur="1600" decel="100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-0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4" dur="1600" decel="100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0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5" dur="400" accel="100000" fill="hold">
                                          <p:stCondLst>
                                            <p:cond delay="160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6" dur="400" accel="100000" fill="hold">
                                          <p:stCondLst>
                                            <p:cond delay="160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0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7" presetID="3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9" dur="1600" decel="1000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00" dur="1600" decel="100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1" dur="1600" decel="100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-0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2" dur="1600" decel="100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0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3" dur="400" accel="100000" fill="hold">
                                          <p:stCondLst>
                                            <p:cond delay="160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4" dur="400" accel="100000" fill="hold">
                                          <p:stCondLst>
                                            <p:cond delay="160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0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5" presetID="3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7" dur="1600" decel="100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08" dur="1600" decel="100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9" dur="1600" decel="100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-0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0" dur="1600" decel="100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0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1" dur="400" accel="100000" fill="hold">
                                          <p:stCondLst>
                                            <p:cond delay="160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2" dur="400" accel="100000" fill="hold">
                                          <p:stCondLst>
                                            <p:cond delay="160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0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13" presetID="3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5" dur="1600" decel="100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16" dur="1600" decel="100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7" dur="1600" decel="100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-0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8" dur="1600" decel="100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0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9" dur="400" accel="100000" fill="hold">
                                          <p:stCondLst>
                                            <p:cond delay="160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0" dur="400" accel="100000" fill="hold">
                                          <p:stCondLst>
                                            <p:cond delay="160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0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21" presetID="3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3" dur="1600" decel="100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24" dur="1600" decel="100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5" dur="1600" decel="100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-0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6" dur="1600" decel="100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0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7" dur="400" accel="100000" fill="hold">
                                          <p:stCondLst>
                                            <p:cond delay="160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8" dur="400" accel="100000" fill="hold">
                                          <p:stCondLst>
                                            <p:cond delay="160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0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CCCCFF"/>
            </a:gs>
            <a:gs pos="17999">
              <a:srgbClr val="99CCFF"/>
            </a:gs>
            <a:gs pos="36000">
              <a:srgbClr val="9966FF"/>
            </a:gs>
            <a:gs pos="61000">
              <a:srgbClr val="CC99FF"/>
            </a:gs>
            <a:gs pos="82001">
              <a:srgbClr val="99CCFF"/>
            </a:gs>
            <a:gs pos="100000">
              <a:srgbClr val="CCCCFF"/>
            </a:gs>
          </a:gsLst>
          <a:lin ang="54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Содержимое 3" descr="atom19.gif"/>
          <p:cNvPicPr>
            <a:picLocks noGrp="1" noChangeAspect="1"/>
          </p:cNvPicPr>
          <p:nvPr>
            <p:ph idx="1"/>
          </p:nvPr>
        </p:nvPicPr>
        <p:blipFill>
          <a:blip r:embed="rId2" cstate="print"/>
          <a:stretch>
            <a:fillRect/>
          </a:stretch>
        </p:blipFill>
        <p:spPr>
          <a:xfrm>
            <a:off x="0" y="285728"/>
            <a:ext cx="3302023" cy="1714512"/>
          </a:xfrm>
        </p:spPr>
      </p:pic>
      <p:pic>
        <p:nvPicPr>
          <p:cNvPr id="5" name="Рисунок 4" descr="atom18.gif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4929190" y="4786322"/>
            <a:ext cx="3964749" cy="1766899"/>
          </a:xfrm>
          <a:prstGeom prst="rect">
            <a:avLst/>
          </a:prstGeom>
        </p:spPr>
      </p:pic>
      <p:pic>
        <p:nvPicPr>
          <p:cNvPr id="6" name="Рисунок 5" descr="atoms1(2).gif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714348" y="3929066"/>
            <a:ext cx="2476512" cy="2476512"/>
          </a:xfrm>
          <a:prstGeom prst="rect">
            <a:avLst/>
          </a:prstGeom>
        </p:spPr>
      </p:pic>
      <p:pic>
        <p:nvPicPr>
          <p:cNvPr id="7" name="Рисунок 6" descr="efbd5b1649f5.gif"/>
          <p:cNvPicPr>
            <a:picLocks noChangeAspect="1"/>
          </p:cNvPicPr>
          <p:nvPr/>
        </p:nvPicPr>
        <p:blipFill>
          <a:blip r:embed="rId5" cstate="print"/>
          <a:stretch>
            <a:fillRect/>
          </a:stretch>
        </p:blipFill>
        <p:spPr>
          <a:xfrm>
            <a:off x="4572000" y="714336"/>
            <a:ext cx="3143272" cy="3143272"/>
          </a:xfrm>
          <a:prstGeom prst="rect">
            <a:avLst/>
          </a:prstGeom>
        </p:spPr>
      </p:pic>
    </p:spTree>
  </p:cSld>
  <p:clrMapOvr>
    <a:masterClrMapping/>
  </p:clrMapOvr>
  <p:transition spd="med">
    <p:zoom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5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72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4" presetClass="exit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ox(in)">
                                      <p:cBhvr>
                                        <p:cTn id="14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3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0" dur="1600" decel="100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1" dur="1600" decel="100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1600" decel="100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-0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600" decel="100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0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400" accel="100000" fill="hold">
                                          <p:stCondLst>
                                            <p:cond delay="160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400" accel="100000" fill="hold">
                                          <p:stCondLst>
                                            <p:cond delay="160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0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3" presetClass="exit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linds(horizontal)">
                                      <p:cBhvr>
                                        <p:cTn id="29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34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from="(-#ppt_w/2)" to="(#ppt_x)" calcmode="lin" valueType="num">
                                      <p:cBhvr>
                                        <p:cTn id="35" dur="6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0" to="-1.0" calcmode="lin" valueType="num">
                                      <p:cBhvr>
                                        <p:cTn id="36" dur="200" decel="50000" autoRev="1" fill="hold">
                                          <p:stCondLst>
                                            <p:cond delay="60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xshear</p:attrName>
                                        </p:attrNameLst>
                                      </p:cBhvr>
                                    </p:anim>
                                    <p:animScale>
                                      <p:cBhvr>
                                        <p:cTn id="37" dur="200" decel="100000" autoRev="1" fill="hold">
                                          <p:stCondLst>
                                            <p:cond delay="60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</p:cBhvr>
                                      <p:from x="100000" y="100000"/>
                                      <p:to x="80000" y="100000"/>
                                    </p:animScale>
                                    <p:anim by="(#ppt_h/3+#ppt_w*0.1)" calcmode="lin" valueType="num">
                                      <p:cBhvr additive="sum">
                                        <p:cTn id="38" dur="200" decel="100000" autoRev="1" fill="hold">
                                          <p:stCondLst>
                                            <p:cond delay="60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4" presetClass="exit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ox(in)">
                                      <p:cBhvr>
                                        <p:cTn id="42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4" fill="hold">
                      <p:stCondLst>
                        <p:cond delay="indefinite"/>
                      </p:stCondLst>
                      <p:childTnLst>
                        <p:par>
                          <p:cTn id="45" fill="hold">
                            <p:stCondLst>
                              <p:cond delay="0"/>
                            </p:stCondLst>
                            <p:childTnLst>
                              <p:par>
                                <p:cTn id="46" presetID="35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8" dur="2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9" dur="2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72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0" dur="2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1" dur="2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2" fill="hold">
                      <p:stCondLst>
                        <p:cond delay="indefinite"/>
                      </p:stCondLst>
                      <p:childTnLst>
                        <p:par>
                          <p:cTn id="53" fill="hold">
                            <p:stCondLst>
                              <p:cond delay="0"/>
                            </p:stCondLst>
                            <p:childTnLst>
                              <p:par>
                                <p:cTn id="54" presetID="5" presetClass="exit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checkerboard(across)">
                                      <p:cBhvr>
                                        <p:cTn id="55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999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3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1" dur="1600" decel="100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62" dur="1600" decel="100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3" dur="1600" decel="100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-0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4" dur="1600" decel="100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0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5" dur="400" accel="100000" fill="hold">
                                          <p:stCondLst>
                                            <p:cond delay="160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6" dur="400" accel="100000" fill="hold">
                                          <p:stCondLst>
                                            <p:cond delay="160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0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67" presetID="3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9" dur="1600" decel="100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70" dur="1600" decel="100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1" dur="1600" decel="100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-0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2" dur="1600" decel="100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0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3" dur="400" accel="100000" fill="hold">
                                          <p:stCondLst>
                                            <p:cond delay="160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4" dur="400" accel="100000" fill="hold">
                                          <p:stCondLst>
                                            <p:cond delay="160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0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75" presetID="3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7" dur="1600" decel="100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78" dur="1600" decel="100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9" dur="1600" decel="100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-0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0" dur="1600" decel="100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0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1" dur="400" accel="100000" fill="hold">
                                          <p:stCondLst>
                                            <p:cond delay="160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2" dur="400" accel="100000" fill="hold">
                                          <p:stCondLst>
                                            <p:cond delay="160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0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83" presetID="3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5" dur="1600" decel="100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6" dur="1600" decel="100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7" dur="1600" decel="100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-0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8" dur="1600" decel="100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0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0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9" dur="400" accel="100000" fill="hold">
                                          <p:stCondLst>
                                            <p:cond delay="160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0" dur="400" accel="100000" fill="hold">
                                          <p:stCondLst>
                                            <p:cond delay="160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0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CCCCFF"/>
            </a:gs>
            <a:gs pos="17999">
              <a:srgbClr val="99CCFF"/>
            </a:gs>
            <a:gs pos="36000">
              <a:srgbClr val="9966FF"/>
            </a:gs>
            <a:gs pos="61000">
              <a:srgbClr val="CC99FF"/>
            </a:gs>
            <a:gs pos="82001">
              <a:srgbClr val="99CCFF"/>
            </a:gs>
            <a:gs pos="100000">
              <a:srgbClr val="CCCCFF"/>
            </a:gs>
          </a:gsLst>
          <a:lin ang="54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Рисунок 3" descr="0_9c88_12a607e_XL.jpe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3354966" y="3714752"/>
            <a:ext cx="4772606" cy="3143248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7" name="TextBox 6"/>
          <p:cNvSpPr txBox="1"/>
          <p:nvPr/>
        </p:nvSpPr>
        <p:spPr>
          <a:xfrm>
            <a:off x="500034" y="214290"/>
            <a:ext cx="8143932" cy="571504"/>
          </a:xfrm>
          <a:prstGeom prst="rect">
            <a:avLst/>
          </a:prstGeom>
          <a:noFill/>
        </p:spPr>
        <p:txBody>
          <a:bodyPr wrap="square" rtlCol="0">
            <a:prstTxWarp prst="textPlain">
              <a:avLst>
                <a:gd name="adj" fmla="val 48557"/>
              </a:avLst>
            </a:prstTxWarp>
            <a:spAutoFit/>
          </a:bodyPr>
          <a:lstStyle/>
          <a:p>
            <a:r>
              <a:rPr lang="ru-RU" sz="3600" b="1" dirty="0" smtClean="0">
                <a:ln w="1905"/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glow rad="228600">
                    <a:schemeClr val="accent3">
                      <a:satMod val="175000"/>
                      <a:alpha val="40000"/>
                    </a:schemeClr>
                  </a:glow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Times New Roman" pitchFamily="18" charset="0"/>
                <a:cs typeface="Times New Roman" pitchFamily="18" charset="0"/>
              </a:rPr>
              <a:t>Атомная станция</a:t>
            </a:r>
            <a:endParaRPr lang="ru-RU" sz="3600" b="1" dirty="0">
              <a:ln w="1905"/>
              <a:gradFill>
                <a:gsLst>
                  <a:gs pos="0">
                    <a:schemeClr val="accent6">
                      <a:shade val="20000"/>
                      <a:satMod val="200000"/>
                    </a:schemeClr>
                  </a:gs>
                  <a:gs pos="78000">
                    <a:schemeClr val="accent6">
                      <a:tint val="90000"/>
                      <a:shade val="89000"/>
                      <a:satMod val="220000"/>
                    </a:schemeClr>
                  </a:gs>
                  <a:gs pos="100000">
                    <a:schemeClr val="accent6">
                      <a:tint val="12000"/>
                      <a:satMod val="255000"/>
                    </a:schemeClr>
                  </a:gs>
                </a:gsLst>
                <a:lin ang="5400000"/>
              </a:gradFill>
              <a:effectLst>
                <a:glow rad="228600">
                  <a:schemeClr val="accent3">
                    <a:satMod val="175000"/>
                    <a:alpha val="40000"/>
                  </a:schemeClr>
                </a:glow>
                <a:innerShdw blurRad="69850" dist="43180" dir="5400000">
                  <a:srgbClr val="000000">
                    <a:alpha val="65000"/>
                  </a:srgbClr>
                </a:innerShdw>
              </a:effectLst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10" name="Рисунок 9" descr="2.jp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5143504" y="910810"/>
            <a:ext cx="3671438" cy="2753579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11" name="Рисунок 10" descr="2_1.jp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 rot="20334337">
            <a:off x="196535" y="1269911"/>
            <a:ext cx="4049729" cy="3037298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</p:spTree>
  </p:cSld>
  <p:clrMapOvr>
    <a:masterClrMapping/>
  </p:clrMapOvr>
  <p:transition spd="med">
    <p:wheel spokes="8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5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72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2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CCCCFF"/>
            </a:gs>
            <a:gs pos="17999">
              <a:srgbClr val="99CCFF"/>
            </a:gs>
            <a:gs pos="36000">
              <a:srgbClr val="9966FF"/>
            </a:gs>
            <a:gs pos="61000">
              <a:srgbClr val="CC99FF"/>
            </a:gs>
            <a:gs pos="82001">
              <a:srgbClr val="99CCFF"/>
            </a:gs>
            <a:gs pos="100000">
              <a:srgbClr val="CCCCFF"/>
            </a:gs>
          </a:gsLst>
          <a:lin ang="54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357290" y="0"/>
            <a:ext cx="6000792" cy="785794"/>
          </a:xfrm>
        </p:spPr>
        <p:txBody>
          <a:bodyPr>
            <a:prstTxWarp prst="textChevron">
              <a:avLst/>
            </a:prstTxWarp>
            <a:normAutofit/>
          </a:bodyPr>
          <a:lstStyle/>
          <a:p>
            <a:r>
              <a:rPr lang="ru-RU" b="1" dirty="0" smtClean="0">
                <a:ln w="1905"/>
                <a:gradFill>
                  <a:gsLst>
                    <a:gs pos="0">
                      <a:schemeClr val="accent6">
                        <a:shade val="20000"/>
                        <a:satMod val="200000"/>
                      </a:schemeClr>
                    </a:gs>
                    <a:gs pos="78000">
                      <a:schemeClr val="accent6">
                        <a:tint val="90000"/>
                        <a:shade val="89000"/>
                        <a:satMod val="220000"/>
                      </a:schemeClr>
                    </a:gs>
                    <a:gs pos="100000">
                      <a:schemeClr val="accent6">
                        <a:tint val="12000"/>
                        <a:satMod val="255000"/>
                      </a:schemeClr>
                    </a:gs>
                  </a:gsLst>
                  <a:lin ang="5400000"/>
                </a:gradFill>
                <a:effectLst>
                  <a:glow rad="228600">
                    <a:schemeClr val="accent3">
                      <a:satMod val="175000"/>
                      <a:alpha val="40000"/>
                    </a:schemeClr>
                  </a:glow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Атомная бомба</a:t>
            </a:r>
            <a:endParaRPr lang="ru-RU" b="1" dirty="0">
              <a:ln w="1905"/>
              <a:gradFill>
                <a:gsLst>
                  <a:gs pos="0">
                    <a:schemeClr val="accent6">
                      <a:shade val="20000"/>
                      <a:satMod val="200000"/>
                    </a:schemeClr>
                  </a:gs>
                  <a:gs pos="78000">
                    <a:schemeClr val="accent6">
                      <a:tint val="90000"/>
                      <a:shade val="89000"/>
                      <a:satMod val="220000"/>
                    </a:schemeClr>
                  </a:gs>
                  <a:gs pos="100000">
                    <a:schemeClr val="accent6">
                      <a:tint val="12000"/>
                      <a:satMod val="255000"/>
                    </a:schemeClr>
                  </a:gs>
                </a:gsLst>
                <a:lin ang="5400000"/>
              </a:gradFill>
              <a:effectLst>
                <a:glow rad="228600">
                  <a:schemeClr val="accent3">
                    <a:satMod val="175000"/>
                    <a:alpha val="40000"/>
                  </a:schemeClr>
                </a:glow>
                <a:innerShdw blurRad="69850" dist="43180" dir="5400000">
                  <a:srgbClr val="000000">
                    <a:alpha val="65000"/>
                  </a:srgbClr>
                </a:innerShdw>
              </a:effectLst>
            </a:endParaRPr>
          </a:p>
        </p:txBody>
      </p:sp>
      <p:pic>
        <p:nvPicPr>
          <p:cNvPr id="4" name="Содержимое 3" descr="1126482.jpeg"/>
          <p:cNvPicPr>
            <a:picLocks noGrp="1" noChangeAspect="1"/>
          </p:cNvPicPr>
          <p:nvPr>
            <p:ph idx="1"/>
          </p:nvPr>
        </p:nvPicPr>
        <p:blipFill>
          <a:blip r:embed="rId2" cstate="print"/>
          <a:srcRect t="10780" b="13757"/>
          <a:stretch>
            <a:fillRect/>
          </a:stretch>
        </p:blipFill>
        <p:spPr>
          <a:xfrm>
            <a:off x="142844" y="966074"/>
            <a:ext cx="4429156" cy="2504209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5" name="Рисунок 4" descr="i.jpe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74264" y="3786190"/>
            <a:ext cx="4569174" cy="2786082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6" name="Рисунок 5" descr="im12997ef.jp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4643438" y="857232"/>
            <a:ext cx="4500562" cy="5407937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5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72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2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CCCCFF"/>
            </a:gs>
            <a:gs pos="17999">
              <a:srgbClr val="99CCFF"/>
            </a:gs>
            <a:gs pos="36000">
              <a:srgbClr val="9966FF"/>
            </a:gs>
            <a:gs pos="61000">
              <a:srgbClr val="CC99FF"/>
            </a:gs>
            <a:gs pos="82001">
              <a:srgbClr val="99CCFF"/>
            </a:gs>
            <a:gs pos="100000">
              <a:srgbClr val="CCCCFF"/>
            </a:gs>
          </a:gsLst>
          <a:lin ang="54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285720" y="142852"/>
            <a:ext cx="8401080" cy="714380"/>
          </a:xfrm>
        </p:spPr>
        <p:txBody>
          <a:bodyPr>
            <a:prstTxWarp prst="textStop">
              <a:avLst/>
            </a:prstTxWarp>
            <a:normAutofit fontScale="90000"/>
            <a:scene3d>
              <a:camera prst="orthographicFront"/>
              <a:lightRig rig="glow" dir="tl">
                <a:rot lat="0" lon="0" rev="5400000"/>
              </a:lightRig>
            </a:scene3d>
            <a:sp3d contourW="12700">
              <a:bevelT w="25400" h="25400"/>
              <a:contourClr>
                <a:schemeClr val="accent6">
                  <a:shade val="73000"/>
                </a:schemeClr>
              </a:contourClr>
            </a:sp3d>
          </a:bodyPr>
          <a:lstStyle/>
          <a:p>
            <a:r>
              <a:rPr lang="ru-RU" b="1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glow rad="228600">
                    <a:schemeClr val="accent3">
                      <a:satMod val="175000"/>
                      <a:alpha val="40000"/>
                    </a:schemeClr>
                  </a:glow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</a:rPr>
              <a:t>Атомный ледоход</a:t>
            </a:r>
            <a:endParaRPr lang="ru-RU" b="1" dirty="0">
              <a:ln w="11430"/>
              <a:gradFill>
                <a:gsLst>
                  <a:gs pos="0">
                    <a:schemeClr val="accent6">
                      <a:tint val="90000"/>
                      <a:satMod val="120000"/>
                    </a:schemeClr>
                  </a:gs>
                  <a:gs pos="25000">
                    <a:schemeClr val="accent6">
                      <a:tint val="93000"/>
                      <a:satMod val="120000"/>
                    </a:schemeClr>
                  </a:gs>
                  <a:gs pos="50000">
                    <a:schemeClr val="accent6">
                      <a:shade val="89000"/>
                      <a:satMod val="110000"/>
                    </a:schemeClr>
                  </a:gs>
                  <a:gs pos="75000">
                    <a:schemeClr val="accent6">
                      <a:tint val="93000"/>
                      <a:satMod val="120000"/>
                    </a:schemeClr>
                  </a:gs>
                  <a:gs pos="100000">
                    <a:schemeClr val="accent6">
                      <a:tint val="90000"/>
                      <a:satMod val="120000"/>
                    </a:schemeClr>
                  </a:gs>
                </a:gsLst>
                <a:lin ang="5400000"/>
              </a:gradFill>
              <a:effectLst>
                <a:glow rad="228600">
                  <a:schemeClr val="accent3">
                    <a:satMod val="175000"/>
                    <a:alpha val="40000"/>
                  </a:schemeClr>
                </a:glow>
                <a:outerShdw blurRad="80000" dist="40000" dir="5040000" algn="tl">
                  <a:srgbClr val="000000">
                    <a:alpha val="30000"/>
                  </a:srgbClr>
                </a:outerShdw>
              </a:effectLst>
            </a:endParaRPr>
          </a:p>
        </p:txBody>
      </p:sp>
      <p:pic>
        <p:nvPicPr>
          <p:cNvPr id="4" name="Содержимое 3" descr="NSF_picture_of_Yamal.jpg"/>
          <p:cNvPicPr>
            <a:picLocks noGrp="1" noChangeAspect="1"/>
          </p:cNvPicPr>
          <p:nvPr>
            <p:ph idx="1"/>
          </p:nvPr>
        </p:nvPicPr>
        <p:blipFill>
          <a:blip r:embed="rId2" cstate="print"/>
          <a:stretch>
            <a:fillRect/>
          </a:stretch>
        </p:blipFill>
        <p:spPr>
          <a:xfrm>
            <a:off x="142844" y="857232"/>
            <a:ext cx="3929090" cy="2754310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5" name="Рисунок 4" descr="55283003_Ledokol_SIBIR.jp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214282" y="3714752"/>
            <a:ext cx="4643470" cy="2902999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6" name="Рисунок 5" descr="kra_6340.jpg"/>
          <p:cNvPicPr>
            <a:picLocks noChangeAspect="1"/>
          </p:cNvPicPr>
          <p:nvPr/>
        </p:nvPicPr>
        <p:blipFill>
          <a:blip r:embed="rId4" cstate="print"/>
          <a:srcRect l="30469" t="25000" r="6250" b="7291"/>
          <a:stretch>
            <a:fillRect/>
          </a:stretch>
        </p:blipFill>
        <p:spPr>
          <a:xfrm>
            <a:off x="4929190" y="1357298"/>
            <a:ext cx="4071966" cy="4429156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5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72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2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Рисунок 3" descr="985365540.gif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5" name="Прямоугольник 4"/>
          <p:cNvSpPr/>
          <p:nvPr/>
        </p:nvSpPr>
        <p:spPr>
          <a:xfrm>
            <a:off x="500033" y="1357298"/>
            <a:ext cx="8358247" cy="3214709"/>
          </a:xfrm>
          <a:prstGeom prst="rect">
            <a:avLst/>
          </a:prstGeom>
          <a:noFill/>
        </p:spPr>
        <p:txBody>
          <a:bodyPr wrap="square" lIns="91440" tIns="45720" rIns="91440" bIns="45720">
            <a:prstTxWarp prst="textPlain">
              <a:avLst/>
            </a:prstTxWarp>
            <a:spAutoFit/>
          </a:bodyPr>
          <a:lstStyle/>
          <a:p>
            <a:pPr algn="ctr"/>
            <a:r>
              <a:rPr lang="ru-RU" sz="8000" b="1" i="1" dirty="0" smtClean="0">
                <a:ln w="17780" cmpd="sng">
                  <a:solidFill>
                    <a:srgbClr val="FFFFFF"/>
                  </a:solidFill>
                  <a:prstDash val="solid"/>
                  <a:miter lim="800000"/>
                </a:ln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Спасибо </a:t>
            </a:r>
          </a:p>
          <a:p>
            <a:pPr algn="ctr"/>
            <a:r>
              <a:rPr lang="ru-RU" sz="8000" b="1" i="1" dirty="0" smtClean="0">
                <a:ln w="17780" cmpd="sng">
                  <a:solidFill>
                    <a:srgbClr val="FFFFFF"/>
                  </a:solidFill>
                  <a:prstDash val="solid"/>
                  <a:miter lim="800000"/>
                </a:ln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за </a:t>
            </a:r>
          </a:p>
          <a:p>
            <a:pPr algn="ctr"/>
            <a:r>
              <a:rPr lang="ru-RU" sz="8000" b="1" i="1" dirty="0" smtClean="0">
                <a:ln w="17780" cmpd="sng">
                  <a:solidFill>
                    <a:srgbClr val="FFFFFF"/>
                  </a:solidFill>
                  <a:prstDash val="solid"/>
                  <a:miter lim="800000"/>
                </a:ln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внимание!!!</a:t>
            </a:r>
            <a:endParaRPr lang="ru-RU" sz="8000" b="1" i="1" cap="none" spc="0" dirty="0">
              <a:ln w="17780" cmpd="sng">
                <a:solidFill>
                  <a:srgbClr val="FFFFFF"/>
                </a:solidFill>
                <a:prstDash val="solid"/>
                <a:miter lim="800000"/>
              </a:ln>
              <a:solidFill>
                <a:srgbClr val="FFFF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rgbClr val="000082"/>
            </a:gs>
            <a:gs pos="30000">
              <a:srgbClr val="66008F"/>
            </a:gs>
            <a:gs pos="64999">
              <a:srgbClr val="BA0066"/>
            </a:gs>
            <a:gs pos="89999">
              <a:srgbClr val="FF0000"/>
            </a:gs>
            <a:gs pos="100000">
              <a:srgbClr val="FF8200"/>
            </a:gs>
          </a:gsLst>
          <a:lin ang="5400000" scaled="0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7652" name="Picture 4" descr="BD13738_"/>
          <p:cNvPicPr>
            <a:picLocks noGrp="1" noChangeAspect="1" noChangeArrowheads="1" noCrop="1"/>
          </p:cNvPicPr>
          <p:nvPr>
            <p:ph type="body" idx="1"/>
          </p:nvPr>
        </p:nvPicPr>
        <p:blipFill>
          <a:blip r:embed="rId2" cstate="print"/>
          <a:srcRect/>
          <a:stretch>
            <a:fillRect/>
          </a:stretch>
        </p:blipFill>
        <p:spPr>
          <a:xfrm>
            <a:off x="2555875" y="2565400"/>
            <a:ext cx="4249738" cy="3175000"/>
          </a:xfrm>
          <a:noFill/>
        </p:spPr>
      </p:pic>
      <p:sp>
        <p:nvSpPr>
          <p:cNvPr id="27653" name="WordArt 5"/>
          <p:cNvSpPr>
            <a:spLocks noChangeArrowheads="1" noChangeShapeType="1" noTextEdit="1"/>
          </p:cNvSpPr>
          <p:nvPr/>
        </p:nvSpPr>
        <p:spPr bwMode="auto">
          <a:xfrm>
            <a:off x="2071670" y="981075"/>
            <a:ext cx="6100780" cy="863600"/>
          </a:xfrm>
          <a:prstGeom prst="rect">
            <a:avLst/>
          </a:prstGeom>
        </p:spPr>
        <p:txBody>
          <a:bodyPr wrap="none" fromWordArt="1">
            <a:prstTxWarp prst="textPlain">
              <a:avLst>
                <a:gd name="adj" fmla="val 50000"/>
              </a:avLst>
            </a:prstTxWarp>
          </a:bodyPr>
          <a:lstStyle/>
          <a:p>
            <a:pPr algn="ctr"/>
            <a:r>
              <a:rPr lang="ru-RU" sz="3600" i="1" kern="10" dirty="0" smtClean="0">
                <a:ln w="19050">
                  <a:solidFill>
                    <a:srgbClr val="99CCFF"/>
                  </a:solidFill>
                  <a:round/>
                  <a:headEnd/>
                  <a:tailEnd/>
                </a:ln>
                <a:solidFill>
                  <a:srgbClr val="0066CC"/>
                </a:solidFill>
                <a:effectLst>
                  <a:outerShdw dist="35921" dir="2700000" algn="ctr" rotWithShape="0">
                    <a:srgbClr val="990000"/>
                  </a:outerShdw>
                </a:effectLst>
                <a:latin typeface="Microsoft Sans Serif"/>
                <a:cs typeface="Microsoft Sans Serif"/>
              </a:rPr>
              <a:t>конец</a:t>
            </a:r>
            <a:endParaRPr lang="ru-RU" sz="3600" i="1" kern="10" dirty="0">
              <a:ln w="19050">
                <a:solidFill>
                  <a:srgbClr val="99CCFF"/>
                </a:solidFill>
                <a:round/>
                <a:headEnd/>
                <a:tailEnd/>
              </a:ln>
              <a:solidFill>
                <a:srgbClr val="0066CC"/>
              </a:solidFill>
              <a:effectLst>
                <a:outerShdw dist="35921" dir="2700000" algn="ctr" rotWithShape="0">
                  <a:srgbClr val="990000"/>
                </a:outerShdw>
              </a:effectLst>
              <a:latin typeface="Microsoft Sans Serif"/>
              <a:cs typeface="Microsoft Sans Serif"/>
            </a:endParaRPr>
          </a:p>
        </p:txBody>
      </p:sp>
    </p:spTree>
  </p:cSld>
  <p:clrMapOvr>
    <a:masterClrMapping/>
  </p:clrMapOvr>
  <p:transition spd="med">
    <p:wheel spokes="8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4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6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7" dur="500"/>
                                        <p:tgtEl>
                                          <p:spTgt spid="2765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50" presetClass="entr" presetSubtype="0" decel="10000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6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" dur="1000" fill="hold"/>
                                        <p:tgtEl>
                                          <p:spTgt spid="2765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+.3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2765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3" dur="1000"/>
                                        <p:tgtEl>
                                          <p:spTgt spid="2765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7653" grpId="0" animBg="1"/>
    </p:bldLst>
  </p:timing>
</p:sld>
</file>

<file path=ppt/theme/theme1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197</TotalTime>
  <Words>35</Words>
  <Application>Microsoft Office PowerPoint</Application>
  <PresentationFormat>Экран (4:3)</PresentationFormat>
  <Paragraphs>15</Paragraphs>
  <Slides>14</Slides>
  <Notes>0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14</vt:i4>
      </vt:variant>
    </vt:vector>
  </HeadingPairs>
  <TitlesOfParts>
    <vt:vector size="15" baseType="lpstr">
      <vt:lpstr>Тема Office</vt:lpstr>
      <vt:lpstr>«Атом — не зверь, не птица, а мельчайшая частица» </vt:lpstr>
      <vt:lpstr>Слайд 2</vt:lpstr>
      <vt:lpstr>Слайд 3</vt:lpstr>
      <vt:lpstr>Молекула</vt:lpstr>
      <vt:lpstr>Молекулярная цепочка</vt:lpstr>
      <vt:lpstr>Атомы</vt:lpstr>
      <vt:lpstr>Слайд 7</vt:lpstr>
      <vt:lpstr>Слайд 8</vt:lpstr>
      <vt:lpstr>Слайд 9</vt:lpstr>
      <vt:lpstr>Слайд 10</vt:lpstr>
      <vt:lpstr>Атомная бомба</vt:lpstr>
      <vt:lpstr>Атомный ледоход</vt:lpstr>
      <vt:lpstr>Слайд 13</vt:lpstr>
      <vt:lpstr>Слайд 14</vt:lpstr>
    </vt:vector>
  </TitlesOfParts>
  <Company>Krokoz™</Company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«Атом — не зверь, не птица, а мельчайшая частица».</dc:title>
  <dc:creator>админ</dc:creator>
  <cp:lastModifiedBy>админ</cp:lastModifiedBy>
  <cp:revision>24</cp:revision>
  <dcterms:created xsi:type="dcterms:W3CDTF">2013-02-03T09:54:56Z</dcterms:created>
  <dcterms:modified xsi:type="dcterms:W3CDTF">2013-07-17T10:50:24Z</dcterms:modified>
</cp:coreProperties>
</file>