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5" r:id="rId6"/>
    <p:sldId id="266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95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7DCB3-A709-4561-B858-08EF851102E7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58863-7D58-4A92-91B7-BEECCFA2B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976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58863-7D58-4A92-91B7-BEECCFA2B9E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64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1B7-291C-4161-A013-0429B43D431E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E9DE-F7B5-432B-8F3D-CC65E24A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105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1B7-291C-4161-A013-0429B43D431E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E9DE-F7B5-432B-8F3D-CC65E24A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15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1B7-291C-4161-A013-0429B43D431E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E9DE-F7B5-432B-8F3D-CC65E24A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62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1B7-291C-4161-A013-0429B43D431E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E9DE-F7B5-432B-8F3D-CC65E24A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69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1B7-291C-4161-A013-0429B43D431E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E9DE-F7B5-432B-8F3D-CC65E24A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7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1B7-291C-4161-A013-0429B43D431E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E9DE-F7B5-432B-8F3D-CC65E24A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353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1B7-291C-4161-A013-0429B43D431E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E9DE-F7B5-432B-8F3D-CC65E24A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715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1B7-291C-4161-A013-0429B43D431E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E9DE-F7B5-432B-8F3D-CC65E24A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32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1B7-291C-4161-A013-0429B43D431E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E9DE-F7B5-432B-8F3D-CC65E24A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777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1B7-291C-4161-A013-0429B43D431E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E9DE-F7B5-432B-8F3D-CC65E24A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46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11B7-291C-4161-A013-0429B43D431E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E9DE-F7B5-432B-8F3D-CC65E24A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514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211B7-291C-4161-A013-0429B43D431E}" type="datetimeFigureOut">
              <a:rPr lang="ru-RU" smtClean="0"/>
              <a:t>24.10.2016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CE9DE-F7B5-432B-8F3D-CC65E24AC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24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04044" y="1588240"/>
            <a:ext cx="90639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Роль игры в формировании</a:t>
            </a:r>
          </a:p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вукопроизношения ребенка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9215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790" y="341745"/>
            <a:ext cx="6096000" cy="2554545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34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 Апельсин»</a:t>
            </a:r>
            <a:endParaRPr lang="ru-RU" sz="20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обогащать словарный запас прилагательными.</a:t>
            </a:r>
            <a:endParaRPr lang="ru-RU" sz="20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игры: </a:t>
            </a: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передавать </a:t>
            </a: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апельсины </a:t>
            </a:r>
            <a:r>
              <a:rPr lang="ru-RU" sz="2000" b="1" dirty="0" smtClean="0">
                <a:solidFill>
                  <a:srgbClr val="4646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 другу</a:t>
            </a: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rgbClr val="4646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Взяв</a:t>
            </a: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апельсин, ребенок называет прилагательное –признак этого предмета. </a:t>
            </a: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апельсины можно съесть, повторив признаки. Задействованы все анализаторы</a:t>
            </a:r>
            <a:r>
              <a:rPr lang="ru-RU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60564" y="1880628"/>
            <a:ext cx="5291528" cy="1938992"/>
          </a:xfrm>
          <a:prstGeom prst="rect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  <a:alpha val="1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 Почемучка»</a:t>
            </a:r>
            <a:endParaRPr lang="ru-RU" sz="20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Определить, из каких слов состоят слова: самосвал, пылесос, самолет, мясорубка, сороконожка, босоножки, соковыжималка, листопад, снегопад, снеговик, мотокросс, медведь.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198" y="0"/>
            <a:ext cx="3207894" cy="188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0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3514" y="2862404"/>
            <a:ext cx="8799226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Позиция М. </a:t>
            </a:r>
            <a:r>
              <a:rPr lang="ru-RU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Монтенсори</a:t>
            </a: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"Игра должна быть обучающей, в противном случае это "пустая игра", не оказывающая влияние на развитие ребенка"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354"/>
            <a:ext cx="2263514" cy="282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732" y="151100"/>
            <a:ext cx="11507449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/>
              <a:t>Понятие «речь» очень обширно. Каждый из ее важнейших компонентов: звукопроизношение, лексический запас, грамматический строй и развитая связная речь- неотделим от другого. Все они формируются в тесной взаимосвязи, в комплексе. Недоразвитие одного из них часто ведет к недоразвитию другого.</a:t>
            </a:r>
          </a:p>
          <a:p>
            <a:r>
              <a:rPr lang="ru-RU" sz="2000" b="1" dirty="0" smtClean="0"/>
              <a:t>Речь начинает развиваться до рождения, а не в тот момент, когда ребенок произносит первое слово. Задолго до этого идет длительный процесс, который взрослый может ускорить или замедлить. На вопрос «Что проще- формировать или исправлять?» любой ответит: « Конечно, формировать!» Но самопроизвольно речь не формируется. Без целенаправленного воздействия, только в процессе общения, речью ребенок, безусловно, овладеет. Но такая речь часто не соответствует возрастным нормам. 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27685" y="3630491"/>
            <a:ext cx="6096000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b="1" dirty="0" smtClean="0"/>
              <a:t>Насколько важен для человека дар слова, все прекрасно понимают. К.С. Аксаков писал о том, что </a:t>
            </a:r>
            <a:r>
              <a:rPr lang="ru-RU" sz="2000" b="1" u="sng" dirty="0" smtClean="0">
                <a:solidFill>
                  <a:srgbClr val="002060"/>
                </a:solidFill>
              </a:rPr>
              <a:t>слово есть первый признак сознательной разумной жизни, воссоздание вокруг себя мира</a:t>
            </a:r>
            <a:r>
              <a:rPr lang="ru-RU" sz="2000" b="1" dirty="0" smtClean="0">
                <a:solidFill>
                  <a:srgbClr val="002060"/>
                </a:solidFill>
              </a:rPr>
              <a:t>. </a:t>
            </a:r>
            <a:r>
              <a:rPr lang="ru-RU" sz="2000" b="1" dirty="0" smtClean="0"/>
              <a:t>Воссоздание это идет всю жизнь, но особенно интенсивно- в дошкольном детстве.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611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8347" y="284813"/>
            <a:ext cx="8116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РЕЧЬ ДОЛЖНА ОБЛАДАТЬ ОПРЕДЕЛЕННЫМИ КАЧЕСТВАМИ</a:t>
            </a:r>
            <a:endParaRPr lang="ru-RU" sz="2400" b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190346" y="2953328"/>
            <a:ext cx="2743200" cy="1274164"/>
          </a:xfrm>
          <a:prstGeom prst="ellipse">
            <a:avLst/>
          </a:prstGeom>
          <a:solidFill>
            <a:srgbClr val="FFFF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речь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4036103" y="3628510"/>
            <a:ext cx="1154243" cy="22485"/>
          </a:xfrm>
          <a:prstGeom prst="straightConnector1">
            <a:avLst/>
          </a:prstGeom>
          <a:ln cmpd="sng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7959777" y="3672590"/>
            <a:ext cx="1049312" cy="0"/>
          </a:xfrm>
          <a:prstGeom prst="straightConnector1">
            <a:avLst/>
          </a:prstGeom>
          <a:ln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6588177" y="1888761"/>
            <a:ext cx="0" cy="899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588177" y="4347679"/>
            <a:ext cx="0" cy="1003810"/>
          </a:xfrm>
          <a:prstGeom prst="straightConnector1">
            <a:avLst/>
          </a:prstGeom>
          <a:ln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7557541" y="4347679"/>
            <a:ext cx="806970" cy="722026"/>
          </a:xfrm>
          <a:prstGeom prst="straightConnector1">
            <a:avLst/>
          </a:prstGeom>
          <a:ln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4480810" y="4371414"/>
            <a:ext cx="931888" cy="381000"/>
          </a:xfrm>
          <a:prstGeom prst="straightConnector1">
            <a:avLst/>
          </a:prstGeom>
          <a:ln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7465101" y="2218544"/>
            <a:ext cx="899410" cy="759502"/>
          </a:xfrm>
          <a:prstGeom prst="straightConnector1">
            <a:avLst/>
          </a:prstGeom>
          <a:ln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710661" y="2473378"/>
            <a:ext cx="959370" cy="434714"/>
          </a:xfrm>
          <a:prstGeom prst="straightConnector1">
            <a:avLst/>
          </a:prstGeom>
          <a:ln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5558229" y="837934"/>
            <a:ext cx="2064894" cy="95937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Ясной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8484433" y="4849584"/>
            <a:ext cx="2064894" cy="95937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Богатой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9270169" y="3148825"/>
            <a:ext cx="2064894" cy="95937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Чистой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8139659" y="1348404"/>
            <a:ext cx="3882452" cy="10807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Эмоциональной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1244182" y="1348404"/>
            <a:ext cx="3702572" cy="111284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Выразительной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2572217" y="4993148"/>
            <a:ext cx="2064894" cy="95937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Живой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70359" y="3171310"/>
            <a:ext cx="3604664" cy="95937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Благозвучной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304019" y="5546892"/>
            <a:ext cx="2515853" cy="95937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Уместной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799" y="0"/>
            <a:ext cx="11642361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Работая с ребенком, необходимо научить его услышать слова, в которых сами звуки как бы подтверждают их смысл. Попробуем выполнить задания для детей старшего дошкольного возраста, ответив на вопросы.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799" y="1410471"/>
            <a:ext cx="6096000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Какой звук способствует передаче чего-то грохочущего, грозного при прослушивании слов: </a:t>
            </a:r>
            <a:r>
              <a:rPr lang="ru-RU" sz="2000" b="1" i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гром, гроза, греметь, грот, раскаты, грохотать?</a:t>
            </a:r>
            <a:endParaRPr lang="ru-RU" sz="20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799" y="2820942"/>
            <a:ext cx="60960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Какой звук создает ощущение скорости и в тоже время плавности волн? </a:t>
            </a:r>
            <a:endParaRPr lang="ru-RU" sz="20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Волна на волну набегала,</a:t>
            </a:r>
            <a:endParaRPr lang="ru-RU" sz="2000" b="1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Волна подгоняла волну.</a:t>
            </a:r>
            <a:endParaRPr lang="ru-RU" sz="20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65560" y="1543669"/>
            <a:ext cx="5181600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Какой звук создает образ тишины?</a:t>
            </a:r>
            <a:endParaRPr lang="ru-RU" sz="20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Тише! Тише! Тише! Тише!</a:t>
            </a:r>
            <a:endParaRPr lang="ru-RU" sz="2000" b="1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Спит в лесу семья зайчишек …</a:t>
            </a:r>
            <a:endParaRPr lang="ru-RU" sz="2000" b="1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во сне, а наяву</a:t>
            </a:r>
            <a:endParaRPr lang="ru-RU" sz="2000" b="1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ветки елки стая шишек</a:t>
            </a:r>
            <a:endParaRPr lang="ru-RU" sz="2000" b="1" i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Мягко прыгает в траву</a:t>
            </a:r>
            <a:r>
              <a:rPr lang="ru-RU" i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93757" y="4736175"/>
            <a:ext cx="974360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Взрослые легко справляются с такими заданиями. У детей они вызывают определенные трудности. Следует вывод: ребенка нужно учить слушать и слышать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38057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813" y="272694"/>
            <a:ext cx="1149745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ahoma" panose="020B0604030504040204" pitchFamily="34" charset="0"/>
              </a:rPr>
              <a:t>Игры и упражнения направленные на развитие слухового внимания и памяти.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4741" y="1970808"/>
            <a:ext cx="60960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i="1" dirty="0" smtClean="0">
                <a:latin typeface="tahoma" panose="020B0604030504040204" pitchFamily="34" charset="0"/>
              </a:rPr>
              <a:t> </a:t>
            </a:r>
            <a:r>
              <a:rPr lang="ru-RU" b="1" i="1" u="sng" dirty="0">
                <a:latin typeface="tahoma" panose="020B0604030504040204" pitchFamily="34" charset="0"/>
              </a:rPr>
              <a:t>Скажи, что ты слышишь.</a:t>
            </a:r>
            <a:endParaRPr lang="ru-RU" b="1" i="1" u="sng" dirty="0"/>
          </a:p>
          <a:p>
            <a:pPr algn="just"/>
            <a:r>
              <a:rPr lang="ru-RU" b="1" dirty="0">
                <a:latin typeface="tahoma" panose="020B0604030504040204" pitchFamily="34" charset="0"/>
              </a:rPr>
              <a:t>Исследуйте звуковую природу любых предметов и материалов, оказавшихся под рукой. Изменяйте громкость, темп звучания. Можно стучать, топать, бросать, переливать, рвать, хлопать.</a:t>
            </a:r>
            <a:endParaRPr lang="ru-RU" b="1" dirty="0"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813" y="3890188"/>
            <a:ext cx="6096000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i="1" dirty="0">
                <a:latin typeface="tahoma" panose="020B0604030504040204" pitchFamily="34" charset="0"/>
              </a:rPr>
              <a:t>     </a:t>
            </a:r>
            <a:r>
              <a:rPr lang="ru-RU" b="1" i="1" u="sng" dirty="0">
                <a:latin typeface="tahoma" panose="020B0604030504040204" pitchFamily="34" charset="0"/>
              </a:rPr>
              <a:t>Угадай, что звучало.</a:t>
            </a:r>
            <a:endParaRPr lang="ru-RU" b="1" u="sng" dirty="0"/>
          </a:p>
          <a:p>
            <a:pPr algn="just"/>
            <a:r>
              <a:rPr lang="ru-RU" b="1" dirty="0">
                <a:latin typeface="tahoma" panose="020B0604030504040204" pitchFamily="34" charset="0"/>
              </a:rPr>
              <a:t>Проанализируйте с ребенком бытовые шумы - скрип двери, звук шагов, телефонный звонок, свисток, тиканье часов, шум льющейся и кипящей воды, звон ложечки о стакан, шелест страниц и пр. Ребенок должен научиться узнавать их звучание с открытыми и с закрытыми глазами, постепенно надо приучать его удерживать в памяти «голоса» всех предметов, доводя их количество с 1-2 до 7-10.</a:t>
            </a:r>
            <a:endParaRPr lang="ru-RU" b="1" dirty="0"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90741" y="1074032"/>
            <a:ext cx="5638800" cy="56323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u="sng" dirty="0">
                <a:latin typeface="tahoma" panose="020B0604030504040204" pitchFamily="34" charset="0"/>
              </a:rPr>
              <a:t>Шумящие коробочки.</a:t>
            </a:r>
            <a:endParaRPr lang="ru-RU" b="1" i="1" u="sng" dirty="0"/>
          </a:p>
          <a:p>
            <a:pPr algn="just"/>
            <a:r>
              <a:rPr lang="ru-RU" b="1" dirty="0">
                <a:latin typeface="tahoma" panose="020B0604030504040204" pitchFamily="34" charset="0"/>
              </a:rPr>
              <a:t>Нужно взять два комплекта небольших коробочек -для себя и ребенка, наполнить их различными материалами, которые, если коробочку потрясти, издают разные звуки. В коробочки можно насыпать песок, крупу, горох, положить кнопки, скрепки, бумажные шарики, пуговицы и т.д. Вы берете коробочку из своего набора, трясете ее, ребенок, закрыв глаза, внимательно прислушивается к звучанию. Затем, он берет свои коробочки и ищет среди них звучащую, аналогично. Игра продолжается до тех пор, пока не будут найдены все пары. У этой игры много вариантов: взрослый трясет одну за другой несколько коробочек, ребенок запоминает и повторяет заданную последовательность разных звучаний. Не забывайте меняться ролями и обязательно иногда ошибайтесь.</a:t>
            </a: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368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4322" y="227723"/>
            <a:ext cx="1001342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latin typeface="tahoma" panose="020B0604030504040204" pitchFamily="34" charset="0"/>
              </a:rPr>
              <a:t>Игры, направленные на развитие фонематического слуха.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9731" y="1232702"/>
            <a:ext cx="5686269" cy="2031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ahoma" panose="020B0604030504040204" pitchFamily="34" charset="0"/>
              </a:rPr>
              <a:t>Хлопни в ладоши</a:t>
            </a:r>
            <a:endParaRPr lang="ru-RU" b="1" dirty="0"/>
          </a:p>
          <a:p>
            <a:pPr algn="just"/>
            <a:r>
              <a:rPr lang="ru-RU" b="1" dirty="0">
                <a:latin typeface="tahoma" panose="020B0604030504040204" pitchFamily="34" charset="0"/>
              </a:rPr>
              <a:t>Детям предлагают внимательно послушать и хлопнуть в ладоши, когда они услышат заданный звук в ряду других звуков. Например «А» - взрослый произносит « У-И-А-О-И-А-У-А». Ребенок хлопает в ладоши, услышав звук «А»</a:t>
            </a:r>
            <a:endParaRPr lang="ru-RU" b="1" dirty="0"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9731" y="3691090"/>
            <a:ext cx="5686269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ahoma" panose="020B0604030504040204" pitchFamily="34" charset="0"/>
              </a:rPr>
              <a:t>Определи первый звук</a:t>
            </a:r>
            <a:endParaRPr lang="ru-RU" b="1" dirty="0"/>
          </a:p>
          <a:p>
            <a:pPr algn="just"/>
            <a:r>
              <a:rPr lang="ru-RU" b="1" dirty="0">
                <a:latin typeface="tahoma" panose="020B0604030504040204" pitchFamily="34" charset="0"/>
              </a:rPr>
              <a:t>Сначала детей учат слышать, определять первый звук в слове (если слово начинается на гласный звук, то звук должен стоять под ударением «облако»). Например, ИРА, ОСТРОВ, АИСТ, МАШИНА, КОШКА, РЫБА и т.д.</a:t>
            </a:r>
            <a:endParaRPr lang="ru-RU" b="1" dirty="0"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45770" y="2248364"/>
            <a:ext cx="5386466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ahoma" panose="020B0604030504040204" pitchFamily="34" charset="0"/>
              </a:rPr>
              <a:t>Телеграф</a:t>
            </a:r>
            <a:endParaRPr lang="ru-RU" b="1" dirty="0"/>
          </a:p>
          <a:p>
            <a:pPr algn="just"/>
            <a:r>
              <a:rPr lang="ru-RU" b="1" dirty="0">
                <a:latin typeface="tahoma" panose="020B0604030504040204" pitchFamily="34" charset="0"/>
              </a:rPr>
              <a:t>Деление слов на слоги с помощью хлопков, шагов, отбивание мячом: ВА-ТА, СО-БА-КА, БУ-СЫ. Ребенок должен хлопнуть в ладоши столько раз, сколько слогов в этом слове.</a:t>
            </a:r>
            <a:endParaRPr lang="ru-RU" b="1" dirty="0"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056" y="4140877"/>
            <a:ext cx="1809750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711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C9B0E3"/>
            </a:gs>
            <a:gs pos="1000">
              <a:schemeClr val="accent1">
                <a:lumMod val="110000"/>
                <a:satMod val="105000"/>
                <a:tint val="67000"/>
              </a:schemeClr>
            </a:gs>
            <a:gs pos="74000">
              <a:schemeClr val="accent4">
                <a:lumMod val="40000"/>
                <a:lumOff val="6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7895" y="373640"/>
            <a:ext cx="6475751" cy="594008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Наибольшее беспокойство у родителей вызывает звукопроизношение детей, так как это наиболее заметный дефект. Окружающие, в том числе сверстники, не заменят ограниченность словарного запаса или особенности грамматического строя речи, а вот неправильное произношение - как на ладошке. Здесь на помощь следует призвать игровую деятельность - чрезвычайно важную сторону в жизни ребенка. Доказано, что игры богаты своими диагностическими возможностями, накопленный материал указывает на то, что игра – основной вид деятельности ребенка-дошкольника, одна из характерных закономерностей детского развития. Игра как форма деятельности способствует гармоничному развитию у него психических процессов, личностных качеств, интеллекта.</a:t>
            </a:r>
            <a:endParaRPr lang="ru-RU" sz="20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Ряд исследований подтверждает, что формирование названных качеств в игре у любого человека реализуется значительно быстрее и прочнее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13" y="373640"/>
            <a:ext cx="2038662" cy="2564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488" y="3522688"/>
            <a:ext cx="1903751" cy="2282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9976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340" y="270142"/>
            <a:ext cx="11707317" cy="50167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 err="1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Д.Б.Эльконин</a:t>
            </a: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делает вывод о том, что </a:t>
            </a:r>
            <a:r>
              <a:rPr lang="ru-RU" sz="2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влияет на формирование всех основных психических процессов, от самых элементарных до самых сложных.</a:t>
            </a:r>
            <a:endParaRPr lang="ru-RU" sz="2000" b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с речевыми нарушениями в большинстве случаев интеллектуально здоровы, следовательно, потребности в игре у них такие же, как у сверстников. Дети же с тяжелыми нарушениями речи часто отстают в физическом развитии(нарушение моторики), отличаются общей скованностью, </a:t>
            </a:r>
            <a:r>
              <a:rPr lang="ru-RU" sz="2000" b="1" dirty="0" err="1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дискоординацией</a:t>
            </a: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слабостью движений, двигательной расторможенностью. У них порой наблюдаются изменения в психической сфере – повышенная раздражительность, возбудимость или замкнутость, депрессивные состояния, негативизм, заторможенность, апатичность, психическая истощаемость.</a:t>
            </a:r>
            <a:endParaRPr lang="ru-RU" sz="20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Особенности поведения таких детей отличаются и в играх. Нередко они теряют возможность совместной деятельности со сверстниками, не умеют выразить свои мысли, боятся показаться смешными, хотя правила и содержание игры им доступны. Нарушение общей и речевой моторики вызывает у них быстрое утомление в игре.</a:t>
            </a:r>
            <a:endParaRPr lang="ru-RU" sz="20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заикающихся детей часто наблюдаются робость, затрудненное включение в игру из-за страха за свою неправильную речь. Они часто выступают зрителями или соглашаются играть подчиненные второстепенные роли.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7" y="4901784"/>
            <a:ext cx="4976735" cy="181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7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7763" y="463780"/>
            <a:ext cx="6950439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Каким же требованиям должна отвечать игра?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931" y="2412394"/>
            <a:ext cx="3747542" cy="1200329"/>
          </a:xfrm>
          <a:prstGeom prst="rect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  <a:alpha val="17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Во-первых, она должна соответствовать возрастным и индивидуальным особенностям детей.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61020" y="2689393"/>
            <a:ext cx="2908091" cy="923330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11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Во-вторых, ее структура и содержание должны постепенно усложняться.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77658" y="2135395"/>
            <a:ext cx="4629464" cy="1477328"/>
          </a:xfrm>
          <a:prstGeom prst="rect">
            <a:avLst/>
          </a:prstGeom>
          <a:gradFill>
            <a:gsLst>
              <a:gs pos="0">
                <a:schemeClr val="accent2">
                  <a:satMod val="105000"/>
                  <a:tint val="67000"/>
                  <a:lumMod val="91000"/>
                  <a:lumOff val="9000"/>
                  <a:alpha val="12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В-третьих, в игре должны быть задействованы как можно больше анализаторов: тактильный, зрительный, вкусовой, обонятельный, слуховой, двигательный.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7762" y="4471705"/>
            <a:ext cx="6590677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Такие игры, как правило, имеют более высокую результативность, запоминаются надолго и вызывают стойкий интерес.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2869824">
            <a:off x="3142703" y="964918"/>
            <a:ext cx="197899" cy="126272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2869824">
            <a:off x="5848209" y="1146874"/>
            <a:ext cx="197899" cy="126272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2869824">
            <a:off x="8999987" y="923231"/>
            <a:ext cx="264787" cy="127132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45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1116</Words>
  <Application>Microsoft Office PowerPoint</Application>
  <PresentationFormat>Широкоэкранный</PresentationFormat>
  <Paragraphs>59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</dc:creator>
  <cp:lastModifiedBy>r</cp:lastModifiedBy>
  <cp:revision>16</cp:revision>
  <dcterms:created xsi:type="dcterms:W3CDTF">2016-10-23T10:22:41Z</dcterms:created>
  <dcterms:modified xsi:type="dcterms:W3CDTF">2016-10-24T07:52:35Z</dcterms:modified>
</cp:coreProperties>
</file>