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7"/>
  </p:notesMasterIdLst>
  <p:sldIdLst>
    <p:sldId id="256" r:id="rId2"/>
    <p:sldId id="260" r:id="rId3"/>
    <p:sldId id="258" r:id="rId4"/>
    <p:sldId id="280" r:id="rId5"/>
    <p:sldId id="281" r:id="rId6"/>
    <p:sldId id="282" r:id="rId7"/>
    <p:sldId id="259" r:id="rId8"/>
    <p:sldId id="261" r:id="rId9"/>
    <p:sldId id="262" r:id="rId10"/>
    <p:sldId id="263" r:id="rId11"/>
    <p:sldId id="264" r:id="rId12"/>
    <p:sldId id="279" r:id="rId13"/>
    <p:sldId id="265" r:id="rId14"/>
    <p:sldId id="267" r:id="rId15"/>
    <p:sldId id="268" r:id="rId16"/>
    <p:sldId id="269" r:id="rId17"/>
    <p:sldId id="270" r:id="rId18"/>
    <p:sldId id="266" r:id="rId19"/>
    <p:sldId id="275" r:id="rId20"/>
    <p:sldId id="276" r:id="rId21"/>
    <p:sldId id="271" r:id="rId22"/>
    <p:sldId id="277" r:id="rId23"/>
    <p:sldId id="278" r:id="rId24"/>
    <p:sldId id="272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E9C55-4D26-448D-BE3A-EAD23ABC5707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3C7D4-7EAE-454A-A216-96B7B286E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C7D4-7EAE-454A-A216-96B7B286EE4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714-4000-4D19-B16D-88973C015B8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E7BEE0-F461-4503-9713-6F088BED8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714-4000-4D19-B16D-88973C015B8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BEE0-F461-4503-9713-6F088BED8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714-4000-4D19-B16D-88973C015B8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BEE0-F461-4503-9713-6F088BED8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714-4000-4D19-B16D-88973C015B8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E7BEE0-F461-4503-9713-6F088BED8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714-4000-4D19-B16D-88973C015B8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BEE0-F461-4503-9713-6F088BED8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714-4000-4D19-B16D-88973C015B8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BEE0-F461-4503-9713-6F088BED8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714-4000-4D19-B16D-88973C015B8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E7BEE0-F461-4503-9713-6F088BED8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714-4000-4D19-B16D-88973C015B8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BEE0-F461-4503-9713-6F088BED8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714-4000-4D19-B16D-88973C015B8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BEE0-F461-4503-9713-6F088BED8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714-4000-4D19-B16D-88973C015B8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BEE0-F461-4503-9713-6F088BED8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B714-4000-4D19-B16D-88973C015B8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BEE0-F461-4503-9713-6F088BED8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3FB714-4000-4D19-B16D-88973C015B8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E7BEE0-F461-4503-9713-6F088BED8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Одежда, обувь, ткани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Трушечкина В.М.</a:t>
            </a:r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д</a:t>
            </a:r>
            <a:r>
              <a:rPr lang="ru-RU" dirty="0" smtClean="0"/>
              <a:t>/с№13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ddeaa8da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7835" y="1340768"/>
            <a:ext cx="2336165" cy="34202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Демисезонная или летняя?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65714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Летняя одежда из легкой ткани, прохладная, с коротким </a:t>
            </a:r>
            <a:r>
              <a:rPr lang="ru-RU" dirty="0" smtClean="0"/>
              <a:t>рукавом - </a:t>
            </a:r>
            <a:r>
              <a:rPr lang="ru-RU" dirty="0"/>
              <a:t>демисезонная из теплых </a:t>
            </a:r>
            <a:r>
              <a:rPr lang="ru-RU" dirty="0" smtClean="0"/>
              <a:t>тканей </a:t>
            </a:r>
            <a:r>
              <a:rPr lang="ru-RU" dirty="0"/>
              <a:t>с длинным </a:t>
            </a:r>
            <a:r>
              <a:rPr lang="ru-RU" dirty="0" smtClean="0"/>
              <a:t>рукавом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089257a9de1ca745d11c92c9524eef613e63b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437112"/>
            <a:ext cx="4139951" cy="23287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Летняя одежда</a:t>
            </a:r>
            <a:endParaRPr lang="ru-RU" dirty="0"/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12513">
            <a:off x="388902" y="1313859"/>
            <a:ext cx="1848327" cy="2867888"/>
          </a:xfrm>
          <a:prstGeom prst="rect">
            <a:avLst/>
          </a:prstGeom>
        </p:spPr>
      </p:pic>
      <p:pic>
        <p:nvPicPr>
          <p:cNvPr id="6" name="Рисунок 5" descr="1358230184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1091">
            <a:off x="4408081" y="1522424"/>
            <a:ext cx="4176464" cy="2965290"/>
          </a:xfrm>
          <a:prstGeom prst="rect">
            <a:avLst/>
          </a:prstGeom>
        </p:spPr>
      </p:pic>
      <p:pic>
        <p:nvPicPr>
          <p:cNvPr id="7" name="Рисунок 6" descr="f09d686474bce5d2bc1729b4bf39e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4846">
            <a:off x="2047871" y="1516235"/>
            <a:ext cx="1649469" cy="2828839"/>
          </a:xfrm>
          <a:prstGeom prst="rect">
            <a:avLst/>
          </a:prstGeom>
        </p:spPr>
      </p:pic>
      <p:pic>
        <p:nvPicPr>
          <p:cNvPr id="8" name="Рисунок 7" descr="image16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154635"/>
            <a:ext cx="3253812" cy="2442717"/>
          </a:xfrm>
          <a:prstGeom prst="rect">
            <a:avLst/>
          </a:prstGeom>
        </p:spPr>
      </p:pic>
      <p:pic>
        <p:nvPicPr>
          <p:cNvPr id="9" name="Рисунок 8" descr="kids.jpg"/>
          <p:cNvPicPr>
            <a:picLocks noChangeAspect="1"/>
          </p:cNvPicPr>
          <p:nvPr/>
        </p:nvPicPr>
        <p:blipFill>
          <a:blip r:embed="rId6" cstate="print"/>
          <a:srcRect l="18900" r="19676"/>
          <a:stretch>
            <a:fillRect/>
          </a:stretch>
        </p:blipFill>
        <p:spPr>
          <a:xfrm rot="1081598">
            <a:off x="5282202" y="3924816"/>
            <a:ext cx="3600400" cy="24964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elerynki-kidorable-z-usa-843910z4.jpg"/>
          <p:cNvPicPr>
            <a:picLocks noChangeAspect="1"/>
          </p:cNvPicPr>
          <p:nvPr/>
        </p:nvPicPr>
        <p:blipFill>
          <a:blip r:embed="rId2" cstate="print"/>
          <a:srcRect l="23291" r="19254"/>
          <a:stretch>
            <a:fillRect/>
          </a:stretch>
        </p:blipFill>
        <p:spPr>
          <a:xfrm rot="1038916">
            <a:off x="6947062" y="446759"/>
            <a:ext cx="1656184" cy="2663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Демисезонная одежда</a:t>
            </a:r>
            <a:endParaRPr lang="ru-RU" dirty="0"/>
          </a:p>
        </p:txBody>
      </p:sp>
      <p:pic>
        <p:nvPicPr>
          <p:cNvPr id="8" name="Рисунок 7" descr="83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18402">
            <a:off x="109132" y="1568870"/>
            <a:ext cx="2844661" cy="2772031"/>
          </a:xfrm>
          <a:prstGeom prst="rect">
            <a:avLst/>
          </a:prstGeom>
        </p:spPr>
      </p:pic>
      <p:pic>
        <p:nvPicPr>
          <p:cNvPr id="10" name="Рисунок 9" descr="c0b7781dae6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412776"/>
            <a:ext cx="3779912" cy="2721536"/>
          </a:xfrm>
          <a:prstGeom prst="rect">
            <a:avLst/>
          </a:prstGeom>
        </p:spPr>
      </p:pic>
      <p:pic>
        <p:nvPicPr>
          <p:cNvPr id="11" name="Рисунок 10" descr="demisezonnaja_odezhda-1.jpg"/>
          <p:cNvPicPr>
            <a:picLocks noChangeAspect="1"/>
          </p:cNvPicPr>
          <p:nvPr/>
        </p:nvPicPr>
        <p:blipFill>
          <a:blip r:embed="rId5" cstate="print"/>
          <a:srcRect l="19174"/>
          <a:stretch>
            <a:fillRect/>
          </a:stretch>
        </p:blipFill>
        <p:spPr>
          <a:xfrm rot="780873">
            <a:off x="7342399" y="2883709"/>
            <a:ext cx="2010669" cy="3729676"/>
          </a:xfrm>
          <a:prstGeom prst="rect">
            <a:avLst/>
          </a:prstGeom>
        </p:spPr>
      </p:pic>
      <p:pic>
        <p:nvPicPr>
          <p:cNvPr id="14" name="Рисунок 13" descr="загружен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17657">
            <a:off x="295986" y="4152117"/>
            <a:ext cx="1986803" cy="2649071"/>
          </a:xfrm>
          <a:prstGeom prst="rect">
            <a:avLst/>
          </a:prstGeom>
        </p:spPr>
      </p:pic>
      <p:pic>
        <p:nvPicPr>
          <p:cNvPr id="13" name="Рисунок 12" descr="T2FRFZXftXXXXXXXXX_!!87876289.jpg"/>
          <p:cNvPicPr>
            <a:picLocks noChangeAspect="1"/>
          </p:cNvPicPr>
          <p:nvPr/>
        </p:nvPicPr>
        <p:blipFill>
          <a:blip r:embed="rId7" cstate="print"/>
          <a:srcRect l="22598" r="23223"/>
          <a:stretch>
            <a:fillRect/>
          </a:stretch>
        </p:blipFill>
        <p:spPr>
          <a:xfrm rot="20534277">
            <a:off x="2463113" y="4083984"/>
            <a:ext cx="1390513" cy="2566504"/>
          </a:xfrm>
          <a:prstGeom prst="rect">
            <a:avLst/>
          </a:prstGeom>
        </p:spPr>
      </p:pic>
      <p:pic>
        <p:nvPicPr>
          <p:cNvPr id="6" name="Рисунок 5" descr="4393a15097f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5" y="3728096"/>
            <a:ext cx="2088232" cy="3129903"/>
          </a:xfrm>
          <a:prstGeom prst="rect">
            <a:avLst/>
          </a:prstGeom>
        </p:spPr>
      </p:pic>
      <p:pic>
        <p:nvPicPr>
          <p:cNvPr id="9" name="Рисунок 8" descr="520221_1.jpg"/>
          <p:cNvPicPr>
            <a:picLocks noChangeAspect="1"/>
          </p:cNvPicPr>
          <p:nvPr/>
        </p:nvPicPr>
        <p:blipFill>
          <a:blip r:embed="rId9" cstate="print"/>
          <a:srcRect l="13673" t="2049" r="15768" b="13577"/>
          <a:stretch>
            <a:fillRect/>
          </a:stretch>
        </p:blipFill>
        <p:spPr>
          <a:xfrm rot="20452358">
            <a:off x="5979840" y="3562064"/>
            <a:ext cx="1790365" cy="31970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ac0daa996c2ff0b46ab37cc54ec2e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57695">
            <a:off x="5348292" y="1300560"/>
            <a:ext cx="3724314" cy="2502094"/>
          </a:xfrm>
          <a:prstGeom prst="rect">
            <a:avLst/>
          </a:prstGeom>
        </p:spPr>
      </p:pic>
      <p:pic>
        <p:nvPicPr>
          <p:cNvPr id="13" name="Рисунок 12" descr="luh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63438">
            <a:off x="6811638" y="3677813"/>
            <a:ext cx="2168312" cy="2891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Зимняя одежда</a:t>
            </a:r>
            <a:endParaRPr lang="ru-RU" dirty="0"/>
          </a:p>
        </p:txBody>
      </p:sp>
      <p:pic>
        <p:nvPicPr>
          <p:cNvPr id="6" name="Рисунок 5" descr="7989_hw.9690-8969_chanel.0.00300h_fashionshow_article_portra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00630">
            <a:off x="2502907" y="1123390"/>
            <a:ext cx="1800200" cy="2700300"/>
          </a:xfrm>
          <a:prstGeom prst="rect">
            <a:avLst/>
          </a:prstGeom>
        </p:spPr>
      </p:pic>
      <p:pic>
        <p:nvPicPr>
          <p:cNvPr id="8" name="Рисунок 7" descr="3633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29493">
            <a:off x="4569675" y="4212227"/>
            <a:ext cx="1522673" cy="2730311"/>
          </a:xfrm>
          <a:prstGeom prst="rect">
            <a:avLst/>
          </a:prstGeom>
        </p:spPr>
      </p:pic>
      <p:pic>
        <p:nvPicPr>
          <p:cNvPr id="9" name="Рисунок 8" descr="72302273-1121-600x547.jpg"/>
          <p:cNvPicPr>
            <a:picLocks noChangeAspect="1"/>
          </p:cNvPicPr>
          <p:nvPr/>
        </p:nvPicPr>
        <p:blipFill>
          <a:blip r:embed="rId6" cstate="print"/>
          <a:srcRect r="40781"/>
          <a:stretch>
            <a:fillRect/>
          </a:stretch>
        </p:blipFill>
        <p:spPr>
          <a:xfrm rot="20323091">
            <a:off x="2357392" y="4169897"/>
            <a:ext cx="1678108" cy="2583412"/>
          </a:xfrm>
          <a:prstGeom prst="rect">
            <a:avLst/>
          </a:prstGeom>
        </p:spPr>
      </p:pic>
      <p:pic>
        <p:nvPicPr>
          <p:cNvPr id="12" name="Рисунок 11" descr="Free-shipping-COOL-Kids-Russia-Europe-Princess-Winter-Cloak-Wholesale-1-4Y-Children-cloth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3068960"/>
            <a:ext cx="1584176" cy="1584176"/>
          </a:xfrm>
          <a:prstGeom prst="rect">
            <a:avLst/>
          </a:prstGeom>
        </p:spPr>
      </p:pic>
      <p:pic>
        <p:nvPicPr>
          <p:cNvPr id="14" name="Рисунок 13" descr="WinterMenOct.jpg"/>
          <p:cNvPicPr>
            <a:picLocks noChangeAspect="1"/>
          </p:cNvPicPr>
          <p:nvPr/>
        </p:nvPicPr>
        <p:blipFill>
          <a:blip r:embed="rId8" cstate="print"/>
          <a:srcRect r="32867"/>
          <a:stretch>
            <a:fillRect/>
          </a:stretch>
        </p:blipFill>
        <p:spPr>
          <a:xfrm rot="19536912">
            <a:off x="227781" y="1633457"/>
            <a:ext cx="2205038" cy="2128240"/>
          </a:xfrm>
          <a:prstGeom prst="rect">
            <a:avLst/>
          </a:prstGeom>
        </p:spPr>
      </p:pic>
      <p:pic>
        <p:nvPicPr>
          <p:cNvPr id="7" name="Рисунок 6" descr="7991_hw.d-g.0.00060h1_gallery_ima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3861048"/>
            <a:ext cx="1853952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Обувь летняя и демисезонная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5365"/>
            <a:ext cx="311507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Летняя </a:t>
            </a:r>
            <a:r>
              <a:rPr lang="ru-RU" dirty="0"/>
              <a:t>обувь открытая,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осенняя закрытая, чтоб  не промокли ноги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1129" y="1844824"/>
            <a:ext cx="566737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Обувь зимняя</a:t>
            </a:r>
            <a:endParaRPr lang="ru-RU" dirty="0"/>
          </a:p>
        </p:txBody>
      </p:sp>
      <p:pic>
        <p:nvPicPr>
          <p:cNvPr id="4" name="Содержимое 3" descr="8dc31278004c29c03864535f44a4f5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5094838"/>
            <a:ext cx="2300926" cy="1763162"/>
          </a:xfrm>
        </p:spPr>
      </p:pic>
      <p:pic>
        <p:nvPicPr>
          <p:cNvPr id="5" name="Рисунок 4" descr="9e218655787-obuv-ruchnoj-raboty-valenki-valenki-detskie-n3177.jpg"/>
          <p:cNvPicPr>
            <a:picLocks noChangeAspect="1"/>
          </p:cNvPicPr>
          <p:nvPr/>
        </p:nvPicPr>
        <p:blipFill>
          <a:blip r:embed="rId3" cstate="print"/>
          <a:srcRect l="22837" t="10101" r="22826" b="6951"/>
          <a:stretch>
            <a:fillRect/>
          </a:stretch>
        </p:blipFill>
        <p:spPr>
          <a:xfrm>
            <a:off x="6948264" y="0"/>
            <a:ext cx="2195736" cy="2513959"/>
          </a:xfrm>
          <a:prstGeom prst="rect">
            <a:avLst/>
          </a:prstGeom>
        </p:spPr>
      </p:pic>
      <p:pic>
        <p:nvPicPr>
          <p:cNvPr id="6" name="Рисунок 5" descr="53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76672"/>
            <a:ext cx="2037048" cy="2037048"/>
          </a:xfrm>
          <a:prstGeom prst="rect">
            <a:avLst/>
          </a:prstGeom>
        </p:spPr>
      </p:pic>
      <p:pic>
        <p:nvPicPr>
          <p:cNvPr id="7" name="Рисунок 6" descr="34401deta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556792"/>
            <a:ext cx="1518710" cy="2278065"/>
          </a:xfrm>
          <a:prstGeom prst="rect">
            <a:avLst/>
          </a:prstGeom>
        </p:spPr>
      </p:pic>
      <p:pic>
        <p:nvPicPr>
          <p:cNvPr id="8" name="Рисунок 7" descr="446723_20111218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140968"/>
            <a:ext cx="2285306" cy="2285306"/>
          </a:xfrm>
          <a:prstGeom prst="rect">
            <a:avLst/>
          </a:prstGeom>
        </p:spPr>
      </p:pic>
      <p:pic>
        <p:nvPicPr>
          <p:cNvPr id="9" name="Рисунок 8" descr="15748100-large.jpg"/>
          <p:cNvPicPr>
            <a:picLocks noChangeAspect="1"/>
          </p:cNvPicPr>
          <p:nvPr/>
        </p:nvPicPr>
        <p:blipFill>
          <a:blip r:embed="rId7" cstate="print"/>
          <a:srcRect l="16024" r="12737"/>
          <a:stretch>
            <a:fillRect/>
          </a:stretch>
        </p:blipFill>
        <p:spPr>
          <a:xfrm>
            <a:off x="6948264" y="2420888"/>
            <a:ext cx="1547664" cy="3136139"/>
          </a:xfrm>
          <a:prstGeom prst="rect">
            <a:avLst/>
          </a:prstGeom>
        </p:spPr>
      </p:pic>
      <p:pic>
        <p:nvPicPr>
          <p:cNvPr id="10" name="Рисунок 9" descr="b7da75198c3953321e471df84cde33b0_1366004765_800_8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1556792"/>
            <a:ext cx="1652872" cy="2066090"/>
          </a:xfrm>
          <a:prstGeom prst="rect">
            <a:avLst/>
          </a:prstGeom>
        </p:spPr>
      </p:pic>
      <p:pic>
        <p:nvPicPr>
          <p:cNvPr id="11" name="Рисунок 10" descr="b7da75198c3953321e471df84cde33b0_1366004765_800_80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499992" y="5273824"/>
            <a:ext cx="1536651" cy="1584176"/>
          </a:xfrm>
          <a:prstGeom prst="rect">
            <a:avLst/>
          </a:prstGeom>
        </p:spPr>
      </p:pic>
      <p:pic>
        <p:nvPicPr>
          <p:cNvPr id="12" name="Рисунок 11" descr="c70fce0c5530bf92b250913b0ad67ce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8424" y="7101408"/>
            <a:ext cx="450000" cy="345600"/>
          </a:xfrm>
          <a:prstGeom prst="rect">
            <a:avLst/>
          </a:prstGeom>
        </p:spPr>
      </p:pic>
      <p:pic>
        <p:nvPicPr>
          <p:cNvPr id="13" name="Рисунок 12" descr="ed5e3bd959d2.jpg"/>
          <p:cNvPicPr>
            <a:picLocks noChangeAspect="1"/>
          </p:cNvPicPr>
          <p:nvPr/>
        </p:nvPicPr>
        <p:blipFill>
          <a:blip r:embed="rId11" cstate="print"/>
          <a:srcRect l="17223" r="17809"/>
          <a:stretch>
            <a:fillRect/>
          </a:stretch>
        </p:blipFill>
        <p:spPr>
          <a:xfrm>
            <a:off x="179512" y="4077072"/>
            <a:ext cx="1656184" cy="1911927"/>
          </a:xfrm>
          <a:prstGeom prst="rect">
            <a:avLst/>
          </a:prstGeom>
        </p:spPr>
      </p:pic>
      <p:pic>
        <p:nvPicPr>
          <p:cNvPr id="14" name="Рисунок 13" descr="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56176" y="5301208"/>
            <a:ext cx="1341120" cy="1341120"/>
          </a:xfrm>
          <a:prstGeom prst="rect">
            <a:avLst/>
          </a:prstGeom>
        </p:spPr>
      </p:pic>
      <p:pic>
        <p:nvPicPr>
          <p:cNvPr id="15" name="Рисунок 14" descr="wedge-winter-boots_7-cutest-winter-boots.jpg"/>
          <p:cNvPicPr>
            <a:picLocks noChangeAspect="1"/>
          </p:cNvPicPr>
          <p:nvPr/>
        </p:nvPicPr>
        <p:blipFill>
          <a:blip r:embed="rId13" cstate="print"/>
          <a:srcRect l="14685" r="17276"/>
          <a:stretch>
            <a:fillRect/>
          </a:stretch>
        </p:blipFill>
        <p:spPr>
          <a:xfrm>
            <a:off x="2322666" y="3068960"/>
            <a:ext cx="1353329" cy="1989047"/>
          </a:xfrm>
          <a:prstGeom prst="rect">
            <a:avLst/>
          </a:prstGeom>
        </p:spPr>
      </p:pic>
      <p:pic>
        <p:nvPicPr>
          <p:cNvPr id="16" name="Рисунок 15" descr="ymlimg_34339-900x900.jpg"/>
          <p:cNvPicPr>
            <a:picLocks noChangeAspect="1"/>
          </p:cNvPicPr>
          <p:nvPr/>
        </p:nvPicPr>
        <p:blipFill>
          <a:blip r:embed="rId14" cstate="print"/>
          <a:srcRect l="16354" r="19159"/>
          <a:stretch>
            <a:fillRect/>
          </a:stretch>
        </p:blipFill>
        <p:spPr>
          <a:xfrm>
            <a:off x="1331640" y="1484784"/>
            <a:ext cx="1008112" cy="1563282"/>
          </a:xfrm>
          <a:prstGeom prst="rect">
            <a:avLst/>
          </a:prstGeom>
        </p:spPr>
      </p:pic>
      <p:pic>
        <p:nvPicPr>
          <p:cNvPr id="17" name="Рисунок 16" descr="умница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95320" y="5309320"/>
            <a:ext cx="1548680" cy="15486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Уход за одеждой и обувью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Стирать,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сушить,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гладить,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складывать,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вешать</a:t>
            </a:r>
            <a:r>
              <a:rPr lang="ru-RU" dirty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аккуратно носить  одежду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Сушить,</a:t>
            </a:r>
          </a:p>
          <a:p>
            <a:pPr>
              <a:buNone/>
            </a:pPr>
            <a:r>
              <a:rPr lang="ru-RU" dirty="0" smtClean="0"/>
              <a:t> чистить </a:t>
            </a:r>
          </a:p>
          <a:p>
            <a:pPr>
              <a:buNone/>
            </a:pPr>
            <a:r>
              <a:rPr lang="ru-RU" dirty="0" smtClean="0"/>
              <a:t> обувь</a:t>
            </a:r>
            <a:endParaRPr lang="ru-RU" dirty="0"/>
          </a:p>
        </p:txBody>
      </p:sp>
      <p:pic>
        <p:nvPicPr>
          <p:cNvPr id="4" name="Рисунок 3" descr="cGxWpt_rs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8552" y="1429935"/>
            <a:ext cx="3315616" cy="2575129"/>
          </a:xfrm>
          <a:prstGeom prst="rect">
            <a:avLst/>
          </a:prstGeom>
        </p:spPr>
      </p:pic>
      <p:pic>
        <p:nvPicPr>
          <p:cNvPr id="5" name="Рисунок 4" descr="uhod-za-obuvyu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212976"/>
            <a:ext cx="1827008" cy="13702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всех одежда разная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4162"/>
            <a:ext cx="338437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Мужская, женская или детская?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Рисунок 10" descr="288905_html_376b01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" y="3501008"/>
            <a:ext cx="4427984" cy="3172699"/>
          </a:xfrm>
          <a:prstGeom prst="rect">
            <a:avLst/>
          </a:prstGeom>
        </p:spPr>
      </p:pic>
      <p:pic>
        <p:nvPicPr>
          <p:cNvPr id="14" name="Рисунок 13" descr="rech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2492896"/>
            <a:ext cx="447675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чего шьют одежду?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Ситец</a:t>
            </a:r>
            <a:endParaRPr lang="ru-RU" dirty="0"/>
          </a:p>
          <a:p>
            <a:pPr lvl="0"/>
            <a:r>
              <a:rPr lang="ru-RU" dirty="0" smtClean="0"/>
              <a:t>Шерсть</a:t>
            </a:r>
          </a:p>
          <a:p>
            <a:pPr lvl="0"/>
            <a:r>
              <a:rPr lang="ru-RU" dirty="0" smtClean="0"/>
              <a:t>Шелк</a:t>
            </a:r>
            <a:endParaRPr lang="ru-RU" dirty="0"/>
          </a:p>
          <a:p>
            <a:pPr lvl="0"/>
            <a:r>
              <a:rPr lang="ru-RU" dirty="0" smtClean="0"/>
              <a:t>Мех</a:t>
            </a:r>
          </a:p>
          <a:p>
            <a:pPr lvl="0"/>
            <a:r>
              <a:rPr lang="ru-RU" dirty="0" smtClean="0"/>
              <a:t>Джинса</a:t>
            </a:r>
          </a:p>
          <a:p>
            <a:pPr lvl="0"/>
            <a:r>
              <a:rPr lang="ru-RU" dirty="0" smtClean="0"/>
              <a:t>Кружево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гипю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301208"/>
            <a:ext cx="1800200" cy="1800200"/>
          </a:xfrm>
          <a:prstGeom prst="rect">
            <a:avLst/>
          </a:prstGeom>
        </p:spPr>
      </p:pic>
      <p:pic>
        <p:nvPicPr>
          <p:cNvPr id="6" name="Рисунок 5" descr="джин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547344"/>
            <a:ext cx="1859638" cy="1394728"/>
          </a:xfrm>
          <a:prstGeom prst="rect">
            <a:avLst/>
          </a:prstGeom>
        </p:spPr>
      </p:pic>
      <p:pic>
        <p:nvPicPr>
          <p:cNvPr id="7" name="Рисунок 6" descr="ме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827264"/>
            <a:ext cx="1828800" cy="1463040"/>
          </a:xfrm>
          <a:prstGeom prst="rect">
            <a:avLst/>
          </a:prstGeom>
        </p:spPr>
      </p:pic>
      <p:pic>
        <p:nvPicPr>
          <p:cNvPr id="8" name="Рисунок 7" descr="сите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451000"/>
            <a:ext cx="1498217" cy="1303449"/>
          </a:xfrm>
          <a:prstGeom prst="rect">
            <a:avLst/>
          </a:prstGeom>
        </p:spPr>
      </p:pic>
      <p:pic>
        <p:nvPicPr>
          <p:cNvPr id="9" name="Рисунок 8" descr="шёл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991900"/>
            <a:ext cx="1800200" cy="1439564"/>
          </a:xfrm>
          <a:prstGeom prst="rect">
            <a:avLst/>
          </a:prstGeom>
        </p:spPr>
      </p:pic>
      <p:pic>
        <p:nvPicPr>
          <p:cNvPr id="10" name="Рисунок 9" descr="шерсть.png"/>
          <p:cNvPicPr>
            <a:picLocks noChangeAspect="1"/>
          </p:cNvPicPr>
          <p:nvPr/>
        </p:nvPicPr>
        <p:blipFill>
          <a:blip r:embed="rId7" cstate="print"/>
          <a:srcRect r="29548"/>
          <a:stretch>
            <a:fillRect/>
          </a:stretch>
        </p:blipFill>
        <p:spPr>
          <a:xfrm>
            <a:off x="3275856" y="2171080"/>
            <a:ext cx="1404663" cy="14109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Сшить! Связать! … свалять!</a:t>
            </a:r>
            <a:endParaRPr lang="ru-RU" dirty="0"/>
          </a:p>
        </p:txBody>
      </p:sp>
      <p:pic>
        <p:nvPicPr>
          <p:cNvPr id="5" name="Рисунок 4" descr="валя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4504" y="4128720"/>
            <a:ext cx="1524000" cy="1143000"/>
          </a:xfrm>
          <a:prstGeom prst="rect">
            <a:avLst/>
          </a:prstGeom>
        </p:spPr>
      </p:pic>
      <p:pic>
        <p:nvPicPr>
          <p:cNvPr id="6" name="Рисунок 5" descr="валять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2256" y="4699158"/>
            <a:ext cx="2531120" cy="2258234"/>
          </a:xfrm>
          <a:prstGeom prst="rect">
            <a:avLst/>
          </a:prstGeom>
        </p:spPr>
      </p:pic>
      <p:pic>
        <p:nvPicPr>
          <p:cNvPr id="7" name="Рисунок 6" descr="вваля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8520" y="5568880"/>
            <a:ext cx="931873" cy="698904"/>
          </a:xfrm>
          <a:prstGeom prst="rect">
            <a:avLst/>
          </a:prstGeom>
        </p:spPr>
      </p:pic>
      <p:pic>
        <p:nvPicPr>
          <p:cNvPr id="9" name="Рисунок 8" descr="вязат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644008" y="1844824"/>
            <a:ext cx="2693239" cy="2693239"/>
          </a:xfrm>
          <a:prstGeom prst="rect">
            <a:avLst/>
          </a:prstGeom>
        </p:spPr>
      </p:pic>
      <p:pic>
        <p:nvPicPr>
          <p:cNvPr id="10" name="Рисунок 9" descr="шит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1556792"/>
            <a:ext cx="4309145" cy="1584176"/>
          </a:xfrm>
          <a:prstGeom prst="rect">
            <a:avLst/>
          </a:prstGeom>
        </p:spPr>
      </p:pic>
      <p:pic>
        <p:nvPicPr>
          <p:cNvPr id="11" name="Рисунок 10" descr="шитьь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99979" y="3284984"/>
            <a:ext cx="4455955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812088" cy="4739357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ru-RU" sz="2400" dirty="0"/>
              <a:t>Один вход, три выхода.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Рубашка)</a:t>
            </a:r>
          </a:p>
          <a:p>
            <a:pPr>
              <a:buNone/>
            </a:pPr>
            <a:r>
              <a:rPr lang="ru-RU" sz="2400" dirty="0"/>
              <a:t>По дороге я шел,</a:t>
            </a:r>
          </a:p>
          <a:p>
            <a:pPr>
              <a:buNone/>
            </a:pPr>
            <a:r>
              <a:rPr lang="ru-RU" sz="2400" dirty="0"/>
              <a:t>Две дороги нашел,</a:t>
            </a:r>
          </a:p>
          <a:p>
            <a:pPr>
              <a:buNone/>
            </a:pPr>
            <a:r>
              <a:rPr lang="ru-RU" sz="2400" dirty="0"/>
              <a:t>По обеим пошел.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Штаны)</a:t>
            </a:r>
          </a:p>
          <a:p>
            <a:pPr>
              <a:buNone/>
            </a:pPr>
            <a:r>
              <a:rPr lang="ru-RU" sz="2400" dirty="0"/>
              <a:t>Надевают для покоя, </a:t>
            </a:r>
          </a:p>
          <a:p>
            <a:pPr>
              <a:buNone/>
            </a:pPr>
            <a:r>
              <a:rPr lang="ru-RU" sz="2400" dirty="0"/>
              <a:t>А снимают для учтивости.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Халат)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Сижу </a:t>
            </a:r>
            <a:r>
              <a:rPr lang="ru-RU" sz="2400" dirty="0"/>
              <a:t>верхом</a:t>
            </a:r>
          </a:p>
          <a:p>
            <a:pPr>
              <a:buNone/>
            </a:pPr>
            <a:r>
              <a:rPr lang="ru-RU" sz="2400" dirty="0"/>
              <a:t>Не ведаю на ком.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Шапка)</a:t>
            </a:r>
          </a:p>
          <a:p>
            <a:pPr>
              <a:buNone/>
            </a:pPr>
            <a:r>
              <a:rPr lang="ru-RU" sz="2400" dirty="0"/>
              <a:t>Ношу на голове поля,  </a:t>
            </a:r>
          </a:p>
          <a:p>
            <a:pPr>
              <a:buNone/>
            </a:pPr>
            <a:r>
              <a:rPr lang="ru-RU" sz="2400" dirty="0"/>
              <a:t>Но это- вовсе не земля.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Шляпа)</a:t>
            </a:r>
          </a:p>
          <a:p>
            <a:pPr>
              <a:buNone/>
            </a:pPr>
            <a:r>
              <a:rPr lang="ru-RU" sz="2400" dirty="0"/>
              <a:t>Отгадай загадку: кто мы?</a:t>
            </a:r>
          </a:p>
          <a:p>
            <a:pPr>
              <a:buNone/>
            </a:pPr>
            <a:r>
              <a:rPr lang="ru-RU" sz="2400" dirty="0"/>
              <a:t>В ясный день сидим мы дома,</a:t>
            </a:r>
          </a:p>
          <a:p>
            <a:pPr>
              <a:buNone/>
            </a:pPr>
            <a:r>
              <a:rPr lang="ru-RU" sz="2400" dirty="0"/>
              <a:t>Дождь идет – у нас работа:</a:t>
            </a:r>
          </a:p>
          <a:p>
            <a:pPr>
              <a:buNone/>
            </a:pPr>
            <a:r>
              <a:rPr lang="ru-RU" sz="2400" dirty="0"/>
              <a:t>Топать – шлепать по болотам.</a:t>
            </a:r>
          </a:p>
          <a:p>
            <a:pPr>
              <a:buNone/>
            </a:pPr>
            <a:r>
              <a:rPr lang="ru-RU" sz="2400" dirty="0" smtClean="0"/>
              <a:t> 	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Резиновые сапоги)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Какую хочешь одежду?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какая </a:t>
            </a:r>
            <a:r>
              <a:rPr lang="ru-RU" dirty="0" smtClean="0"/>
              <a:t>ткань </a:t>
            </a:r>
          </a:p>
          <a:p>
            <a:pPr>
              <a:buNone/>
            </a:pPr>
            <a:r>
              <a:rPr lang="ru-RU" dirty="0" smtClean="0"/>
              <a:t> 			что </a:t>
            </a:r>
            <a:r>
              <a:rPr lang="ru-RU" dirty="0"/>
              <a:t>из нее можно </a:t>
            </a:r>
            <a:r>
              <a:rPr lang="ru-RU" dirty="0" smtClean="0"/>
              <a:t>сшить </a:t>
            </a:r>
          </a:p>
          <a:p>
            <a:pPr>
              <a:buNone/>
            </a:pPr>
            <a:r>
              <a:rPr lang="ru-RU" dirty="0" smtClean="0"/>
              <a:t>						куда </a:t>
            </a:r>
            <a:r>
              <a:rPr lang="ru-RU" dirty="0"/>
              <a:t>в этой одежде </a:t>
            </a:r>
            <a:r>
              <a:rPr lang="ru-RU" dirty="0" smtClean="0"/>
              <a:t>							можно </a:t>
            </a:r>
            <a:r>
              <a:rPr lang="ru-RU" dirty="0"/>
              <a:t>ходить</a:t>
            </a:r>
          </a:p>
        </p:txBody>
      </p:sp>
      <p:pic>
        <p:nvPicPr>
          <p:cNvPr id="4" name="Рисунок 3" descr="http://festival.1september.ru/articles/603346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4807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 одежды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Воротник</a:t>
            </a:r>
          </a:p>
          <a:p>
            <a:pPr>
              <a:buNone/>
            </a:pPr>
            <a:r>
              <a:rPr lang="ru-RU" dirty="0" smtClean="0"/>
              <a:t>Рукава</a:t>
            </a:r>
          </a:p>
          <a:p>
            <a:pPr>
              <a:buNone/>
            </a:pPr>
            <a:r>
              <a:rPr lang="ru-RU" dirty="0" smtClean="0"/>
              <a:t>Карманы</a:t>
            </a:r>
          </a:p>
          <a:p>
            <a:pPr>
              <a:buNone/>
            </a:pPr>
            <a:r>
              <a:rPr lang="ru-RU" dirty="0" smtClean="0"/>
              <a:t>Манжеты</a:t>
            </a:r>
          </a:p>
          <a:p>
            <a:pPr>
              <a:buNone/>
            </a:pPr>
            <a:r>
              <a:rPr lang="ru-RU" dirty="0" smtClean="0"/>
              <a:t>Пояс</a:t>
            </a:r>
          </a:p>
          <a:p>
            <a:pPr>
              <a:buNone/>
            </a:pPr>
            <a:r>
              <a:rPr lang="ru-RU" dirty="0" smtClean="0"/>
              <a:t>Пуговицы</a:t>
            </a:r>
          </a:p>
          <a:p>
            <a:pPr>
              <a:buNone/>
            </a:pPr>
            <a:r>
              <a:rPr lang="ru-RU" dirty="0" err="1" smtClean="0"/>
              <a:t>Рюшь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Бантики</a:t>
            </a:r>
          </a:p>
          <a:p>
            <a:pPr>
              <a:buNone/>
            </a:pPr>
            <a:r>
              <a:rPr lang="ru-RU" dirty="0" smtClean="0"/>
              <a:t>Молния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477.jpg"/>
          <p:cNvPicPr>
            <a:picLocks noChangeAspect="1"/>
          </p:cNvPicPr>
          <p:nvPr/>
        </p:nvPicPr>
        <p:blipFill>
          <a:blip r:embed="rId3" cstate="print"/>
          <a:srcRect b="55757"/>
          <a:stretch>
            <a:fillRect/>
          </a:stretch>
        </p:blipFill>
        <p:spPr>
          <a:xfrm>
            <a:off x="2123728" y="4841776"/>
            <a:ext cx="2751154" cy="2016224"/>
          </a:xfrm>
          <a:prstGeom prst="rect">
            <a:avLst/>
          </a:prstGeom>
        </p:spPr>
      </p:pic>
      <p:pic>
        <p:nvPicPr>
          <p:cNvPr id="6" name="Рисунок 5" descr="81478943e57109197803b9f568b19e61ed89.jpg"/>
          <p:cNvPicPr>
            <a:picLocks noChangeAspect="1"/>
          </p:cNvPicPr>
          <p:nvPr/>
        </p:nvPicPr>
        <p:blipFill>
          <a:blip r:embed="rId4" cstate="print"/>
          <a:srcRect r="21912"/>
          <a:stretch>
            <a:fillRect/>
          </a:stretch>
        </p:blipFill>
        <p:spPr>
          <a:xfrm>
            <a:off x="5580112" y="4086200"/>
            <a:ext cx="2164439" cy="2771800"/>
          </a:xfrm>
          <a:prstGeom prst="rect">
            <a:avLst/>
          </a:prstGeom>
        </p:spPr>
      </p:pic>
      <p:pic>
        <p:nvPicPr>
          <p:cNvPr id="7" name="Рисунок 6" descr="baby-girl-s-princess-dress-kids-skirts-shirts-kx01-14df.jpg"/>
          <p:cNvPicPr>
            <a:picLocks noChangeAspect="1"/>
          </p:cNvPicPr>
          <p:nvPr/>
        </p:nvPicPr>
        <p:blipFill>
          <a:blip r:embed="rId5" cstate="print"/>
          <a:srcRect r="7756"/>
          <a:stretch>
            <a:fillRect/>
          </a:stretch>
        </p:blipFill>
        <p:spPr>
          <a:xfrm>
            <a:off x="3347864" y="2132856"/>
            <a:ext cx="2664296" cy="2723979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6" cstate="print"/>
          <a:srcRect l="14205" r="11221"/>
          <a:stretch>
            <a:fillRect/>
          </a:stretch>
        </p:blipFill>
        <p:spPr>
          <a:xfrm>
            <a:off x="7380312" y="3501008"/>
            <a:ext cx="1512168" cy="1728192"/>
          </a:xfrm>
          <a:prstGeom prst="rect">
            <a:avLst/>
          </a:prstGeom>
        </p:spPr>
      </p:pic>
      <p:pic>
        <p:nvPicPr>
          <p:cNvPr id="9" name="Рисунок 8" descr="1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908720"/>
            <a:ext cx="2708920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мы…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Если мы шьем, то детали одежды мы ……</a:t>
            </a:r>
            <a:r>
              <a:rPr lang="ru-RU" i="1" dirty="0"/>
              <a:t>Сшиваем</a:t>
            </a:r>
            <a:endParaRPr lang="ru-RU" dirty="0"/>
          </a:p>
          <a:p>
            <a:pPr lvl="0"/>
            <a:r>
              <a:rPr lang="ru-RU" dirty="0"/>
              <a:t>Если нам одежда велика, то мы ее …..</a:t>
            </a:r>
            <a:r>
              <a:rPr lang="ru-RU" i="1" dirty="0"/>
              <a:t>Ушиваем</a:t>
            </a:r>
            <a:endParaRPr lang="ru-RU" dirty="0"/>
          </a:p>
          <a:p>
            <a:pPr lvl="0"/>
            <a:r>
              <a:rPr lang="ru-RU" dirty="0"/>
              <a:t>А дырку на одежде мы ….</a:t>
            </a:r>
            <a:r>
              <a:rPr lang="ru-RU" i="1" dirty="0"/>
              <a:t>Зашиваем</a:t>
            </a:r>
            <a:endParaRPr lang="ru-RU" dirty="0"/>
          </a:p>
          <a:p>
            <a:pPr lvl="0"/>
            <a:r>
              <a:rPr lang="ru-RU" dirty="0"/>
              <a:t>Мама своей дочке из своего платья одежду ….</a:t>
            </a:r>
            <a:r>
              <a:rPr lang="ru-RU" i="1" dirty="0"/>
              <a:t>Перешивает</a:t>
            </a:r>
            <a:endParaRPr lang="ru-RU" dirty="0"/>
          </a:p>
          <a:p>
            <a:pPr lvl="0"/>
            <a:r>
              <a:rPr lang="ru-RU" dirty="0"/>
              <a:t>Чтобы край не лохматился, его нужно ….</a:t>
            </a:r>
            <a:r>
              <a:rPr lang="ru-RU" i="1" dirty="0"/>
              <a:t>Обшить</a:t>
            </a:r>
            <a:endParaRPr lang="ru-RU" dirty="0"/>
          </a:p>
          <a:p>
            <a:pPr lvl="0"/>
            <a:r>
              <a:rPr lang="ru-RU" dirty="0"/>
              <a:t>А подол у платья нужно …</a:t>
            </a:r>
            <a:r>
              <a:rPr lang="ru-RU" i="1" dirty="0"/>
              <a:t>Подшить</a:t>
            </a:r>
            <a:endParaRPr lang="ru-RU" dirty="0"/>
          </a:p>
          <a:p>
            <a:pPr lvl="0"/>
            <a:r>
              <a:rPr lang="ru-RU" dirty="0"/>
              <a:t>Пуговицу к одежде нужно …</a:t>
            </a:r>
            <a:r>
              <a:rPr lang="ru-RU" i="1" dirty="0"/>
              <a:t>Пришить</a:t>
            </a:r>
            <a:endParaRPr lang="ru-RU" dirty="0"/>
          </a:p>
          <a:p>
            <a:pPr lvl="0"/>
            <a:r>
              <a:rPr lang="ru-RU" dirty="0"/>
              <a:t>Ну а если нам нужно украсить одежду вышивкой, то мы ее…… .</a:t>
            </a:r>
            <a:r>
              <a:rPr lang="ru-RU" i="1" dirty="0"/>
              <a:t>Вышиваем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Одеваю - надеваю?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Петя </a:t>
            </a:r>
            <a:r>
              <a:rPr lang="ru-RU" dirty="0"/>
              <a:t>на себя надел штанишки,</a:t>
            </a:r>
            <a:br>
              <a:rPr lang="ru-RU" dirty="0"/>
            </a:br>
            <a:r>
              <a:rPr lang="ru-RU" dirty="0"/>
              <a:t>Шапку, шарф одел на Мишку.</a:t>
            </a:r>
            <a:br>
              <a:rPr lang="ru-RU" dirty="0"/>
            </a:br>
            <a:r>
              <a:rPr lang="ru-RU" dirty="0"/>
              <a:t>На себя надел рубашку,</a:t>
            </a:r>
            <a:br>
              <a:rPr lang="ru-RU" dirty="0"/>
            </a:br>
            <a:r>
              <a:rPr lang="ru-RU" dirty="0"/>
              <a:t>Платье он одел Наташке.</a:t>
            </a:r>
            <a:br>
              <a:rPr lang="ru-RU" dirty="0"/>
            </a:br>
            <a:r>
              <a:rPr lang="ru-RU" dirty="0"/>
              <a:t>Он одел на Мишку брюки, </a:t>
            </a:r>
            <a:br>
              <a:rPr lang="ru-RU" dirty="0"/>
            </a:br>
            <a:r>
              <a:rPr lang="ru-RU" dirty="0"/>
              <a:t>В брючины, просунув руки.</a:t>
            </a:r>
            <a:br>
              <a:rPr lang="ru-RU" dirty="0"/>
            </a:br>
            <a:r>
              <a:rPr lang="ru-RU" dirty="0"/>
              <a:t>Быстро он надел пижаму,</a:t>
            </a:r>
            <a:br>
              <a:rPr lang="ru-RU" dirty="0"/>
            </a:br>
            <a:r>
              <a:rPr lang="ru-RU" dirty="0"/>
              <a:t>Тем порадовал он маму.</a:t>
            </a:r>
            <a:br>
              <a:rPr lang="ru-RU" dirty="0"/>
            </a:br>
            <a:r>
              <a:rPr lang="ru-RU" dirty="0"/>
              <a:t>Гордо папе он сказал:</a:t>
            </a:r>
            <a:br>
              <a:rPr lang="ru-RU" dirty="0"/>
            </a:br>
            <a:r>
              <a:rPr lang="ru-RU" dirty="0"/>
              <a:t>“Все теперь я понял сам:</a:t>
            </a:r>
            <a:br>
              <a:rPr lang="ru-RU" dirty="0"/>
            </a:br>
            <a:r>
              <a:rPr lang="ru-RU" dirty="0"/>
              <a:t>Надеваю на себя, </a:t>
            </a:r>
            <a:br>
              <a:rPr lang="ru-RU" dirty="0"/>
            </a:br>
            <a:r>
              <a:rPr lang="ru-RU" dirty="0"/>
              <a:t>Одеваю брата я</a:t>
            </a:r>
            <a:r>
              <a:rPr lang="ru-RU" dirty="0" smtClean="0"/>
              <a:t>!”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А ещё можно снимать, перешивать, стирать, пачкать, штопать, рвать, гладить, носить, примерять, покупать, складывать.</a:t>
            </a:r>
          </a:p>
        </p:txBody>
      </p:sp>
      <p:pic>
        <p:nvPicPr>
          <p:cNvPr id="5" name="Рисунок 4" descr="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4146856" cy="29679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- много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Юбка – много юбок.</a:t>
            </a:r>
          </a:p>
          <a:p>
            <a:r>
              <a:rPr lang="ru-RU" dirty="0"/>
              <a:t>Кофта – много кофт.</a:t>
            </a:r>
          </a:p>
          <a:p>
            <a:r>
              <a:rPr lang="ru-RU" dirty="0"/>
              <a:t>Майка – много маяк.</a:t>
            </a:r>
          </a:p>
          <a:p>
            <a:r>
              <a:rPr lang="ru-RU" dirty="0"/>
              <a:t>Шорты – много шорт.</a:t>
            </a:r>
          </a:p>
          <a:p>
            <a:r>
              <a:rPr lang="ru-RU" dirty="0"/>
              <a:t>Пальто – много пальто.</a:t>
            </a:r>
          </a:p>
          <a:p>
            <a:r>
              <a:rPr lang="ru-RU" dirty="0"/>
              <a:t>Куртка – много курток.</a:t>
            </a:r>
          </a:p>
          <a:p>
            <a:r>
              <a:rPr lang="ru-RU" dirty="0"/>
              <a:t>Ситцевое платье – много ситцевых платьев.</a:t>
            </a:r>
          </a:p>
          <a:p>
            <a:r>
              <a:rPr lang="ru-RU" dirty="0"/>
              <a:t>Шерстяная кофта – много шерстяных кофт.</a:t>
            </a:r>
          </a:p>
          <a:p>
            <a:r>
              <a:rPr lang="ru-RU" dirty="0"/>
              <a:t>Меховая шуба – много меховых шуб.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1885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Конспект обобщающего занятия по развитию речи в подготовительной группе</a:t>
            </a:r>
            <a:r>
              <a:rPr lang="ru-RU" dirty="0" smtClean="0"/>
              <a:t>. Тема</a:t>
            </a:r>
            <a:r>
              <a:rPr lang="ru-RU" dirty="0"/>
              <a:t>: «Осенние одежда, обувь, головные уборы»</a:t>
            </a:r>
            <a:r>
              <a:rPr lang="ru-RU" dirty="0" err="1" smtClean="0"/>
              <a:t>Бонадыкова</a:t>
            </a:r>
            <a:r>
              <a:rPr lang="ru-RU" dirty="0" smtClean="0"/>
              <a:t> </a:t>
            </a:r>
            <a:r>
              <a:rPr lang="ru-RU" dirty="0"/>
              <a:t>Е.Н</a:t>
            </a:r>
            <a:r>
              <a:rPr lang="ru-RU" dirty="0" smtClean="0"/>
              <a:t>.</a:t>
            </a:r>
          </a:p>
          <a:p>
            <a:r>
              <a:rPr lang="ru-RU" dirty="0"/>
              <a:t>Конспект занятия по развитию лексико-грамматических категорий в подготовительной группе по теме "</a:t>
            </a:r>
            <a:r>
              <a:rPr lang="ru-RU" dirty="0" smtClean="0"/>
              <a:t>Одежда» Лукьянова С. И.</a:t>
            </a:r>
          </a:p>
          <a:p>
            <a:r>
              <a:rPr lang="ru-RU" dirty="0" smtClean="0"/>
              <a:t>Картинки из интернета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4й лишний</a:t>
            </a:r>
            <a:endParaRPr lang="ru-RU" dirty="0"/>
          </a:p>
        </p:txBody>
      </p:sp>
      <p:pic>
        <p:nvPicPr>
          <p:cNvPr id="5" name="Picture 2" descr="C:\Documents and Settings\Пользователь\Рабочий стол\Одежда обувь\c7f1ab8986e231e1e3212a339ce6d6ee.jpg"/>
          <p:cNvPicPr>
            <a:picLocks noChangeAspect="1" noChangeArrowheads="1"/>
          </p:cNvPicPr>
          <p:nvPr/>
        </p:nvPicPr>
        <p:blipFill>
          <a:blip r:embed="rId2" cstate="screen"/>
          <a:srcRect l="2050" t="2201" r="54472" b="9748"/>
          <a:stretch>
            <a:fillRect/>
          </a:stretch>
        </p:blipFill>
        <p:spPr bwMode="auto">
          <a:xfrm>
            <a:off x="1143000" y="1600200"/>
            <a:ext cx="1524000" cy="2133600"/>
          </a:xfrm>
          <a:prstGeom prst="rect">
            <a:avLst/>
          </a:prstGeom>
          <a:noFill/>
          <a:effectLst/>
        </p:spPr>
      </p:pic>
      <p:pic>
        <p:nvPicPr>
          <p:cNvPr id="6" name="Picture 3" descr="C:\Documents and Settings\Пользователь\Рабочий стол\Одежда обувь\33ec2180613aeb0802e64ba4b856803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69"/>
          <a:stretch>
            <a:fillRect/>
          </a:stretch>
        </p:blipFill>
        <p:spPr bwMode="auto">
          <a:xfrm>
            <a:off x="5181600" y="1368972"/>
            <a:ext cx="2789582" cy="2212428"/>
          </a:xfrm>
          <a:prstGeom prst="rect">
            <a:avLst/>
          </a:prstGeom>
          <a:noFill/>
          <a:effectLst/>
        </p:spPr>
      </p:pic>
      <p:pic>
        <p:nvPicPr>
          <p:cNvPr id="7" name="Picture 4" descr="C:\Documents and Settings\Пользователь\Рабочий стол\Одежда обувь\1dbfa8397bd2adb795b647fb4d93734b.jpg"/>
          <p:cNvPicPr>
            <a:picLocks noChangeAspect="1" noChangeArrowheads="1"/>
          </p:cNvPicPr>
          <p:nvPr/>
        </p:nvPicPr>
        <p:blipFill>
          <a:blip r:embed="rId4" cstate="screen"/>
          <a:srcRect l="60221" t="49777" r="14803" b="31444"/>
          <a:stretch>
            <a:fillRect/>
          </a:stretch>
        </p:blipFill>
        <p:spPr bwMode="auto">
          <a:xfrm>
            <a:off x="990600" y="4419600"/>
            <a:ext cx="1905000" cy="1981200"/>
          </a:xfrm>
          <a:prstGeom prst="rect">
            <a:avLst/>
          </a:prstGeom>
          <a:noFill/>
          <a:effectLst/>
        </p:spPr>
      </p:pic>
      <p:pic>
        <p:nvPicPr>
          <p:cNvPr id="8" name="Picture 5" descr="C:\Documents and Settings\Пользователь\Рабочий стол\Одежда обувь\1a38d3568f9969106bb3ed250775f0d4.gif"/>
          <p:cNvPicPr>
            <a:picLocks noChangeAspect="1" noChangeArrowheads="1"/>
          </p:cNvPicPr>
          <p:nvPr/>
        </p:nvPicPr>
        <p:blipFill>
          <a:blip r:embed="rId5" cstate="screen"/>
          <a:srcRect t="6629" r="51235" b="21541"/>
          <a:stretch>
            <a:fillRect/>
          </a:stretch>
        </p:blipFill>
        <p:spPr bwMode="auto">
          <a:xfrm>
            <a:off x="5562600" y="4191000"/>
            <a:ext cx="2286000" cy="236220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4й лишний</a:t>
            </a:r>
            <a:endParaRPr lang="ru-RU" dirty="0"/>
          </a:p>
        </p:txBody>
      </p:sp>
      <p:pic>
        <p:nvPicPr>
          <p:cNvPr id="5" name="Picture 10" descr="C:\Documents and Settings\Пользователь\Рабочий стол\Одежда обувь\Панама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3692" r="3098"/>
          <a:stretch>
            <a:fillRect/>
          </a:stretch>
        </p:blipFill>
        <p:spPr bwMode="auto">
          <a:xfrm>
            <a:off x="1350524" y="1600200"/>
            <a:ext cx="2383276" cy="1988000"/>
          </a:xfrm>
          <a:prstGeom prst="rect">
            <a:avLst/>
          </a:prstGeom>
          <a:noFill/>
        </p:spPr>
      </p:pic>
      <p:pic>
        <p:nvPicPr>
          <p:cNvPr id="6" name="Picture 11" descr="C:\Documents and Settings\Пользователь\Рабочий стол\Одежда обувь\Кепка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3800" y="4572000"/>
            <a:ext cx="2590800" cy="1943100"/>
          </a:xfrm>
          <a:prstGeom prst="rect">
            <a:avLst/>
          </a:prstGeom>
          <a:noFill/>
        </p:spPr>
      </p:pic>
      <p:pic>
        <p:nvPicPr>
          <p:cNvPr id="7" name="Picture 12" descr="C:\Documents and Settings\Пользователь\Рабочий стол\Одежда обувь\Босоножки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12" r="2471"/>
          <a:stretch>
            <a:fillRect/>
          </a:stretch>
        </p:blipFill>
        <p:spPr bwMode="auto">
          <a:xfrm>
            <a:off x="5562600" y="1524000"/>
            <a:ext cx="2209800" cy="1871579"/>
          </a:xfrm>
          <a:prstGeom prst="rect">
            <a:avLst/>
          </a:prstGeom>
          <a:noFill/>
        </p:spPr>
      </p:pic>
      <p:pic>
        <p:nvPicPr>
          <p:cNvPr id="8" name="Picture 14" descr="C:\Documents and Settings\Пользователь\Рабочий стол\Одежда обувь\шляпка.gif"/>
          <p:cNvPicPr>
            <a:picLocks noChangeAspect="1" noChangeArrowheads="1"/>
          </p:cNvPicPr>
          <p:nvPr/>
        </p:nvPicPr>
        <p:blipFill>
          <a:blip r:embed="rId5" cstate="screen"/>
          <a:srcRect l="3015" t="7941" r="2132" b="735"/>
          <a:stretch>
            <a:fillRect/>
          </a:stretch>
        </p:blipFill>
        <p:spPr bwMode="auto">
          <a:xfrm>
            <a:off x="5638800" y="4724400"/>
            <a:ext cx="22860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4й лишний</a:t>
            </a:r>
            <a:endParaRPr lang="ru-RU" dirty="0"/>
          </a:p>
        </p:txBody>
      </p:sp>
      <p:pic>
        <p:nvPicPr>
          <p:cNvPr id="8" name="Содержимое 7" descr="zagadka_1-500x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556792"/>
            <a:ext cx="2088232" cy="2046467"/>
          </a:xfrm>
        </p:spPr>
      </p:pic>
      <p:pic>
        <p:nvPicPr>
          <p:cNvPr id="4" name="Рисунок 3" descr="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861048"/>
            <a:ext cx="2248712" cy="2248712"/>
          </a:xfrm>
          <a:prstGeom prst="rect">
            <a:avLst/>
          </a:prstGeom>
        </p:spPr>
      </p:pic>
      <p:pic>
        <p:nvPicPr>
          <p:cNvPr id="5" name="Рисунок 4" descr="1146k-800x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573016"/>
            <a:ext cx="2458752" cy="2458752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9152" y="1556792"/>
            <a:ext cx="2027745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4й лишний</a:t>
            </a:r>
            <a:endParaRPr lang="ru-RU" dirty="0"/>
          </a:p>
        </p:txBody>
      </p:sp>
      <p:pic>
        <p:nvPicPr>
          <p:cNvPr id="4" name="Рисунок 3" descr="1358230184_06.jpg"/>
          <p:cNvPicPr>
            <a:picLocks noChangeAspect="1"/>
          </p:cNvPicPr>
          <p:nvPr/>
        </p:nvPicPr>
        <p:blipFill>
          <a:blip r:embed="rId2" cstate="print"/>
          <a:srcRect l="38069" t="70535" r="7262"/>
          <a:stretch>
            <a:fillRect/>
          </a:stretch>
        </p:blipFill>
        <p:spPr>
          <a:xfrm>
            <a:off x="4948201" y="4869160"/>
            <a:ext cx="2720143" cy="1040927"/>
          </a:xfrm>
          <a:prstGeom prst="rect">
            <a:avLst/>
          </a:prstGeom>
        </p:spPr>
      </p:pic>
      <p:pic>
        <p:nvPicPr>
          <p:cNvPr id="9" name="Рисунок 8" descr="1358230184_06.jpg"/>
          <p:cNvPicPr>
            <a:picLocks noChangeAspect="1"/>
          </p:cNvPicPr>
          <p:nvPr/>
        </p:nvPicPr>
        <p:blipFill>
          <a:blip r:embed="rId2" cstate="print"/>
          <a:srcRect l="35229" r="37231" b="25846"/>
          <a:stretch>
            <a:fillRect/>
          </a:stretch>
        </p:blipFill>
        <p:spPr>
          <a:xfrm>
            <a:off x="5652120" y="1412776"/>
            <a:ext cx="1370290" cy="2619672"/>
          </a:xfrm>
          <a:prstGeom prst="rect">
            <a:avLst/>
          </a:prstGeom>
        </p:spPr>
      </p:pic>
      <p:pic>
        <p:nvPicPr>
          <p:cNvPr id="10" name="Рисунок 9" descr="1358230184_06.jpg"/>
          <p:cNvPicPr>
            <a:picLocks noChangeAspect="1"/>
          </p:cNvPicPr>
          <p:nvPr/>
        </p:nvPicPr>
        <p:blipFill>
          <a:blip r:embed="rId2" cstate="print"/>
          <a:srcRect t="58861" r="61528"/>
          <a:stretch>
            <a:fillRect/>
          </a:stretch>
        </p:blipFill>
        <p:spPr>
          <a:xfrm>
            <a:off x="1217610" y="4725144"/>
            <a:ext cx="1914230" cy="1453339"/>
          </a:xfrm>
          <a:prstGeom prst="rect">
            <a:avLst/>
          </a:prstGeom>
        </p:spPr>
      </p:pic>
      <p:pic>
        <p:nvPicPr>
          <p:cNvPr id="11" name="Рисунок 10" descr="1358230184_06.jpg"/>
          <p:cNvPicPr>
            <a:picLocks noChangeAspect="1"/>
          </p:cNvPicPr>
          <p:nvPr/>
        </p:nvPicPr>
        <p:blipFill>
          <a:blip r:embed="rId2" cstate="print"/>
          <a:srcRect r="64360" b="40636"/>
          <a:stretch>
            <a:fillRect/>
          </a:stretch>
        </p:blipFill>
        <p:spPr>
          <a:xfrm>
            <a:off x="1214507" y="1649814"/>
            <a:ext cx="1773317" cy="2097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Одежда первобытного человека</a:t>
            </a:r>
            <a:endParaRPr lang="ru-RU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515" y="1628800"/>
            <a:ext cx="5664629" cy="4248472"/>
          </a:xfr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868143" y="1628800"/>
            <a:ext cx="327585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далекие времена люди жили в пещерах и одежду шили из шкуры животных.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- Как вы думаете, если бы мы сейчас с вами ходили в такой одежде, чтобы с нами произошло?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- Почему бы мы замерзли?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 нас надето?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взрослом ------------------------На ребёнке</a:t>
            </a:r>
          </a:p>
          <a:p>
            <a:pPr>
              <a:buNone/>
            </a:pPr>
            <a:r>
              <a:rPr lang="ru-RU" dirty="0" smtClean="0"/>
              <a:t>	Рубашка				рубашечка</a:t>
            </a:r>
          </a:p>
          <a:p>
            <a:pPr>
              <a:buNone/>
            </a:pPr>
            <a:r>
              <a:rPr lang="ru-RU" dirty="0" smtClean="0"/>
              <a:t>	Платье					платьишко</a:t>
            </a:r>
          </a:p>
          <a:p>
            <a:pPr>
              <a:buNone/>
            </a:pPr>
            <a:r>
              <a:rPr lang="ru-RU" dirty="0" smtClean="0"/>
              <a:t>	Брюки					брючки</a:t>
            </a:r>
          </a:p>
          <a:p>
            <a:pPr>
              <a:buNone/>
            </a:pPr>
            <a:r>
              <a:rPr lang="ru-RU" dirty="0" smtClean="0"/>
              <a:t>	Юбка					юбочка</a:t>
            </a:r>
          </a:p>
          <a:p>
            <a:pPr>
              <a:buNone/>
            </a:pPr>
            <a:r>
              <a:rPr lang="ru-RU" dirty="0" smtClean="0"/>
              <a:t>	Носки					носочки</a:t>
            </a:r>
          </a:p>
          <a:p>
            <a:pPr>
              <a:buNone/>
            </a:pPr>
            <a:r>
              <a:rPr lang="ru-RU" dirty="0" smtClean="0"/>
              <a:t>	Футболка				</a:t>
            </a:r>
            <a:r>
              <a:rPr lang="ru-RU" dirty="0" err="1" smtClean="0"/>
              <a:t>футболочка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Это всё </a:t>
            </a:r>
            <a:r>
              <a:rPr lang="ru-RU" b="1" dirty="0" smtClean="0"/>
              <a:t>одежда</a:t>
            </a:r>
            <a:endParaRPr lang="ru-RU" b="1" dirty="0"/>
          </a:p>
        </p:txBody>
      </p:sp>
      <p:pic>
        <p:nvPicPr>
          <p:cNvPr id="5" name="Рисунок 4" descr="1385791547_14-kopiya.jpg"/>
          <p:cNvPicPr>
            <a:picLocks noChangeAspect="1"/>
          </p:cNvPicPr>
          <p:nvPr/>
        </p:nvPicPr>
        <p:blipFill>
          <a:blip r:embed="rId2" cstate="print"/>
          <a:srcRect l="60449" t="48127"/>
          <a:stretch>
            <a:fillRect/>
          </a:stretch>
        </p:blipFill>
        <p:spPr>
          <a:xfrm>
            <a:off x="2699792" y="2357367"/>
            <a:ext cx="2880320" cy="30158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[wapclub.ge]sscs_depositphotos_4186466-Four-seasons---spring-summer-autumn-winter.-Art-tree-beautiful-for-y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268760"/>
            <a:ext cx="4896544" cy="4896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одежды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3038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/>
              <a:t>		весенняя</a:t>
            </a:r>
            <a:r>
              <a:rPr lang="ru-RU" dirty="0" smtClean="0"/>
              <a:t> 				</a:t>
            </a:r>
            <a:r>
              <a:rPr lang="ru-RU" b="1" i="1" dirty="0" smtClean="0"/>
              <a:t>летняя</a:t>
            </a:r>
            <a:endParaRPr lang="ru-RU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		осенняя 				зимняя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д</a:t>
            </a:r>
            <a:r>
              <a:rPr lang="ru-RU" b="1" i="1" dirty="0" smtClean="0"/>
              <a:t>емисезонная</a:t>
            </a:r>
            <a:endParaRPr lang="ru-RU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</TotalTime>
  <Words>374</Words>
  <Application>Microsoft Office PowerPoint</Application>
  <PresentationFormat>Экран (4:3)</PresentationFormat>
  <Paragraphs>138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Одежда, обувь, ткани</vt:lpstr>
      <vt:lpstr>Загадки</vt:lpstr>
      <vt:lpstr>4й лишний</vt:lpstr>
      <vt:lpstr>4й лишний</vt:lpstr>
      <vt:lpstr>4й лишний</vt:lpstr>
      <vt:lpstr>4й лишний</vt:lpstr>
      <vt:lpstr>Одежда первобытного человека</vt:lpstr>
      <vt:lpstr>Что на нас надето?</vt:lpstr>
      <vt:lpstr>Виды одежды</vt:lpstr>
      <vt:lpstr>Демисезонная или летняя?</vt:lpstr>
      <vt:lpstr>Летняя одежда</vt:lpstr>
      <vt:lpstr>Демисезонная одежда</vt:lpstr>
      <vt:lpstr>Зимняя одежда</vt:lpstr>
      <vt:lpstr>Обувь летняя и демисезонная</vt:lpstr>
      <vt:lpstr>Обувь зимняя</vt:lpstr>
      <vt:lpstr>Уход за одеждой и обувью</vt:lpstr>
      <vt:lpstr>У всех одежда разная</vt:lpstr>
      <vt:lpstr>Из чего шьют одежду?</vt:lpstr>
      <vt:lpstr>Сшить! Связать! … свалять!</vt:lpstr>
      <vt:lpstr>Какую хочешь одежду?</vt:lpstr>
      <vt:lpstr>Детали одежды</vt:lpstr>
      <vt:lpstr>Если мы…</vt:lpstr>
      <vt:lpstr>Одеваю - надеваю?</vt:lpstr>
      <vt:lpstr>Один - много</vt:lpstr>
      <vt:lpstr>материалы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Одежда, обувь, ткани</dc:title>
  <dc:creator>Инесса</dc:creator>
  <cp:lastModifiedBy>Инесса</cp:lastModifiedBy>
  <cp:revision>33</cp:revision>
  <dcterms:created xsi:type="dcterms:W3CDTF">2015-02-15T14:11:59Z</dcterms:created>
  <dcterms:modified xsi:type="dcterms:W3CDTF">2015-02-16T15:06:53Z</dcterms:modified>
</cp:coreProperties>
</file>