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4" r:id="rId3"/>
    <p:sldId id="257" r:id="rId4"/>
    <p:sldId id="260" r:id="rId5"/>
    <p:sldId id="261" r:id="rId6"/>
    <p:sldId id="269" r:id="rId7"/>
    <p:sldId id="268" r:id="rId8"/>
    <p:sldId id="267" r:id="rId9"/>
    <p:sldId id="272" r:id="rId10"/>
    <p:sldId id="271" r:id="rId11"/>
    <p:sldId id="273" r:id="rId12"/>
    <p:sldId id="264" r:id="rId13"/>
    <p:sldId id="263" r:id="rId14"/>
    <p:sldId id="266" r:id="rId15"/>
    <p:sldId id="265" r:id="rId16"/>
    <p:sldId id="262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260648"/>
            <a:ext cx="32674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Нижегородской области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 г.о.г. Кулебаки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etIm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88640"/>
            <a:ext cx="2487166" cy="2487166"/>
          </a:xfrm>
          <a:prstGeom prst="rect">
            <a:avLst/>
          </a:prstGeom>
        </p:spPr>
      </p:pic>
      <p:pic>
        <p:nvPicPr>
          <p:cNvPr id="6" name="Рисунок 5" descr="C:\Users\user\Desktop\2014-2015\SDC197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96752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35896" y="2636912"/>
            <a:ext cx="51583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 Муниципальном бюджетном дошкольном образовательном учреждении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детском саду № 14 «Колокольчик»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221088"/>
            <a:ext cx="6012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Постучитесь </a:t>
            </a:r>
          </a:p>
          <a:p>
            <a:pPr algn="ctr"/>
            <a:r>
              <a:rPr lang="ru-RU" sz="36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кабинет, </a:t>
            </a:r>
          </a:p>
          <a:p>
            <a:pPr algn="ctr"/>
            <a:r>
              <a:rPr lang="ru-RU" sz="36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табличкой скромной «ЛОГОПЕД»</a:t>
            </a:r>
            <a:endParaRPr lang="ru-RU" sz="36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Рисунок 9" descr="I:\Мои рабочие фотографии\фото работа 2013-2014 уч.год\SDC191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717032"/>
            <a:ext cx="221343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>
            <a:off x="1071538" y="500042"/>
            <a:ext cx="1071570" cy="7147"/>
          </a:xfrm>
          <a:prstGeom prst="straightConnector1">
            <a:avLst/>
          </a:prstGeom>
          <a:ln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2214546" y="285728"/>
            <a:ext cx="2786082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Зона связной речи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DC11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4000504"/>
            <a:ext cx="3357586" cy="251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08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85918" y="1142984"/>
            <a:ext cx="242889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DC112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143504" y="571480"/>
            <a:ext cx="328614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DC101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3786190"/>
            <a:ext cx="3500430" cy="262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>
            <a:off x="1071538" y="500042"/>
            <a:ext cx="1071570" cy="7147"/>
          </a:xfrm>
          <a:prstGeom prst="straightConnector1">
            <a:avLst/>
          </a:prstGeom>
          <a:ln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2214546" y="285728"/>
            <a:ext cx="3929090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Зона развития лексико-грамматической стороны речи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DC11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786190"/>
            <a:ext cx="364333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10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857628"/>
            <a:ext cx="3214678" cy="255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DC199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1357298"/>
            <a:ext cx="335755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DC112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1285860"/>
            <a:ext cx="3286116" cy="246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8662" y="214290"/>
            <a:ext cx="3214710" cy="12001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сенсорного развития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DC19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39306"/>
            <a:ext cx="2976551" cy="2232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SDC1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64344" y="2064558"/>
            <a:ext cx="2800556" cy="2100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SDC11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536417" y="3107525"/>
            <a:ext cx="3143240" cy="235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SDC112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170033" y="3687959"/>
            <a:ext cx="2928926" cy="2411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Мои рабочие фотографии\2014-2015\SDC19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71876"/>
            <a:ext cx="4000528" cy="2983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Овал 9"/>
          <p:cNvSpPr/>
          <p:nvPr/>
        </p:nvSpPr>
        <p:spPr>
          <a:xfrm>
            <a:off x="1071538" y="142852"/>
            <a:ext cx="3143272" cy="127159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моторного и конструктивного развития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DC196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96406"/>
            <a:ext cx="3786214" cy="2678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DC11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643050"/>
            <a:ext cx="4429124" cy="3321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57488" y="285728"/>
            <a:ext cx="3143272" cy="127159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методического сопровождения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3214686"/>
            <a:ext cx="3135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Программы и методическая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литература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6286520"/>
            <a:ext cx="303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Периодическая литература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6286520"/>
            <a:ext cx="324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Диагностическая литература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066" y="3286124"/>
            <a:ext cx="3001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Рабочие тетради и пособия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SDC11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964761"/>
            <a:ext cx="3000396" cy="2250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SDC11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0970" y="547668"/>
            <a:ext cx="2667019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SDC110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28604"/>
            <a:ext cx="2500298" cy="2661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 descr="IMG_20160831_1333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005064"/>
            <a:ext cx="3072342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 descr="IMG_20160831_133312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1628800"/>
            <a:ext cx="2016224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202201315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714488"/>
            <a:ext cx="514353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928662" y="285728"/>
            <a:ext cx="3057508" cy="127159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технических средств обучения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1071546"/>
            <a:ext cx="2643174" cy="1982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SDC11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167052" y="3190874"/>
            <a:ext cx="2667019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SDC111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929066"/>
            <a:ext cx="3071802" cy="2303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SDC111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071546"/>
            <a:ext cx="2714612" cy="2035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SDC111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3929066"/>
            <a:ext cx="3071834" cy="2303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5786446" y="3071810"/>
            <a:ext cx="3062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99"/>
                </a:solidFill>
              </a:rPr>
              <a:t>Для родителей информация</a:t>
            </a:r>
          </a:p>
          <a:p>
            <a:pPr algn="ctr"/>
            <a:r>
              <a:rPr lang="ru-RU" b="1" dirty="0" smtClean="0">
                <a:solidFill>
                  <a:srgbClr val="990099"/>
                </a:solidFill>
              </a:rPr>
              <a:t> в группе</a:t>
            </a:r>
            <a:endParaRPr lang="ru-RU" b="1" dirty="0">
              <a:solidFill>
                <a:srgbClr val="99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3071810"/>
            <a:ext cx="2538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99"/>
                </a:solidFill>
              </a:rPr>
              <a:t>Сменный стенд</a:t>
            </a:r>
          </a:p>
          <a:p>
            <a:pPr algn="ctr"/>
            <a:r>
              <a:rPr lang="ru-RU" b="1" dirty="0" smtClean="0">
                <a:solidFill>
                  <a:srgbClr val="990099"/>
                </a:solidFill>
              </a:rPr>
              <a:t> изучаемого материала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0100" y="6211669"/>
            <a:ext cx="21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99"/>
                </a:solidFill>
              </a:rPr>
              <a:t>Информационные </a:t>
            </a:r>
          </a:p>
          <a:p>
            <a:pPr algn="ctr"/>
            <a:r>
              <a:rPr lang="ru-RU" b="1" dirty="0" smtClean="0">
                <a:solidFill>
                  <a:srgbClr val="990099"/>
                </a:solidFill>
              </a:rPr>
              <a:t>буклеты</a:t>
            </a:r>
            <a:endParaRPr lang="ru-RU" b="1" dirty="0">
              <a:solidFill>
                <a:srgbClr val="990099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488" y="1500174"/>
            <a:ext cx="3143272" cy="12001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Информационный центр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5715016"/>
            <a:ext cx="1941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99"/>
                </a:solidFill>
              </a:rPr>
              <a:t>Консультативный</a:t>
            </a:r>
          </a:p>
          <a:p>
            <a:pPr algn="ctr"/>
            <a:r>
              <a:rPr lang="ru-RU" b="1" dirty="0" smtClean="0">
                <a:solidFill>
                  <a:srgbClr val="990099"/>
                </a:solidFill>
              </a:rPr>
              <a:t> уголок</a:t>
            </a:r>
            <a:endParaRPr lang="ru-RU" b="1" dirty="0">
              <a:solidFill>
                <a:srgbClr val="99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074" y="6211669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99"/>
                </a:solidFill>
              </a:rPr>
              <a:t>Теоретический материал</a:t>
            </a:r>
            <a:endParaRPr lang="ru-RU" b="1" dirty="0">
              <a:solidFill>
                <a:srgbClr val="99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24" y="0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99"/>
                </a:solidFill>
                <a:latin typeface="Comic Sans MS" pitchFamily="66" charset="0"/>
              </a:rPr>
              <a:t>Для эффективной логопедической помощи детям необходимо правильно организовать  консультативно-методическую работу с педагогами и родителями</a:t>
            </a:r>
            <a:endParaRPr lang="ru-RU" sz="20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57166"/>
            <a:ext cx="1524000" cy="933450"/>
          </a:xfrm>
          <a:prstGeom prst="rect">
            <a:avLst/>
          </a:prstGeom>
          <a:noFill/>
        </p:spPr>
      </p:pic>
      <p:pic>
        <p:nvPicPr>
          <p:cNvPr id="15364" name="Picture 4" descr="I:\Буклеты\Праздники\к праздникам\картинки\5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214686"/>
            <a:ext cx="4399720" cy="3465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71538" y="357166"/>
            <a:ext cx="491352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990099"/>
                </a:solidFill>
                <a:latin typeface="Comic Sans MS" pitchFamily="66" charset="0"/>
              </a:rPr>
              <a:t>Важно  шанс ребенку дать - </a:t>
            </a:r>
          </a:p>
          <a:p>
            <a:r>
              <a:rPr lang="ru-RU" sz="2400" b="1" dirty="0" smtClean="0">
                <a:solidFill>
                  <a:srgbClr val="990099"/>
                </a:solidFill>
                <a:latin typeface="Comic Sans MS" pitchFamily="66" charset="0"/>
              </a:rPr>
              <a:t>И условия создать,</a:t>
            </a:r>
          </a:p>
          <a:p>
            <a:r>
              <a:rPr lang="ru-RU" sz="2400" b="1" dirty="0" smtClean="0">
                <a:solidFill>
                  <a:srgbClr val="990099"/>
                </a:solidFill>
                <a:latin typeface="Comic Sans MS" pitchFamily="66" charset="0"/>
              </a:rPr>
              <a:t>Хочу, чтоб в кабинете у меня</a:t>
            </a:r>
          </a:p>
          <a:p>
            <a:r>
              <a:rPr lang="ru-RU" sz="2400" b="1" dirty="0" smtClean="0">
                <a:solidFill>
                  <a:srgbClr val="990099"/>
                </a:solidFill>
                <a:latin typeface="Comic Sans MS" pitchFamily="66" charset="0"/>
              </a:rPr>
              <a:t>Детям было всем удобно,</a:t>
            </a:r>
          </a:p>
          <a:p>
            <a:r>
              <a:rPr lang="ru-RU" sz="2400" b="1" dirty="0" smtClean="0">
                <a:solidFill>
                  <a:srgbClr val="990099"/>
                </a:solidFill>
                <a:latin typeface="Comic Sans MS" pitchFamily="66" charset="0"/>
              </a:rPr>
              <a:t>Уютно, чисто и светло.</a:t>
            </a:r>
          </a:p>
          <a:p>
            <a:r>
              <a:rPr lang="ru-RU" sz="2400" b="1" dirty="0" smtClean="0">
                <a:solidFill>
                  <a:srgbClr val="990099"/>
                </a:solidFill>
                <a:latin typeface="Comic Sans MS" pitchFamily="66" charset="0"/>
              </a:rPr>
              <a:t>Чтоб чувствовал себя малыш –</a:t>
            </a:r>
          </a:p>
          <a:p>
            <a:r>
              <a:rPr lang="ru-RU" sz="2400" b="1" dirty="0" smtClean="0">
                <a:solidFill>
                  <a:srgbClr val="990099"/>
                </a:solidFill>
                <a:latin typeface="Comic Sans MS" pitchFamily="66" charset="0"/>
              </a:rPr>
              <a:t>Комфортно и ощущал добро!</a:t>
            </a:r>
            <a:endParaRPr lang="ru-RU" sz="24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 rot="4737650">
            <a:off x="7629818" y="724881"/>
            <a:ext cx="1063210" cy="1794778"/>
            <a:chOff x="6228184" y="4365104"/>
            <a:chExt cx="984684" cy="1662220"/>
          </a:xfrm>
        </p:grpSpPr>
        <p:sp>
          <p:nvSpPr>
            <p:cNvPr id="7" name="Овал 6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928662" y="500042"/>
            <a:ext cx="735811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Comic Sans MS" pitchFamily="66" charset="0"/>
              </a:rPr>
              <a:t>Логопедический кабинет –</a:t>
            </a:r>
          </a:p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Comic Sans MS" pitchFamily="66" charset="0"/>
              </a:rPr>
              <a:t>пространство для творчества педагога.</a:t>
            </a:r>
            <a:endParaRPr lang="ru-RU" sz="2400" b="1" dirty="0" smtClean="0">
              <a:solidFill>
                <a:srgbClr val="990099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endParaRPr lang="ru-RU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Вот логопеда кабинет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В нем дети учатся играя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Здесь им на все дадут ответ,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Их речь и мысли развивая.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И для родителей совет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Всегда подскажет логопед!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1" name="Рисунок 10" descr="SDC139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3072341" cy="230425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4077073"/>
            <a:ext cx="712879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Ф.И.О.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Рыбкина Юлия Александровна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Дата рождения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26.11.1984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Образование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высшее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Год окончания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2007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Специальность по диплому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учитель – логопед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Место работы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МБДОУ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/с №14 « Колокольчик»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Должность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учитель – логопед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Общий </a:t>
            </a:r>
            <a:r>
              <a:rPr kumimoji="0" lang="ru-RU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педстаж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– стаж по специальности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с 2007 года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Квалификационная категория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первая</a:t>
            </a:r>
            <a:r>
              <a:rPr lang="ru-RU" sz="1400" dirty="0" smtClean="0">
                <a:latin typeface="Comic Sans MS" pitchFamily="66" charset="0"/>
                <a:cs typeface="Arial" pitchFamily="34" charset="0"/>
              </a:rPr>
              <a:t> 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Дата присвоения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2013 год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Курсовая подготовка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«Современные подходы к коррекции нарушений развития детей с ОВЗ в контексте ФГОС» 108ч . (2015г.)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3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 rot="4737650">
            <a:off x="7629818" y="724881"/>
            <a:ext cx="1063210" cy="1794778"/>
            <a:chOff x="6228184" y="4365104"/>
            <a:chExt cx="984684" cy="1662220"/>
          </a:xfrm>
        </p:grpSpPr>
        <p:sp>
          <p:nvSpPr>
            <p:cNvPr id="7" name="Овал 6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 rot="2235220">
            <a:off x="428283" y="4459471"/>
            <a:ext cx="4318863" cy="1325995"/>
          </a:xfrm>
          <a:prstGeom prst="rect">
            <a:avLst/>
          </a:prstGeom>
          <a:solidFill>
            <a:schemeClr val="accent1">
              <a:alpha val="31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2" descr="I:\Буклеты\Праздники\к праздникам\картинки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509120"/>
            <a:ext cx="4572032" cy="185738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928662" y="500043"/>
            <a:ext cx="7358114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lnSpc>
                <a:spcPct val="80000"/>
              </a:lnSpc>
              <a:spcBef>
                <a:spcPts val="600"/>
              </a:spcBef>
              <a:buClr>
                <a:srgbClr val="B13F9A"/>
              </a:buClr>
              <a:buSzPct val="73000"/>
              <a:buNone/>
            </a:pPr>
            <a:r>
              <a:rPr lang="ru-RU" sz="2400" b="1" dirty="0" smtClean="0">
                <a:solidFill>
                  <a:srgbClr val="990099"/>
                </a:solidFill>
                <a:latin typeface="Comic Sans MS" pitchFamily="66" charset="0"/>
                <a:cs typeface="Times New Roman" pitchFamily="18" charset="0"/>
              </a:rPr>
              <a:t>Требования ФГОС к развивающей  предметно-пространственной  среде   логопедического кабинета:</a:t>
            </a:r>
          </a:p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dirty="0" smtClean="0">
                <a:solidFill>
                  <a:prstClr val="black"/>
                </a:solidFill>
                <a:latin typeface="Trebuchet MS"/>
              </a:rPr>
              <a:t>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Обеспечивает максимальную  реализацию   образовательного   потенциала     пространства кабинета в  соответствии  с   особенностями каждого возрастного  этапа,  с учётом особенностей и коррекции недостатков их развития.    </a:t>
            </a:r>
          </a:p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  Обеспечивает возможность общения и совместной деятельности детей  и логопеда.  </a:t>
            </a:r>
          </a:p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   Обеспечивает:     реализацию  программы коррекционного обучения;     учитывает возрастные особенности детей. </a:t>
            </a:r>
          </a:p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Содержательно-насыщенная,    трансформируемая,        полифункциональная, вариативная, доступная и безопасная.  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3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IMG_20160831_132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88640"/>
            <a:ext cx="2160240" cy="288032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429124" y="2500306"/>
            <a:ext cx="3429024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Зона 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групповой работы</a:t>
            </a:r>
            <a:endParaRPr lang="ru-RU" sz="2000" dirty="0"/>
          </a:p>
        </p:txBody>
      </p:sp>
      <p:pic>
        <p:nvPicPr>
          <p:cNvPr id="15" name="Рисунок 14" descr="IMG_20160831_132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88640"/>
            <a:ext cx="2232248" cy="2784309"/>
          </a:xfrm>
          <a:prstGeom prst="rect">
            <a:avLst/>
          </a:prstGeom>
        </p:spPr>
      </p:pic>
      <p:pic>
        <p:nvPicPr>
          <p:cNvPr id="4" name="Рисунок 3" descr="C:\Users\user\Desktop\2014-2015\SDC197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57166"/>
            <a:ext cx="254794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000100" y="2500306"/>
            <a:ext cx="3429024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Зона индивидуальной работы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SDC111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071674" y="3571872"/>
            <a:ext cx="2571736" cy="228599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28596" y="5572140"/>
            <a:ext cx="3429024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Рабочая зона учителя логопеда 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86116" y="1928802"/>
            <a:ext cx="2837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Зоны кабинета по ФГОС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Рисунок 16" descr="IMG_20160831_1328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429000"/>
            <a:ext cx="2699792" cy="259228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429256" y="5643578"/>
            <a:ext cx="3429024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Зона методического сопровождения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:\Буклеты\Логопед\01_jpg_1350620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000372"/>
            <a:ext cx="2563802" cy="18146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8929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latin typeface="Comic Sans MS" pitchFamily="66" charset="0"/>
                <a:cs typeface="Times New Roman" pitchFamily="18" charset="0"/>
              </a:rPr>
              <a:t>Центры </a:t>
            </a:r>
          </a:p>
          <a:p>
            <a:pPr algn="ctr"/>
            <a:r>
              <a:rPr lang="ru-RU" sz="3200" b="1" dirty="0" smtClean="0">
                <a:solidFill>
                  <a:srgbClr val="990099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990099"/>
                </a:solidFill>
                <a:latin typeface="Comic Sans MS" pitchFamily="66" charset="0"/>
                <a:cs typeface="Times New Roman" pitchFamily="18" charset="0"/>
              </a:rPr>
              <a:t>огопедического</a:t>
            </a:r>
            <a:r>
              <a:rPr lang="ru-RU" sz="3200" b="1" dirty="0" smtClean="0">
                <a:solidFill>
                  <a:srgbClr val="990099"/>
                </a:solidFill>
                <a:latin typeface="Comic Sans MS" pitchFamily="66" charset="0"/>
                <a:cs typeface="Times New Roman" pitchFamily="18" charset="0"/>
              </a:rPr>
              <a:t> кабинета по ФГОС</a:t>
            </a:r>
            <a:endParaRPr lang="ru-RU" sz="3200" b="1" dirty="0">
              <a:solidFill>
                <a:srgbClr val="990099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9458" name="Picture 2" descr="I:\Буклеты\Праздники\к праздникам\картинки\0_95416_af03e71e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17612" cy="1317612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500034" y="4071942"/>
            <a:ext cx="3214710" cy="12001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сенсорного развития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71802" y="1357298"/>
            <a:ext cx="3143272" cy="112871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речевого и креативного развития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8596" y="2285992"/>
            <a:ext cx="3143272" cy="127159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моторного и конструктивного развития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86116" y="5214950"/>
            <a:ext cx="3143272" cy="127159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методического сопровождения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86446" y="4071942"/>
            <a:ext cx="3128946" cy="12001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Информационный центр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86446" y="2285992"/>
            <a:ext cx="3057508" cy="127159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технических средств обучения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7158" y="714356"/>
            <a:ext cx="3143272" cy="112871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речевого и креативного развития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4" idx="6"/>
          </p:cNvCxnSpPr>
          <p:nvPr/>
        </p:nvCxnSpPr>
        <p:spPr>
          <a:xfrm>
            <a:off x="3500430" y="1278713"/>
            <a:ext cx="1071570" cy="7147"/>
          </a:xfrm>
          <a:prstGeom prst="straightConnector1">
            <a:avLst/>
          </a:prstGeom>
          <a:ln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SDC196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857752" y="2000240"/>
            <a:ext cx="242889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Desktop\2014-2015\SDC197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714356"/>
            <a:ext cx="13906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IMG_20141031_1142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071942"/>
            <a:ext cx="2857521" cy="201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20141031_114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4071942"/>
            <a:ext cx="278608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1071546"/>
            <a:ext cx="2428892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Зона коррекции звукопроизношения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SDC110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4357694"/>
            <a:ext cx="2690799" cy="201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DC1089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3042" y="2000240"/>
            <a:ext cx="2500330" cy="2024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42910" y="0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Comic Sans MS" pitchFamily="66" charset="0"/>
                <a:cs typeface="Times New Roman" pitchFamily="18" charset="0"/>
              </a:rPr>
              <a:t>Коррекционный материал систематизирован и   оформлен по центрам:</a:t>
            </a:r>
            <a:endParaRPr lang="ru-RU" sz="2400" b="1" dirty="0">
              <a:solidFill>
                <a:srgbClr val="990099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>
            <a:off x="1071538" y="500042"/>
            <a:ext cx="1071570" cy="7147"/>
          </a:xfrm>
          <a:prstGeom prst="straightConnector1">
            <a:avLst/>
          </a:prstGeom>
          <a:ln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2214546" y="285728"/>
            <a:ext cx="2428892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Зона развития речевого дыхания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DC10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5147" y="1000108"/>
            <a:ext cx="2381267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SDC11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000372"/>
            <a:ext cx="4643438" cy="3482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SDC1093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619757" y="285728"/>
            <a:ext cx="2381267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SDC109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1857364"/>
            <a:ext cx="2476485" cy="1857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1071538" y="500042"/>
            <a:ext cx="1071570" cy="7147"/>
          </a:xfrm>
          <a:prstGeom prst="straightConnector1">
            <a:avLst/>
          </a:prstGeom>
          <a:ln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2214546" y="285728"/>
            <a:ext cx="3857652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Зона развития фонематического слуха и звукового анализа и синтеза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DC11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071546"/>
            <a:ext cx="4048121" cy="3036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SDC10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50030" y="3765350"/>
            <a:ext cx="3262303" cy="2446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SDC112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4143380"/>
            <a:ext cx="3333741" cy="2500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>
            <a:off x="1071538" y="500042"/>
            <a:ext cx="1071570" cy="7147"/>
          </a:xfrm>
          <a:prstGeom prst="straightConnector1">
            <a:avLst/>
          </a:prstGeom>
          <a:ln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2214546" y="285728"/>
            <a:ext cx="2786082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Зона обучения грамоте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DC11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017966"/>
            <a:ext cx="3214710" cy="2411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SDC17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000108"/>
            <a:ext cx="3214678" cy="241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SDC109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428732" y="3571872"/>
            <a:ext cx="2857488" cy="2857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SDC199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643314"/>
            <a:ext cx="2786082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385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admin</cp:lastModifiedBy>
  <cp:revision>47</cp:revision>
  <dcterms:created xsi:type="dcterms:W3CDTF">2012-08-02T12:17:38Z</dcterms:created>
  <dcterms:modified xsi:type="dcterms:W3CDTF">2016-09-04T13:20:18Z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