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0"/>
  </p:notesMasterIdLst>
  <p:sldIdLst>
    <p:sldId id="256" r:id="rId2"/>
    <p:sldId id="258" r:id="rId3"/>
    <p:sldId id="263" r:id="rId4"/>
    <p:sldId id="259" r:id="rId5"/>
    <p:sldId id="260" r:id="rId6"/>
    <p:sldId id="264" r:id="rId7"/>
    <p:sldId id="262" r:id="rId8"/>
    <p:sldId id="265" r:id="rId9"/>
    <p:sldId id="266" r:id="rId10"/>
    <p:sldId id="268" r:id="rId11"/>
    <p:sldId id="269" r:id="rId12"/>
    <p:sldId id="271" r:id="rId13"/>
    <p:sldId id="276" r:id="rId14"/>
    <p:sldId id="272" r:id="rId15"/>
    <p:sldId id="275" r:id="rId16"/>
    <p:sldId id="273" r:id="rId17"/>
    <p:sldId id="277" r:id="rId18"/>
    <p:sldId id="274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1D07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590" autoAdjust="0"/>
  </p:normalViewPr>
  <p:slideViewPr>
    <p:cSldViewPr>
      <p:cViewPr varScale="1">
        <p:scale>
          <a:sx n="74" d="100"/>
          <a:sy n="74" d="100"/>
        </p:scale>
        <p:origin x="-104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91B4C7-7937-41E7-B607-EFF2DD6EB743}" type="datetimeFigureOut">
              <a:rPr lang="ru-RU" smtClean="0"/>
              <a:t>26.10.2016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D683A9-2236-4EFB-8C8E-82FAAA457C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5859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D683A9-2236-4EFB-8C8E-82FAAA457CDB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44225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26.10.2016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26.10.2016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26.10.2016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26.10.2016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26.10.2016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26.10.2016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26.10.2016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26.10.2016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26.10.2016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26.10.2016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26.10.2016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pPr/>
              <a:t>26.10.2016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3.jpeg"/><Relationship Id="rId7" Type="http://schemas.openxmlformats.org/officeDocument/2006/relationships/image" Target="../media/image7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gif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gif"/><Relationship Id="rId5" Type="http://schemas.openxmlformats.org/officeDocument/2006/relationships/image" Target="../media/image28.png"/><Relationship Id="rId4" Type="http://schemas.openxmlformats.org/officeDocument/2006/relationships/image" Target="../media/image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5616" y="980728"/>
            <a:ext cx="7807776" cy="108012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ln w="12700">
                  <a:solidFill>
                    <a:srgbClr val="FFC000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«Большая» </a:t>
            </a:r>
            <a:r>
              <a:rPr lang="ru-RU" sz="2400" b="1" smtClean="0">
                <a:ln w="12700">
                  <a:solidFill>
                    <a:srgbClr val="FFC000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психологическая </a:t>
            </a:r>
            <a:r>
              <a:rPr lang="ru-RU" sz="2400" b="1" smtClean="0">
                <a:ln w="12700">
                  <a:solidFill>
                    <a:srgbClr val="FFC000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игра</a:t>
            </a:r>
            <a:r>
              <a:rPr lang="ru-RU" sz="2400" b="1" dirty="0" smtClean="0">
                <a:ln w="12700">
                  <a:solidFill>
                    <a:srgbClr val="FFC000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sz="2400" b="1" dirty="0" smtClean="0">
                <a:ln w="12700">
                  <a:solidFill>
                    <a:srgbClr val="FFC000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2400" b="1" dirty="0" smtClean="0">
                <a:ln w="12700">
                  <a:solidFill>
                    <a:srgbClr val="FFC000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для детей старшего дошкольного возраста</a:t>
            </a:r>
            <a:endParaRPr lang="ru-RU" sz="2400" b="1" dirty="0">
              <a:ln w="12700">
                <a:solidFill>
                  <a:srgbClr val="FFC000"/>
                </a:solidFill>
                <a:prstDash val="solid"/>
              </a:ln>
              <a:solidFill>
                <a:srgbClr val="FF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6752" y="2060848"/>
            <a:ext cx="7406640" cy="845995"/>
          </a:xfrm>
        </p:spPr>
        <p:txBody>
          <a:bodyPr>
            <a:normAutofit/>
          </a:bodyPr>
          <a:lstStyle/>
          <a:p>
            <a:pPr algn="ctr"/>
            <a:r>
              <a:rPr lang="ru-RU" sz="3200" b="1" i="1" dirty="0" smtClean="0">
                <a:ln w="12700">
                  <a:solidFill>
                    <a:srgbClr val="FFC000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«Волшебная поляна»</a:t>
            </a:r>
            <a:endParaRPr lang="ru-RU" sz="3200" b="1" i="1" dirty="0">
              <a:ln w="12700">
                <a:solidFill>
                  <a:srgbClr val="FFC000"/>
                </a:solidFill>
                <a:prstDash val="solid"/>
              </a:ln>
              <a:solidFill>
                <a:srgbClr val="FF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491880" y="6013336"/>
            <a:ext cx="554461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b="1" dirty="0">
              <a:ln w="1905"/>
              <a:solidFill>
                <a:srgbClr val="1D07BD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 pitchFamily="34" charset="0"/>
            </a:endParaRPr>
          </a:p>
          <a:p>
            <a:pPr algn="just"/>
            <a:r>
              <a:rPr lang="ru-RU" sz="1600" b="1" dirty="0" smtClean="0">
                <a:ln w="1905"/>
                <a:solidFill>
                  <a:srgbClr val="1D07BD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</a:rPr>
              <a:t>            Автор-разработчик:</a:t>
            </a:r>
            <a:r>
              <a:rPr lang="ru-RU" sz="1600" b="1" dirty="0">
                <a:ln w="1905"/>
                <a:solidFill>
                  <a:srgbClr val="1D07BD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</a:rPr>
              <a:t> </a:t>
            </a:r>
            <a:r>
              <a:rPr lang="ru-RU" sz="1600" b="1" dirty="0" smtClean="0">
                <a:ln w="1905"/>
                <a:solidFill>
                  <a:srgbClr val="1D07BD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</a:rPr>
              <a:t> педагог-психолог Шишкина И.Е.</a:t>
            </a:r>
            <a:endParaRPr lang="ru-RU" sz="1600" b="1" dirty="0">
              <a:ln w="1905"/>
              <a:solidFill>
                <a:srgbClr val="1D07BD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47864" y="476672"/>
            <a:ext cx="381181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i="1" dirty="0">
                <a:ln w="1905"/>
                <a:solidFill>
                  <a:srgbClr val="1C07B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</a:rPr>
              <a:t>ГБОУ СОШ  № 10 СПДС «Ягодка»</a:t>
            </a:r>
            <a:endParaRPr lang="ru-RU" sz="2000" b="1" dirty="0"/>
          </a:p>
        </p:txBody>
      </p:sp>
      <p:pic>
        <p:nvPicPr>
          <p:cNvPr id="7" name="Рисунок 6" descr="Рисунок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72414" y="19904"/>
            <a:ext cx="1271586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C:\Users\User\Desktop\IMG_15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582108"/>
            <a:ext cx="4370712" cy="3278034"/>
          </a:xfrm>
          <a:prstGeom prst="rect">
            <a:avLst/>
          </a:prstGeom>
          <a:noFill/>
          <a:ln w="12700">
            <a:solidFill>
              <a:srgbClr val="FF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979924"/>
            <a:ext cx="8100392" cy="1341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0" name="Picture 8" descr="Картинки Сердечко на перышке gif анимация смайлик аватар скачать бесплатно рисунок фото Сердечко на перышке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" y="735645"/>
            <a:ext cx="1745641" cy="1703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12" descr="Бабочка, анимация - Галина Владимировна Лузан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40542">
            <a:off x="1185575" y="2274823"/>
            <a:ext cx="1123950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8" name="Picture 16" descr="C:\Users\User\Desktop\97946852_polevyecvety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1" y="4037034"/>
            <a:ext cx="1890630" cy="1823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9" name="Picture 17" descr="C:\Users\User\Desktop\97946852_polevyecvety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4976" y="4037034"/>
            <a:ext cx="1783861" cy="1720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1" name="Picture 19" descr="Презентацию с музыкой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2251" y="2806646"/>
            <a:ext cx="909309" cy="878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8120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Новая папка (2)\IMG_15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715" y="1770292"/>
            <a:ext cx="6048672" cy="4536504"/>
          </a:xfrm>
          <a:prstGeom prst="rect">
            <a:avLst/>
          </a:prstGeom>
          <a:noFill/>
          <a:ln w="12700">
            <a:solidFill>
              <a:srgbClr val="FF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19872" y="260648"/>
            <a:ext cx="3099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1D07BD"/>
                </a:solidFill>
              </a:rPr>
              <a:t>Обсуждение рисунка</a:t>
            </a:r>
            <a:endParaRPr lang="ru-RU" sz="2400" b="1" i="1" dirty="0">
              <a:solidFill>
                <a:srgbClr val="1D07BD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83768" y="722313"/>
            <a:ext cx="6192688" cy="1047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b="1" i="1" dirty="0" smtClean="0">
                <a:solidFill>
                  <a:srgbClr val="FF6600"/>
                </a:solidFill>
                <a:latin typeface="Times New Roman"/>
                <a:ea typeface="Times New Roman"/>
                <a:cs typeface="Times New Roman"/>
              </a:rPr>
              <a:t>«Давайте </a:t>
            </a:r>
            <a:r>
              <a:rPr lang="ru-RU" b="1" i="1" dirty="0">
                <a:solidFill>
                  <a:srgbClr val="FF6600"/>
                </a:solidFill>
                <a:latin typeface="Times New Roman"/>
                <a:ea typeface="Times New Roman"/>
                <a:cs typeface="Times New Roman"/>
              </a:rPr>
              <a:t>посмотрим, какая получилась поляна. Если кому-то что-то непонятно, можно задать вопросы тому, кто это </a:t>
            </a:r>
            <a:r>
              <a:rPr lang="ru-RU" b="1" i="1" dirty="0" smtClean="0">
                <a:solidFill>
                  <a:srgbClr val="FF6600"/>
                </a:solidFill>
                <a:latin typeface="Times New Roman"/>
                <a:ea typeface="Times New Roman"/>
                <a:cs typeface="Times New Roman"/>
              </a:rPr>
              <a:t>нарисовал».</a:t>
            </a:r>
            <a:endParaRPr lang="ru-RU" sz="1400" b="1" i="1" dirty="0">
              <a:solidFill>
                <a:srgbClr val="FF6600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8194" name="Picture 2" descr="Анимированные цветы, анимашки цветов, разные картинки цветов Smayli.ru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420" y="-45646"/>
            <a:ext cx="1460356" cy="1460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КАРТИНКА Бабочка (558) смайлик gif анимация рисунок ава фото Бабочка (558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1387" y="2420888"/>
            <a:ext cx="1742594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7144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Новая папка (2)\IMG_15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1244" y="1124744"/>
            <a:ext cx="7124913" cy="5118403"/>
          </a:xfrm>
          <a:prstGeom prst="rect">
            <a:avLst/>
          </a:prstGeom>
          <a:noFill/>
          <a:ln>
            <a:solidFill>
              <a:srgbClr val="FF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67744" y="260648"/>
            <a:ext cx="5832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1D07BD"/>
                </a:solidFill>
              </a:rPr>
              <a:t>Расслабление и фантазирование</a:t>
            </a:r>
            <a:endParaRPr lang="ru-RU" sz="2400" b="1" i="1" dirty="0">
              <a:solidFill>
                <a:srgbClr val="1D07BD"/>
              </a:solidFill>
            </a:endParaRPr>
          </a:p>
        </p:txBody>
      </p:sp>
      <p:pic>
        <p:nvPicPr>
          <p:cNvPr id="9224" name="Picture 8" descr="Разделительные линии Анимация, анимашки в гостевую бесплатно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77698" y="5013176"/>
            <a:ext cx="5285883" cy="906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500" y="4869160"/>
            <a:ext cx="8172400" cy="1988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6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994" y="265379"/>
            <a:ext cx="924470" cy="1009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1448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75856" y="116632"/>
            <a:ext cx="35632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1D07BD"/>
                </a:solidFill>
              </a:rPr>
              <a:t>Дети живут на поляне</a:t>
            </a:r>
            <a:endParaRPr lang="ru-RU" sz="2400" b="1" i="1" dirty="0">
              <a:solidFill>
                <a:srgbClr val="1D07BD"/>
              </a:solidFill>
            </a:endParaRPr>
          </a:p>
        </p:txBody>
      </p:sp>
      <p:pic>
        <p:nvPicPr>
          <p:cNvPr id="5123" name="Picture 3" descr="C:\Users\User\Desktop\Новая папка (2)\IMG_15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28" y="576063"/>
            <a:ext cx="3969360" cy="3041576"/>
          </a:xfrm>
          <a:prstGeom prst="rect">
            <a:avLst/>
          </a:prstGeom>
          <a:noFill/>
          <a:ln>
            <a:solidFill>
              <a:srgbClr val="FF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User\Desktop\Новая папка (2)\IMG_15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336" y="578297"/>
            <a:ext cx="4225158" cy="3039343"/>
          </a:xfrm>
          <a:prstGeom prst="rect">
            <a:avLst/>
          </a:prstGeom>
          <a:noFill/>
          <a:ln>
            <a:solidFill>
              <a:srgbClr val="FF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User\Desktop\Новая папка (2)\IMG_155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336" y="3748404"/>
            <a:ext cx="4225158" cy="2952328"/>
          </a:xfrm>
          <a:prstGeom prst="rect">
            <a:avLst/>
          </a:prstGeom>
          <a:noFill/>
          <a:ln>
            <a:solidFill>
              <a:srgbClr val="FF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C:\Users\User\Desktop\IMG_153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28" y="3748404"/>
            <a:ext cx="3969360" cy="2977020"/>
          </a:xfrm>
          <a:prstGeom prst="rect">
            <a:avLst/>
          </a:prstGeom>
          <a:noFill/>
          <a:ln>
            <a:solidFill>
              <a:srgbClr val="FF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User\Desktop\Новая папка (2)\IMG_155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268" y="2237283"/>
            <a:ext cx="4249465" cy="3022241"/>
          </a:xfrm>
          <a:prstGeom prst="rect">
            <a:avLst/>
          </a:prstGeom>
          <a:noFill/>
          <a:ln>
            <a:solidFill>
              <a:srgbClr val="FF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9519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45951"/>
            <a:ext cx="4032448" cy="3022101"/>
          </a:xfrm>
          <a:prstGeom prst="rect">
            <a:avLst/>
          </a:prstGeom>
          <a:noFill/>
          <a:ln w="9525">
            <a:solidFill>
              <a:srgbClr val="FF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91680" y="260648"/>
            <a:ext cx="69127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i="1" dirty="0">
                <a:solidFill>
                  <a:srgbClr val="1D07BD"/>
                </a:solidFill>
              </a:rPr>
              <a:t>Дети живут на поляне</a:t>
            </a:r>
          </a:p>
        </p:txBody>
      </p:sp>
      <p:pic>
        <p:nvPicPr>
          <p:cNvPr id="10243" name="Picture 3" descr="C:\Users\User\Desktop\Новая папка (2)\IMG_15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506" y="745951"/>
            <a:ext cx="4176958" cy="3022101"/>
          </a:xfrm>
          <a:prstGeom prst="rect">
            <a:avLst/>
          </a:prstGeom>
          <a:noFill/>
          <a:ln>
            <a:solidFill>
              <a:srgbClr val="FF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User\Desktop\Новая папка (2)\IMG_15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506" y="3914289"/>
            <a:ext cx="4176958" cy="2801644"/>
          </a:xfrm>
          <a:prstGeom prst="rect">
            <a:avLst/>
          </a:prstGeom>
          <a:noFill/>
          <a:ln>
            <a:solidFill>
              <a:srgbClr val="FF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C:\Users\User\Desktop\IMG_153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29" y="3907620"/>
            <a:ext cx="4032448" cy="2808312"/>
          </a:xfrm>
          <a:prstGeom prst="rect">
            <a:avLst/>
          </a:prstGeom>
          <a:noFill/>
          <a:ln>
            <a:solidFill>
              <a:srgbClr val="FF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C:\Users\User\Desktop\Новая папка (2)\IMG_155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7756" y="2420888"/>
            <a:ext cx="4362229" cy="3271672"/>
          </a:xfrm>
          <a:prstGeom prst="rect">
            <a:avLst/>
          </a:prstGeom>
          <a:noFill/>
          <a:ln>
            <a:solidFill>
              <a:srgbClr val="FF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9971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Новая папка (2)\IMG_15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930" y="908720"/>
            <a:ext cx="6978374" cy="5233780"/>
          </a:xfrm>
          <a:prstGeom prst="rect">
            <a:avLst/>
          </a:prstGeom>
          <a:noFill/>
          <a:ln>
            <a:solidFill>
              <a:srgbClr val="FF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79712" y="188641"/>
            <a:ext cx="6624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400" b="1" i="1" dirty="0">
                <a:solidFill>
                  <a:srgbClr val="1D07BD"/>
                </a:solidFill>
              </a:rPr>
              <a:t>Расслабление и фантазирование</a:t>
            </a:r>
          </a:p>
        </p:txBody>
      </p:sp>
      <p:pic>
        <p:nvPicPr>
          <p:cNvPr id="11268" name="Picture 4" descr="Плейкаст &quot;Самые красивые существа на земле-они похожи на цве…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427" y="100848"/>
            <a:ext cx="828069" cy="807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725144"/>
            <a:ext cx="8172400" cy="2132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3" name="Picture 9" descr="Разделительные линии Анимация, анимашки в гостевую бесплатно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941168"/>
            <a:ext cx="5112568" cy="876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4970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934" y="1628800"/>
            <a:ext cx="6350482" cy="4759818"/>
          </a:xfrm>
          <a:prstGeom prst="rect">
            <a:avLst/>
          </a:prstGeom>
          <a:noFill/>
          <a:ln w="9525">
            <a:solidFill>
              <a:srgbClr val="FF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63888" y="116632"/>
            <a:ext cx="2664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1D07BD"/>
                </a:solidFill>
                <a:latin typeface="+mj-lt"/>
              </a:rPr>
              <a:t>Беседа</a:t>
            </a:r>
            <a:endParaRPr lang="ru-RU" sz="2400" b="1" i="1" dirty="0">
              <a:solidFill>
                <a:srgbClr val="1D07BD"/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15616" y="620688"/>
            <a:ext cx="7920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i="1" dirty="0" smtClean="0">
                <a:solidFill>
                  <a:srgbClr val="FF6600"/>
                </a:solidFill>
              </a:rPr>
              <a:t>Дети делятся своими впечатлениями об игре и о том, как им жилось на поляне, что им особенно понравилось и запомнилось и чего, по их мнению, не хватало.</a:t>
            </a:r>
            <a:endParaRPr lang="ru-RU" b="1" i="1" dirty="0">
              <a:solidFill>
                <a:srgbClr val="FF6600"/>
              </a:solidFill>
            </a:endParaRPr>
          </a:p>
        </p:txBody>
      </p:sp>
      <p:pic>
        <p:nvPicPr>
          <p:cNvPr id="16386" name="Picture 2" descr="C:\Users\User\Desktop\b4f8d525dd8e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057" y="5994288"/>
            <a:ext cx="720080" cy="788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User\Desktop\b4f8d525dd8e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1909" y="5994287"/>
            <a:ext cx="720080" cy="788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4443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Новая папка (2)\IMG_15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230" y="1045159"/>
            <a:ext cx="7117668" cy="5338251"/>
          </a:xfrm>
          <a:prstGeom prst="rect">
            <a:avLst/>
          </a:prstGeom>
          <a:noFill/>
          <a:ln w="12700">
            <a:solidFill>
              <a:srgbClr val="FF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75856" y="327125"/>
            <a:ext cx="36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1D07BD"/>
                </a:solidFill>
              </a:rPr>
              <a:t>Игра «Паровозик»</a:t>
            </a:r>
            <a:endParaRPr lang="ru-RU" sz="2400" b="1" i="1" dirty="0">
              <a:solidFill>
                <a:srgbClr val="1D07BD"/>
              </a:solidFill>
            </a:endParaRPr>
          </a:p>
        </p:txBody>
      </p:sp>
      <p:pic>
        <p:nvPicPr>
          <p:cNvPr id="3074" name="Picture 2" descr="C:\Users\User\Desktop\1267608447_transport-poezd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93209" y="148382"/>
            <a:ext cx="1743075" cy="81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3242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908720"/>
            <a:ext cx="7776864" cy="42334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b="1" i="1" dirty="0" smtClean="0">
                <a:solidFill>
                  <a:srgbClr val="FF6600"/>
                </a:solidFill>
                <a:latin typeface="Times New Roman"/>
                <a:ea typeface="Times New Roman"/>
                <a:cs typeface="Times New Roman"/>
              </a:rPr>
              <a:t>	«</a:t>
            </a:r>
            <a:r>
              <a:rPr lang="ru-RU" b="1" i="1" dirty="0">
                <a:solidFill>
                  <a:srgbClr val="FF6600"/>
                </a:solidFill>
                <a:latin typeface="Times New Roman"/>
                <a:ea typeface="Times New Roman"/>
                <a:cs typeface="Times New Roman"/>
              </a:rPr>
              <a:t>Большая» психологическая игра дает педагогу-психологу прекрасную возможность увидеть детей в различных ситуациях, в свободной игровой деятельности. </a:t>
            </a:r>
            <a:endParaRPr lang="ru-RU" b="1" i="1" dirty="0" smtClean="0">
              <a:solidFill>
                <a:srgbClr val="FF6600"/>
              </a:solidFill>
              <a:latin typeface="Times New Roman"/>
              <a:ea typeface="Times New Roman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b="1" i="1" dirty="0" smtClean="0">
                <a:solidFill>
                  <a:srgbClr val="FF6600"/>
                </a:solidFill>
                <a:latin typeface="Times New Roman"/>
                <a:ea typeface="Times New Roman"/>
                <a:cs typeface="Times New Roman"/>
              </a:rPr>
              <a:t>	Наблюдая </a:t>
            </a:r>
            <a:r>
              <a:rPr lang="ru-RU" b="1" i="1" dirty="0">
                <a:solidFill>
                  <a:srgbClr val="FF6600"/>
                </a:solidFill>
                <a:latin typeface="Times New Roman"/>
                <a:ea typeface="Times New Roman"/>
                <a:cs typeface="Times New Roman"/>
              </a:rPr>
              <a:t>за детьми во время игры, можно выделить ребят, испытывающих трудности в общении со сверстниками, не умеющих свободно играть в заданном игровом пространстве, готовых к внутригрупповому взаимодействию и не готовых. </a:t>
            </a:r>
            <a:endParaRPr lang="ru-RU" b="1" i="1" dirty="0" smtClean="0">
              <a:solidFill>
                <a:srgbClr val="FF6600"/>
              </a:solidFill>
              <a:latin typeface="Times New Roman"/>
              <a:ea typeface="Times New Roman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b="1" i="1" dirty="0">
                <a:solidFill>
                  <a:srgbClr val="FF6600"/>
                </a:solidFill>
                <a:latin typeface="Times New Roman"/>
                <a:ea typeface="Times New Roman"/>
                <a:cs typeface="Times New Roman"/>
              </a:rPr>
              <a:t>	</a:t>
            </a:r>
            <a:r>
              <a:rPr lang="ru-RU" b="1" i="1" dirty="0" smtClean="0">
                <a:solidFill>
                  <a:srgbClr val="FF6600"/>
                </a:solidFill>
                <a:latin typeface="Times New Roman"/>
                <a:ea typeface="Times New Roman"/>
                <a:cs typeface="Times New Roman"/>
              </a:rPr>
              <a:t>Также </a:t>
            </a:r>
            <a:r>
              <a:rPr lang="ru-RU" b="1" i="1" dirty="0">
                <a:solidFill>
                  <a:srgbClr val="FF6600"/>
                </a:solidFill>
                <a:latin typeface="Times New Roman"/>
                <a:ea typeface="Times New Roman"/>
                <a:cs typeface="Times New Roman"/>
              </a:rPr>
              <a:t>это игровое действие позволяет увидеть, кто из детей пользуется наибольшей популярностью, кто с кем стремится построить отношения. </a:t>
            </a:r>
            <a:endParaRPr lang="ru-RU" b="1" i="1" dirty="0" smtClean="0">
              <a:solidFill>
                <a:srgbClr val="FF6600"/>
              </a:solidFill>
              <a:latin typeface="Times New Roman"/>
              <a:ea typeface="Times New Roman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b="1" i="1" dirty="0">
                <a:solidFill>
                  <a:srgbClr val="FF6600"/>
                </a:solidFill>
                <a:latin typeface="Times New Roman"/>
                <a:ea typeface="Times New Roman"/>
                <a:cs typeface="Times New Roman"/>
              </a:rPr>
              <a:t>	</a:t>
            </a:r>
            <a:r>
              <a:rPr lang="ru-RU" b="1" i="1" dirty="0" smtClean="0">
                <a:solidFill>
                  <a:srgbClr val="FF6600"/>
                </a:solidFill>
                <a:latin typeface="Times New Roman"/>
                <a:ea typeface="Times New Roman"/>
                <a:cs typeface="Times New Roman"/>
              </a:rPr>
              <a:t>Получив </a:t>
            </a:r>
            <a:r>
              <a:rPr lang="ru-RU" b="1" i="1" dirty="0">
                <a:solidFill>
                  <a:srgbClr val="FF6600"/>
                </a:solidFill>
                <a:latin typeface="Times New Roman"/>
                <a:ea typeface="Times New Roman"/>
                <a:cs typeface="Times New Roman"/>
              </a:rPr>
              <a:t>данную информацию, педагог-психолог </a:t>
            </a:r>
            <a:r>
              <a:rPr lang="ru-RU" b="1" i="1" dirty="0" smtClean="0">
                <a:solidFill>
                  <a:srgbClr val="FF6600"/>
                </a:solidFill>
                <a:latin typeface="Times New Roman"/>
                <a:ea typeface="Times New Roman"/>
                <a:cs typeface="Times New Roman"/>
              </a:rPr>
              <a:t>может </a:t>
            </a:r>
            <a:r>
              <a:rPr lang="ru-RU" b="1" i="1" dirty="0">
                <a:solidFill>
                  <a:srgbClr val="FF6600"/>
                </a:solidFill>
                <a:latin typeface="Times New Roman"/>
                <a:ea typeface="Times New Roman"/>
                <a:cs typeface="Times New Roman"/>
              </a:rPr>
              <a:t>планировать дальнейшую работу с данной возрастной группой детей с учетом её индивидуальных и групповых особенностей.</a:t>
            </a:r>
            <a:endParaRPr lang="ru-RU" sz="1400" b="1" i="1" dirty="0">
              <a:solidFill>
                <a:srgbClr val="FF6600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31840" y="332656"/>
            <a:ext cx="295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1D07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Вывод</a:t>
            </a:r>
            <a:endParaRPr lang="ru-RU" sz="2400" b="1" i="1" dirty="0">
              <a:solidFill>
                <a:srgbClr val="1D07B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293" name="Picture 5" descr="C:\Users\User\Desktop\f0148576f9ce2a55bef03b095f158987_i-486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291" y="5157223"/>
            <a:ext cx="5521513" cy="946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0102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esktop\Новая папка (2)\IMG_157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556792"/>
            <a:ext cx="4991683" cy="3614666"/>
          </a:xfrm>
          <a:prstGeom prst="rect">
            <a:avLst/>
          </a:prstGeom>
          <a:noFill/>
          <a:ln w="28575">
            <a:solidFill>
              <a:srgbClr val="FF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19672" y="404664"/>
            <a:ext cx="69113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i="1" dirty="0" smtClean="0">
                <a:solidFill>
                  <a:srgbClr val="1D07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внимание!!!</a:t>
            </a:r>
            <a:endParaRPr lang="ru-RU" sz="4400" b="1" i="1" dirty="0">
              <a:solidFill>
                <a:srgbClr val="1D07B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8" name="Picture 4" descr="МБДОУ Комсомольский детский сад &quot;Ромашка&quot; - Визитная карточка МБДОУ Комсомольский детский сад &quot;Ромашка&quot;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331" y="3789040"/>
            <a:ext cx="3810000" cy="25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5650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435608" y="274638"/>
            <a:ext cx="7312856" cy="5962674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just"/>
            <a:r>
              <a:rPr lang="ru-RU" sz="2400" dirty="0">
                <a:solidFill>
                  <a:srgbClr val="1D07BD"/>
                </a:solidFill>
              </a:rPr>
              <a:t>	</a:t>
            </a:r>
            <a:r>
              <a:rPr lang="ru-RU" sz="1800" dirty="0" smtClean="0">
                <a:solidFill>
                  <a:srgbClr val="1D07BD"/>
                </a:solidFill>
                <a:effectLst/>
                <a:latin typeface="+mn-lt"/>
              </a:rPr>
              <a:t>На сегодняшний день, БПИ- это один из популярных видов игр психологической работы как с детьми, так и со взрослыми.</a:t>
            </a:r>
          </a:p>
          <a:p>
            <a:pPr algn="just"/>
            <a:r>
              <a:rPr lang="ru-RU" sz="1800" dirty="0" smtClean="0">
                <a:solidFill>
                  <a:srgbClr val="1D07BD"/>
                </a:solidFill>
                <a:effectLst/>
                <a:latin typeface="+mn-lt"/>
              </a:rPr>
              <a:t>	БПИ- это «маленькая жизнь», которая проживается каждым участником.</a:t>
            </a:r>
          </a:p>
          <a:p>
            <a:pPr algn="just"/>
            <a:r>
              <a:rPr lang="ru-RU" sz="1800" dirty="0" smtClean="0">
                <a:solidFill>
                  <a:srgbClr val="1D07BD"/>
                </a:solidFill>
                <a:effectLst/>
                <a:latin typeface="+mn-lt"/>
              </a:rPr>
              <a:t>	БПИ «Волшебная поляна»- это «игра-переживание» (один из сложных видов </a:t>
            </a:r>
            <a:r>
              <a:rPr lang="en-US" sz="1800" dirty="0">
                <a:solidFill>
                  <a:srgbClr val="1D07BD"/>
                </a:solidFill>
                <a:effectLst/>
                <a:latin typeface="+mn-lt"/>
              </a:rPr>
              <a:t> </a:t>
            </a:r>
            <a:r>
              <a:rPr lang="ru-RU" sz="1800" dirty="0" smtClean="0">
                <a:solidFill>
                  <a:srgbClr val="1D07BD"/>
                </a:solidFill>
                <a:effectLst/>
                <a:latin typeface="+mn-lt"/>
              </a:rPr>
              <a:t>БПИ для участников и ведущего).</a:t>
            </a:r>
          </a:p>
          <a:p>
            <a:pPr algn="just"/>
            <a:r>
              <a:rPr lang="ru-RU" sz="1800" dirty="0" smtClean="0">
                <a:solidFill>
                  <a:srgbClr val="1D07BD"/>
                </a:solidFill>
                <a:effectLst/>
                <a:latin typeface="+mn-lt"/>
              </a:rPr>
              <a:t>	Каждому ребенку игра дает возможность почувствовать себя свободным от всех ограничений, он пытается осмыслить и понять себя, построить новые модели поведения, научиться по-другому относиться к миру и себе.</a:t>
            </a:r>
          </a:p>
          <a:p>
            <a:pPr algn="just"/>
            <a:r>
              <a:rPr lang="ru-RU" sz="1800" dirty="0">
                <a:solidFill>
                  <a:srgbClr val="1D07BD"/>
                </a:solidFill>
                <a:effectLst/>
                <a:latin typeface="+mn-lt"/>
              </a:rPr>
              <a:t>	</a:t>
            </a:r>
            <a:r>
              <a:rPr lang="ru-RU" sz="1800" dirty="0" smtClean="0">
                <a:solidFill>
                  <a:srgbClr val="1D07BD"/>
                </a:solidFill>
                <a:effectLst/>
                <a:latin typeface="+mn-lt"/>
              </a:rPr>
              <a:t>«Волшебная поляна», которую обустраивают дети- это по сути, их группа, пространство повседневных взаимоотношений. Найти место каждому и создать сообщество, комфортное для всех,- главная задача участников. </a:t>
            </a:r>
          </a:p>
          <a:p>
            <a:pPr algn="just"/>
            <a:r>
              <a:rPr lang="ru-RU" sz="1800" dirty="0">
                <a:solidFill>
                  <a:srgbClr val="1D07BD"/>
                </a:solidFill>
                <a:effectLst/>
                <a:latin typeface="+mn-lt"/>
              </a:rPr>
              <a:t>	</a:t>
            </a:r>
            <a:r>
              <a:rPr lang="ru-RU" sz="1800" dirty="0" smtClean="0">
                <a:solidFill>
                  <a:srgbClr val="1D07BD"/>
                </a:solidFill>
                <a:effectLst/>
                <a:latin typeface="+mn-lt"/>
              </a:rPr>
              <a:t>Это удивительно теплая игра, она умиротворяет даже группы детей, где отношения детей складываются непросто. Это связано с тем, что игра предоставляет каждому его личное пространство. Человек, имеющий право на личный мир, как правило, значительно терпимее относится к тем, кто его окружает.</a:t>
            </a:r>
          </a:p>
          <a:p>
            <a:pPr algn="just"/>
            <a:r>
              <a:rPr lang="ru-RU" sz="1800" dirty="0">
                <a:solidFill>
                  <a:srgbClr val="1D07BD"/>
                </a:solidFill>
                <a:effectLst/>
                <a:latin typeface="+mn-lt"/>
              </a:rPr>
              <a:t>	</a:t>
            </a:r>
            <a:r>
              <a:rPr lang="ru-RU" sz="1800" dirty="0" smtClean="0">
                <a:solidFill>
                  <a:srgbClr val="1D07BD"/>
                </a:solidFill>
                <a:effectLst/>
                <a:latin typeface="+mn-lt"/>
              </a:rPr>
              <a:t>Данная игра выступает не только как средство познания и развития каждого участника, но имеет еще большое диагностическое значение.</a:t>
            </a:r>
            <a:endParaRPr lang="ru-RU" sz="1800" dirty="0">
              <a:solidFill>
                <a:srgbClr val="1D07BD"/>
              </a:solidFill>
              <a:effectLst/>
              <a:latin typeface="+mn-lt"/>
            </a:endParaRPr>
          </a:p>
        </p:txBody>
      </p:sp>
      <p:pic>
        <p:nvPicPr>
          <p:cNvPr id="15362" name="Picture 2" descr="C:\Users\User\Desktop\f0148576f9ce2a55bef03b095f158987_i-486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922972" y="2679911"/>
            <a:ext cx="4912242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7602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87624" y="116632"/>
            <a:ext cx="7632848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rgbClr val="1D07BD"/>
                </a:solidFill>
              </a:rPr>
              <a:t>Ожидаемый результат: </a:t>
            </a:r>
            <a:r>
              <a:rPr lang="ru-RU" dirty="0" smtClean="0">
                <a:solidFill>
                  <a:srgbClr val="1D07BD"/>
                </a:solidFill>
              </a:rPr>
              <a:t>создание благоприятного психологического климата и получение каждым участником опыта сотрудничества и взаимодействия, осознание своей значимости в коллективе, создание позитивных отношений между ними.</a:t>
            </a:r>
          </a:p>
          <a:p>
            <a:pPr algn="just"/>
            <a:r>
              <a:rPr lang="ru-RU" b="1" dirty="0" smtClean="0">
                <a:solidFill>
                  <a:srgbClr val="1D07BD"/>
                </a:solidFill>
              </a:rPr>
              <a:t>Время, необходимое для проведения игры:</a:t>
            </a:r>
            <a:r>
              <a:rPr lang="ru-RU" dirty="0" smtClean="0">
                <a:solidFill>
                  <a:srgbClr val="1D07BD"/>
                </a:solidFill>
              </a:rPr>
              <a:t> 30-40 мин.</a:t>
            </a:r>
          </a:p>
          <a:p>
            <a:pPr algn="just"/>
            <a:r>
              <a:rPr lang="ru-RU" b="1" dirty="0" smtClean="0">
                <a:solidFill>
                  <a:srgbClr val="1D07BD"/>
                </a:solidFill>
              </a:rPr>
              <a:t>Для проведения игры потребуется помещение с большой площадью: </a:t>
            </a:r>
            <a:r>
              <a:rPr lang="ru-RU" dirty="0" smtClean="0">
                <a:solidFill>
                  <a:srgbClr val="1D07BD"/>
                </a:solidFill>
              </a:rPr>
              <a:t>физкультурный зал или просторная групповая комната.</a:t>
            </a:r>
          </a:p>
          <a:p>
            <a:pPr algn="just"/>
            <a:r>
              <a:rPr lang="ru-RU" b="1" dirty="0" smtClean="0">
                <a:solidFill>
                  <a:srgbClr val="1D07BD"/>
                </a:solidFill>
              </a:rPr>
              <a:t>Участники. </a:t>
            </a:r>
            <a:r>
              <a:rPr lang="ru-RU" dirty="0" smtClean="0">
                <a:solidFill>
                  <a:srgbClr val="1D07BD"/>
                </a:solidFill>
              </a:rPr>
              <a:t>Игра предназначена для детей 5-7 лет. Оптимальное количество участников – от 10 до 20 человек. Для проведения игры необходимы один ведущий (педагог-психолог) и один ассистент (воспитатель).</a:t>
            </a:r>
          </a:p>
          <a:p>
            <a:pPr algn="just"/>
            <a:r>
              <a:rPr lang="ru-RU" b="1" dirty="0" smtClean="0">
                <a:solidFill>
                  <a:srgbClr val="1D07BD"/>
                </a:solidFill>
              </a:rPr>
              <a:t>Материалы:</a:t>
            </a: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1D07BD"/>
                </a:solidFill>
                <a:ea typeface="Times New Roman"/>
                <a:cs typeface="Times New Roman"/>
              </a:rPr>
              <a:t>большой лист бумаги;</a:t>
            </a:r>
            <a:endParaRPr lang="ru-RU" dirty="0">
              <a:solidFill>
                <a:srgbClr val="1D07BD"/>
              </a:solidFill>
              <a:ea typeface="Calibri"/>
              <a:cs typeface="Times New Roman"/>
            </a:endParaRP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1D07BD"/>
                </a:solidFill>
                <a:ea typeface="Times New Roman"/>
                <a:cs typeface="Times New Roman"/>
              </a:rPr>
              <a:t>цветные </a:t>
            </a:r>
            <a:r>
              <a:rPr lang="ru-RU" dirty="0">
                <a:solidFill>
                  <a:srgbClr val="1D07BD"/>
                </a:solidFill>
                <a:ea typeface="Times New Roman"/>
                <a:cs typeface="Times New Roman"/>
              </a:rPr>
              <a:t>карандаши или мелки;</a:t>
            </a:r>
            <a:endParaRPr lang="ru-RU" dirty="0">
              <a:solidFill>
                <a:srgbClr val="1D07BD"/>
              </a:solidFill>
              <a:ea typeface="Calibri"/>
              <a:cs typeface="Times New Roman"/>
            </a:endParaRP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1D07BD"/>
                </a:solidFill>
                <a:ea typeface="Times New Roman"/>
                <a:cs typeface="Times New Roman"/>
              </a:rPr>
              <a:t>наборы </a:t>
            </a:r>
            <a:r>
              <a:rPr lang="ru-RU" dirty="0">
                <a:solidFill>
                  <a:srgbClr val="1D07BD"/>
                </a:solidFill>
                <a:ea typeface="Times New Roman"/>
                <a:cs typeface="Times New Roman"/>
              </a:rPr>
              <a:t>детской посуды;</a:t>
            </a:r>
            <a:endParaRPr lang="ru-RU" dirty="0">
              <a:solidFill>
                <a:srgbClr val="1D07BD"/>
              </a:solidFill>
              <a:ea typeface="Calibri"/>
              <a:cs typeface="Times New Roman"/>
            </a:endParaRP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1D07BD"/>
                </a:solidFill>
                <a:ea typeface="Times New Roman"/>
                <a:cs typeface="Times New Roman"/>
              </a:rPr>
              <a:t>разнообразные </a:t>
            </a:r>
            <a:r>
              <a:rPr lang="ru-RU" dirty="0">
                <a:solidFill>
                  <a:srgbClr val="1D07BD"/>
                </a:solidFill>
                <a:ea typeface="Times New Roman"/>
                <a:cs typeface="Times New Roman"/>
              </a:rPr>
              <a:t>мягкие </a:t>
            </a:r>
            <a:r>
              <a:rPr lang="ru-RU" dirty="0" smtClean="0">
                <a:solidFill>
                  <a:srgbClr val="1D07BD"/>
                </a:solidFill>
                <a:ea typeface="Times New Roman"/>
                <a:cs typeface="Times New Roman"/>
              </a:rPr>
              <a:t>игрушки,</a:t>
            </a:r>
            <a:r>
              <a:rPr lang="ru-RU" dirty="0">
                <a:solidFill>
                  <a:srgbClr val="1D07BD"/>
                </a:solidFill>
                <a:ea typeface="Times New Roman"/>
                <a:cs typeface="Times New Roman"/>
              </a:rPr>
              <a:t> куклы, машинки, конструкторы «</a:t>
            </a:r>
            <a:r>
              <a:rPr lang="ru-RU" dirty="0" err="1">
                <a:solidFill>
                  <a:srgbClr val="1D07BD"/>
                </a:solidFill>
                <a:ea typeface="Times New Roman"/>
                <a:cs typeface="Times New Roman"/>
              </a:rPr>
              <a:t>Лего</a:t>
            </a:r>
            <a:r>
              <a:rPr lang="ru-RU" dirty="0" smtClean="0">
                <a:solidFill>
                  <a:srgbClr val="1D07BD"/>
                </a:solidFill>
                <a:ea typeface="Times New Roman"/>
                <a:cs typeface="Times New Roman"/>
              </a:rPr>
              <a:t>» и т.д.;</a:t>
            </a:r>
            <a:endParaRPr lang="ru-RU" dirty="0">
              <a:solidFill>
                <a:srgbClr val="1D07BD"/>
              </a:solidFill>
              <a:ea typeface="Calibri"/>
              <a:cs typeface="Times New Roman"/>
            </a:endParaRP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1D07BD"/>
                </a:solidFill>
                <a:ea typeface="Times New Roman"/>
                <a:cs typeface="Times New Roman"/>
              </a:rPr>
              <a:t>большие </a:t>
            </a:r>
            <a:r>
              <a:rPr lang="ru-RU" dirty="0">
                <a:solidFill>
                  <a:srgbClr val="1D07BD"/>
                </a:solidFill>
                <a:ea typeface="Times New Roman"/>
                <a:cs typeface="Times New Roman"/>
              </a:rPr>
              <a:t>куски светлой ткани, например, простыни (по количеству участников);</a:t>
            </a:r>
            <a:endParaRPr lang="ru-RU" dirty="0">
              <a:solidFill>
                <a:srgbClr val="1D07BD"/>
              </a:solidFill>
              <a:ea typeface="Calibri"/>
              <a:cs typeface="Times New Roman"/>
            </a:endParaRP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1D07BD"/>
                </a:solidFill>
                <a:ea typeface="Times New Roman"/>
                <a:cs typeface="Times New Roman"/>
              </a:rPr>
              <a:t>платки</a:t>
            </a:r>
            <a:r>
              <a:rPr lang="ru-RU" dirty="0">
                <a:solidFill>
                  <a:srgbClr val="1D07BD"/>
                </a:solidFill>
                <a:ea typeface="Times New Roman"/>
                <a:cs typeface="Times New Roman"/>
              </a:rPr>
              <a:t>, различные куски ткани;</a:t>
            </a:r>
            <a:endParaRPr lang="ru-RU" dirty="0">
              <a:solidFill>
                <a:srgbClr val="1D07BD"/>
              </a:solidFill>
              <a:ea typeface="Calibri"/>
              <a:cs typeface="Times New Roman"/>
            </a:endParaRP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1D07BD"/>
                </a:solidFill>
                <a:ea typeface="Times New Roman"/>
                <a:cs typeface="Times New Roman"/>
              </a:rPr>
              <a:t>колокольчик</a:t>
            </a:r>
            <a:r>
              <a:rPr lang="ru-RU" dirty="0">
                <a:solidFill>
                  <a:srgbClr val="1D07BD"/>
                </a:solidFill>
                <a:ea typeface="Times New Roman"/>
                <a:cs typeface="Times New Roman"/>
              </a:rPr>
              <a:t>;</a:t>
            </a:r>
            <a:endParaRPr lang="ru-RU" dirty="0">
              <a:solidFill>
                <a:srgbClr val="1D07BD"/>
              </a:solidFill>
              <a:ea typeface="Calibri"/>
              <a:cs typeface="Times New Roman"/>
            </a:endParaRP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1D07BD"/>
                </a:solidFill>
                <a:ea typeface="Times New Roman"/>
                <a:cs typeface="Times New Roman"/>
              </a:rPr>
              <a:t>музыкальное </a:t>
            </a:r>
            <a:r>
              <a:rPr lang="ru-RU" dirty="0">
                <a:solidFill>
                  <a:srgbClr val="1D07BD"/>
                </a:solidFill>
                <a:ea typeface="Times New Roman"/>
                <a:cs typeface="Times New Roman"/>
              </a:rPr>
              <a:t>сопровождение.</a:t>
            </a:r>
            <a:endParaRPr lang="ru-RU" dirty="0">
              <a:solidFill>
                <a:srgbClr val="1D07BD"/>
              </a:solidFill>
              <a:effectLst/>
              <a:ea typeface="Calibri"/>
              <a:cs typeface="Times New Roman"/>
            </a:endParaRPr>
          </a:p>
        </p:txBody>
      </p:sp>
      <p:pic>
        <p:nvPicPr>
          <p:cNvPr id="14338" name="Picture 2" descr="C:\Users\User\Desktop\f0148576f9ce2a55bef03b095f158987_i-486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>
            <a:off x="-1729569" y="2649511"/>
            <a:ext cx="4680522" cy="1153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2666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39752" y="0"/>
            <a:ext cx="51125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i="1" dirty="0" smtClean="0">
              <a:solidFill>
                <a:srgbClr val="1D07BD"/>
              </a:solidFill>
            </a:endParaRPr>
          </a:p>
          <a:p>
            <a:pPr algn="ctr"/>
            <a:r>
              <a:rPr lang="ru-RU" sz="2400" b="1" i="1" dirty="0" smtClean="0">
                <a:solidFill>
                  <a:srgbClr val="1D07BD"/>
                </a:solidFill>
              </a:rPr>
              <a:t>Психологический настрой на игру</a:t>
            </a:r>
            <a:endParaRPr lang="ru-RU" sz="2400" b="1" i="1" dirty="0">
              <a:solidFill>
                <a:srgbClr val="1D07BD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72200" y="1369018"/>
            <a:ext cx="2592288" cy="4552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i="1" dirty="0" smtClean="0">
                <a:solidFill>
                  <a:srgbClr val="FF6600"/>
                </a:solidFill>
                <a:ea typeface="Calibri"/>
                <a:cs typeface="Times New Roman"/>
              </a:rPr>
              <a:t>«Придумано </a:t>
            </a:r>
            <a:r>
              <a:rPr lang="ru-RU" b="1" i="1" dirty="0">
                <a:solidFill>
                  <a:srgbClr val="FF6600"/>
                </a:solidFill>
                <a:ea typeface="Calibri"/>
                <a:cs typeface="Times New Roman"/>
              </a:rPr>
              <a:t>кем-то</a:t>
            </a:r>
            <a:br>
              <a:rPr lang="ru-RU" b="1" i="1" dirty="0">
                <a:solidFill>
                  <a:srgbClr val="FF6600"/>
                </a:solidFill>
                <a:ea typeface="Calibri"/>
                <a:cs typeface="Times New Roman"/>
              </a:rPr>
            </a:br>
            <a:r>
              <a:rPr lang="ru-RU" b="1" i="1" dirty="0">
                <a:solidFill>
                  <a:srgbClr val="FF6600"/>
                </a:solidFill>
                <a:ea typeface="Calibri"/>
                <a:cs typeface="Times New Roman"/>
              </a:rPr>
              <a:t>Просто и мудро</a:t>
            </a:r>
            <a:br>
              <a:rPr lang="ru-RU" b="1" i="1" dirty="0">
                <a:solidFill>
                  <a:srgbClr val="FF6600"/>
                </a:solidFill>
                <a:ea typeface="Calibri"/>
                <a:cs typeface="Times New Roman"/>
              </a:rPr>
            </a:br>
            <a:r>
              <a:rPr lang="ru-RU" b="1" i="1" dirty="0">
                <a:solidFill>
                  <a:srgbClr val="FF6600"/>
                </a:solidFill>
                <a:ea typeface="Calibri"/>
                <a:cs typeface="Times New Roman"/>
              </a:rPr>
              <a:t>При встрече здороваться:</a:t>
            </a:r>
            <a:br>
              <a:rPr lang="ru-RU" b="1" i="1" dirty="0">
                <a:solidFill>
                  <a:srgbClr val="FF6600"/>
                </a:solidFill>
                <a:ea typeface="Calibri"/>
                <a:cs typeface="Times New Roman"/>
              </a:rPr>
            </a:br>
            <a:r>
              <a:rPr lang="ru-RU" b="1" i="1" dirty="0">
                <a:solidFill>
                  <a:srgbClr val="FF6600"/>
                </a:solidFill>
                <a:ea typeface="Calibri"/>
                <a:cs typeface="Times New Roman"/>
              </a:rPr>
              <a:t>- Доброе утро!</a:t>
            </a:r>
            <a:br>
              <a:rPr lang="ru-RU" b="1" i="1" dirty="0">
                <a:solidFill>
                  <a:srgbClr val="FF6600"/>
                </a:solidFill>
                <a:ea typeface="Calibri"/>
                <a:cs typeface="Times New Roman"/>
              </a:rPr>
            </a:br>
            <a:r>
              <a:rPr lang="ru-RU" b="1" i="1" dirty="0">
                <a:solidFill>
                  <a:srgbClr val="FF6600"/>
                </a:solidFill>
                <a:ea typeface="Calibri"/>
                <a:cs typeface="Times New Roman"/>
              </a:rPr>
              <a:t>- Доброе утро! -</a:t>
            </a:r>
            <a:br>
              <a:rPr lang="ru-RU" b="1" i="1" dirty="0">
                <a:solidFill>
                  <a:srgbClr val="FF6600"/>
                </a:solidFill>
                <a:ea typeface="Calibri"/>
                <a:cs typeface="Times New Roman"/>
              </a:rPr>
            </a:br>
            <a:r>
              <a:rPr lang="ru-RU" b="1" i="1" dirty="0">
                <a:solidFill>
                  <a:srgbClr val="FF6600"/>
                </a:solidFill>
                <a:ea typeface="Calibri"/>
                <a:cs typeface="Times New Roman"/>
              </a:rPr>
              <a:t>Солнцу и птицам.</a:t>
            </a:r>
            <a:endParaRPr lang="ru-RU" sz="1400" b="1" i="1" dirty="0">
              <a:solidFill>
                <a:srgbClr val="FF6600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i="1" dirty="0">
                <a:solidFill>
                  <a:srgbClr val="FF6600"/>
                </a:solidFill>
                <a:ea typeface="Calibri"/>
                <a:cs typeface="Times New Roman"/>
              </a:rPr>
              <a:t>-Доброе утро! -</a:t>
            </a:r>
            <a:br>
              <a:rPr lang="ru-RU" b="1" i="1" dirty="0">
                <a:solidFill>
                  <a:srgbClr val="FF6600"/>
                </a:solidFill>
                <a:ea typeface="Calibri"/>
                <a:cs typeface="Times New Roman"/>
              </a:rPr>
            </a:br>
            <a:r>
              <a:rPr lang="ru-RU" b="1" i="1" dirty="0">
                <a:solidFill>
                  <a:srgbClr val="FF6600"/>
                </a:solidFill>
                <a:ea typeface="Calibri"/>
                <a:cs typeface="Times New Roman"/>
              </a:rPr>
              <a:t>Улыбчивым лицам.</a:t>
            </a:r>
            <a:br>
              <a:rPr lang="ru-RU" b="1" i="1" dirty="0">
                <a:solidFill>
                  <a:srgbClr val="FF6600"/>
                </a:solidFill>
                <a:ea typeface="Calibri"/>
                <a:cs typeface="Times New Roman"/>
              </a:rPr>
            </a:br>
            <a:r>
              <a:rPr lang="ru-RU" b="1" i="1" dirty="0">
                <a:solidFill>
                  <a:srgbClr val="FF6600"/>
                </a:solidFill>
                <a:ea typeface="Calibri"/>
                <a:cs typeface="Times New Roman"/>
              </a:rPr>
              <a:t>И каждый становится</a:t>
            </a:r>
            <a:br>
              <a:rPr lang="ru-RU" b="1" i="1" dirty="0">
                <a:solidFill>
                  <a:srgbClr val="FF6600"/>
                </a:solidFill>
                <a:ea typeface="Calibri"/>
                <a:cs typeface="Times New Roman"/>
              </a:rPr>
            </a:br>
            <a:r>
              <a:rPr lang="ru-RU" b="1" i="1" dirty="0">
                <a:solidFill>
                  <a:srgbClr val="FF6600"/>
                </a:solidFill>
                <a:ea typeface="Calibri"/>
                <a:cs typeface="Times New Roman"/>
              </a:rPr>
              <a:t>Добрым, доверчивым...</a:t>
            </a:r>
            <a:br>
              <a:rPr lang="ru-RU" b="1" i="1" dirty="0">
                <a:solidFill>
                  <a:srgbClr val="FF6600"/>
                </a:solidFill>
                <a:ea typeface="Calibri"/>
                <a:cs typeface="Times New Roman"/>
              </a:rPr>
            </a:br>
            <a:r>
              <a:rPr lang="ru-RU" b="1" i="1" dirty="0">
                <a:solidFill>
                  <a:srgbClr val="FF6600"/>
                </a:solidFill>
                <a:ea typeface="Calibri"/>
                <a:cs typeface="Times New Roman"/>
              </a:rPr>
              <a:t>Пусть доброе утро</a:t>
            </a:r>
            <a:br>
              <a:rPr lang="ru-RU" b="1" i="1" dirty="0">
                <a:solidFill>
                  <a:srgbClr val="FF6600"/>
                </a:solidFill>
                <a:ea typeface="Calibri"/>
                <a:cs typeface="Times New Roman"/>
              </a:rPr>
            </a:br>
            <a:r>
              <a:rPr lang="ru-RU" b="1" i="1" dirty="0">
                <a:solidFill>
                  <a:srgbClr val="FF6600"/>
                </a:solidFill>
                <a:ea typeface="Calibri"/>
                <a:cs typeface="Times New Roman"/>
              </a:rPr>
              <a:t>Длится до </a:t>
            </a:r>
            <a:r>
              <a:rPr lang="ru-RU" b="1" i="1" dirty="0" smtClean="0">
                <a:solidFill>
                  <a:srgbClr val="FF6600"/>
                </a:solidFill>
                <a:ea typeface="Calibri"/>
                <a:cs typeface="Times New Roman"/>
              </a:rPr>
              <a:t>вечера».</a:t>
            </a:r>
            <a:endParaRPr lang="ru-RU" sz="1400" b="1" i="1" dirty="0">
              <a:solidFill>
                <a:srgbClr val="FF6600"/>
              </a:solidFill>
              <a:effectLst/>
              <a:ea typeface="Calibri"/>
              <a:cs typeface="Times New Roman"/>
            </a:endParaRPr>
          </a:p>
        </p:txBody>
      </p:sp>
      <p:pic>
        <p:nvPicPr>
          <p:cNvPr id="1026" name="Picture 2" descr="C:\Users\User\Desktop\Новая папка (2)\IMG_14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192" y="1378640"/>
            <a:ext cx="4654027" cy="3490520"/>
          </a:xfrm>
          <a:prstGeom prst="rect">
            <a:avLst/>
          </a:prstGeom>
          <a:noFill/>
          <a:ln w="12700">
            <a:solidFill>
              <a:srgbClr val="FF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Музыкальные материалы для развития ребенка (Страница 1561) MP3SORT.BIZ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-40283"/>
            <a:ext cx="1368152" cy="140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Анимированные картинки с птиц, анимашки с птицами Smayls.r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71089" y="-6981"/>
            <a:ext cx="1216390" cy="987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184" y="5157192"/>
            <a:ext cx="1471469" cy="1298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3173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1680" y="188640"/>
            <a:ext cx="65625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1D07BD"/>
                </a:solidFill>
              </a:rPr>
              <a:t>Коммуникативная игра «Ты шагай, шагай!»</a:t>
            </a:r>
            <a:endParaRPr lang="ru-RU" sz="2400" b="1" i="1" dirty="0">
              <a:solidFill>
                <a:srgbClr val="1D07BD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76057" y="1340768"/>
            <a:ext cx="3888432" cy="2917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i="1" dirty="0" smtClean="0">
                <a:solidFill>
                  <a:srgbClr val="FF6600"/>
                </a:solidFill>
                <a:ea typeface="Times New Roman"/>
                <a:cs typeface="Times New Roman"/>
              </a:rPr>
              <a:t>«Ты </a:t>
            </a:r>
            <a:r>
              <a:rPr lang="ru-RU" b="1" i="1" dirty="0">
                <a:solidFill>
                  <a:srgbClr val="FF6600"/>
                </a:solidFill>
                <a:ea typeface="Times New Roman"/>
                <a:cs typeface="Times New Roman"/>
              </a:rPr>
              <a:t>шагай, шагай, своей дорогой не зевай.</a:t>
            </a:r>
            <a:endParaRPr lang="ru-RU" sz="1400" b="1" i="1" dirty="0">
              <a:solidFill>
                <a:srgbClr val="FF6600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i="1" dirty="0">
                <a:solidFill>
                  <a:srgbClr val="FF6600"/>
                </a:solidFill>
                <a:ea typeface="Times New Roman"/>
                <a:cs typeface="Times New Roman"/>
              </a:rPr>
              <a:t>Ты шагай, шагай себе пару выбирай.</a:t>
            </a:r>
            <a:endParaRPr lang="ru-RU" sz="1400" b="1" i="1" dirty="0">
              <a:solidFill>
                <a:srgbClr val="FF6600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i="1" dirty="0">
                <a:solidFill>
                  <a:srgbClr val="FF6600"/>
                </a:solidFill>
                <a:ea typeface="Times New Roman"/>
                <a:cs typeface="Times New Roman"/>
              </a:rPr>
              <a:t>Поздоровайся ладошкой, </a:t>
            </a:r>
            <a:endParaRPr lang="ru-RU" sz="1400" b="1" i="1" dirty="0">
              <a:solidFill>
                <a:srgbClr val="FF6600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i="1" dirty="0">
                <a:solidFill>
                  <a:srgbClr val="FF6600"/>
                </a:solidFill>
                <a:ea typeface="Times New Roman"/>
                <a:cs typeface="Times New Roman"/>
              </a:rPr>
              <a:t>И своей красивой ножкой.</a:t>
            </a:r>
            <a:endParaRPr lang="ru-RU" sz="1400" b="1" i="1" dirty="0">
              <a:solidFill>
                <a:srgbClr val="FF6600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i="1" dirty="0">
                <a:solidFill>
                  <a:srgbClr val="FF6600"/>
                </a:solidFill>
                <a:ea typeface="Times New Roman"/>
                <a:cs typeface="Times New Roman"/>
              </a:rPr>
              <a:t>Плечиками, </a:t>
            </a:r>
            <a:endParaRPr lang="ru-RU" sz="1400" b="1" i="1" dirty="0">
              <a:solidFill>
                <a:srgbClr val="FF6600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i="1" dirty="0">
                <a:solidFill>
                  <a:srgbClr val="FF6600"/>
                </a:solidFill>
                <a:ea typeface="Times New Roman"/>
                <a:cs typeface="Times New Roman"/>
              </a:rPr>
              <a:t>Локотками, </a:t>
            </a:r>
            <a:endParaRPr lang="ru-RU" sz="1400" b="1" i="1" dirty="0">
              <a:solidFill>
                <a:srgbClr val="FF6600"/>
              </a:solidFill>
              <a:ea typeface="Calibri"/>
              <a:cs typeface="Times New Roman"/>
            </a:endParaRPr>
          </a:p>
          <a:p>
            <a:r>
              <a:rPr lang="ru-RU" b="1" i="1" dirty="0">
                <a:solidFill>
                  <a:srgbClr val="FF6600"/>
                </a:solidFill>
                <a:ea typeface="Times New Roman"/>
              </a:rPr>
              <a:t>И конечно (тихонько) </a:t>
            </a:r>
            <a:r>
              <a:rPr lang="ru-RU" b="1" i="1" dirty="0" smtClean="0">
                <a:solidFill>
                  <a:srgbClr val="FF6600"/>
                </a:solidFill>
                <a:ea typeface="Times New Roman"/>
              </a:rPr>
              <a:t>кулачками…» </a:t>
            </a:r>
            <a:endParaRPr lang="ru-RU" b="1" i="1" dirty="0">
              <a:solidFill>
                <a:srgbClr val="FF6600"/>
              </a:solidFill>
            </a:endParaRPr>
          </a:p>
        </p:txBody>
      </p:sp>
      <p:pic>
        <p:nvPicPr>
          <p:cNvPr id="2050" name="Picture 2" descr="C:\Users\User\Desktop\Новая папка (2)\IMG_14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92" y="674694"/>
            <a:ext cx="3816424" cy="2862318"/>
          </a:xfrm>
          <a:prstGeom prst="rect">
            <a:avLst/>
          </a:prstGeom>
          <a:noFill/>
          <a:ln w="19050">
            <a:solidFill>
              <a:srgbClr val="FF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Новая папка (2)\IMG_14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51869"/>
            <a:ext cx="3816424" cy="2862318"/>
          </a:xfrm>
          <a:prstGeom prst="rect">
            <a:avLst/>
          </a:prstGeom>
          <a:noFill/>
          <a:ln>
            <a:solidFill>
              <a:srgbClr val="FF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Новая папка (2)\IMG_145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727333"/>
            <a:ext cx="3835854" cy="2876891"/>
          </a:xfrm>
          <a:prstGeom prst="rect">
            <a:avLst/>
          </a:prstGeom>
          <a:noFill/>
          <a:ln>
            <a:solidFill>
              <a:srgbClr val="FF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ser\Desktop\Новая папка (2)\IMG_145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093" y="3736492"/>
            <a:ext cx="3835854" cy="2693775"/>
          </a:xfrm>
          <a:prstGeom prst="rect">
            <a:avLst/>
          </a:prstGeom>
          <a:noFill/>
          <a:ln>
            <a:solidFill>
              <a:srgbClr val="FF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Картина святое семейство Доре - Гравюра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632" y="4117241"/>
            <a:ext cx="2509281" cy="231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7016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63688" y="516742"/>
            <a:ext cx="6840760" cy="2003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b="1" i="1" dirty="0" smtClean="0">
                <a:solidFill>
                  <a:srgbClr val="FF6600"/>
                </a:solidFill>
                <a:latin typeface="Times New Roman"/>
                <a:ea typeface="Times New Roman"/>
                <a:cs typeface="Times New Roman"/>
              </a:rPr>
              <a:t>«Давайте </a:t>
            </a:r>
            <a:r>
              <a:rPr lang="ru-RU" b="1" i="1" dirty="0">
                <a:solidFill>
                  <a:srgbClr val="FF6600"/>
                </a:solidFill>
                <a:latin typeface="Times New Roman"/>
                <a:ea typeface="Times New Roman"/>
                <a:cs typeface="Times New Roman"/>
              </a:rPr>
              <a:t>представим, что сегодня у нас появилась возможность попасть в волшебный лес и пожить в нем немного. Скажите, а на чем можно добраться до леса? (Ответы детей). Молодцы! Мы с вами отправимся в путешествие на паровозике</a:t>
            </a:r>
            <a:r>
              <a:rPr lang="ru-RU" b="1" i="1" dirty="0" smtClean="0">
                <a:solidFill>
                  <a:srgbClr val="FF6600"/>
                </a:solidFill>
                <a:latin typeface="Times New Roman"/>
                <a:ea typeface="Times New Roman"/>
                <a:cs typeface="Times New Roman"/>
              </a:rPr>
              <a:t>!»</a:t>
            </a:r>
            <a:endParaRPr lang="ru-RU" sz="1400" b="1" i="1" dirty="0">
              <a:solidFill>
                <a:srgbClr val="FF6600"/>
              </a:solidFill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1D07BD"/>
                </a:solidFill>
                <a:latin typeface="Times New Roman"/>
                <a:ea typeface="Times New Roman"/>
                <a:cs typeface="Times New Roman"/>
              </a:rPr>
              <a:t> </a:t>
            </a:r>
            <a:endParaRPr lang="ru-RU" sz="1400" b="1" dirty="0">
              <a:solidFill>
                <a:srgbClr val="1D07BD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2051" name="Picture 3" descr="C:\Users\User\Desktop\Новая папка (2)\IMG_14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314" y="2276872"/>
            <a:ext cx="4145966" cy="3109475"/>
          </a:xfrm>
          <a:prstGeom prst="rect">
            <a:avLst/>
          </a:prstGeom>
          <a:noFill/>
          <a:ln>
            <a:solidFill>
              <a:srgbClr val="FF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03648" y="6926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4355976" y="116632"/>
            <a:ext cx="14034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1D07BD"/>
                </a:solidFill>
              </a:rPr>
              <a:t>Беседа</a:t>
            </a:r>
            <a:endParaRPr lang="ru-RU" sz="2400" b="1" i="1" dirty="0">
              <a:solidFill>
                <a:srgbClr val="1D07BD"/>
              </a:solidFill>
            </a:endParaRPr>
          </a:p>
        </p:txBody>
      </p:sp>
      <p:pic>
        <p:nvPicPr>
          <p:cNvPr id="6148" name="Picture 4" descr="Новогодние игры и конкурсы - Страница 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4321" y="5367073"/>
            <a:ext cx="2786778" cy="1490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6188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19872" y="162701"/>
            <a:ext cx="3672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1D07BD"/>
                </a:solidFill>
              </a:rPr>
              <a:t>Игра «Паровозик»</a:t>
            </a:r>
            <a:endParaRPr lang="ru-RU" sz="2400" b="1" i="1" dirty="0">
              <a:solidFill>
                <a:srgbClr val="1D07BD"/>
              </a:solidFill>
            </a:endParaRPr>
          </a:p>
        </p:txBody>
      </p:sp>
      <p:pic>
        <p:nvPicPr>
          <p:cNvPr id="1026" name="Picture 2" descr="C:\Users\User\Desktop\Новая папка (2)\IMG_148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908720"/>
            <a:ext cx="7092280" cy="5319210"/>
          </a:xfrm>
          <a:prstGeom prst="rect">
            <a:avLst/>
          </a:prstGeom>
          <a:noFill/>
          <a:ln>
            <a:solidFill>
              <a:srgbClr val="FF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User\Desktop\1267608447_transport-poezd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63966"/>
            <a:ext cx="1743075" cy="81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6703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Новая папка (2)\IMG_149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951" y="1154598"/>
            <a:ext cx="7307286" cy="5071918"/>
          </a:xfrm>
          <a:prstGeom prst="rect">
            <a:avLst/>
          </a:prstGeom>
          <a:noFill/>
          <a:ln w="12700">
            <a:solidFill>
              <a:srgbClr val="FF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51719" y="260648"/>
            <a:ext cx="57606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1D07BD"/>
                </a:solidFill>
              </a:rPr>
              <a:t>Расслабление и фантазирование</a:t>
            </a:r>
            <a:endParaRPr lang="ru-RU" sz="2400" b="1" i="1" dirty="0">
              <a:solidFill>
                <a:srgbClr val="1D07BD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75656" y="98072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2627784" y="98072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0242" name="Picture 2" descr="Плейкаст &quot;Самые красивые существа на земле-они похожи на цве…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137306"/>
            <a:ext cx="968877" cy="945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403" y="0"/>
            <a:ext cx="1123051" cy="1154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013176"/>
            <a:ext cx="8172400" cy="1844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1355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9632" y="260648"/>
            <a:ext cx="7344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1D07BD"/>
                </a:solidFill>
              </a:rPr>
              <a:t>Коллективное рисование </a:t>
            </a:r>
            <a:r>
              <a:rPr lang="ru-RU" sz="2400" b="1" i="1" dirty="0" err="1" smtClean="0">
                <a:solidFill>
                  <a:srgbClr val="1D07BD"/>
                </a:solidFill>
              </a:rPr>
              <a:t>мандалы</a:t>
            </a:r>
            <a:r>
              <a:rPr lang="ru-RU" sz="2400" b="1" i="1" dirty="0" smtClean="0">
                <a:solidFill>
                  <a:srgbClr val="1D07BD"/>
                </a:solidFill>
              </a:rPr>
              <a:t>  </a:t>
            </a:r>
          </a:p>
          <a:p>
            <a:pPr algn="ctr"/>
            <a:r>
              <a:rPr lang="ru-RU" sz="2400" b="1" i="1" dirty="0" smtClean="0">
                <a:solidFill>
                  <a:srgbClr val="1D07BD"/>
                </a:solidFill>
              </a:rPr>
              <a:t>«Волшебная поляна»</a:t>
            </a:r>
            <a:endParaRPr lang="ru-RU" sz="2400" b="1" i="1" dirty="0">
              <a:solidFill>
                <a:srgbClr val="1D07BD"/>
              </a:solidFill>
            </a:endParaRPr>
          </a:p>
        </p:txBody>
      </p:sp>
      <p:pic>
        <p:nvPicPr>
          <p:cNvPr id="2050" name="Picture 2" descr="C:\Users\User\Desktop\Новая папка (2)\IMG_15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68760"/>
            <a:ext cx="4896544" cy="3672408"/>
          </a:xfrm>
          <a:prstGeom prst="rect">
            <a:avLst/>
          </a:prstGeom>
          <a:noFill/>
          <a:ln w="12700">
            <a:solidFill>
              <a:srgbClr val="FF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Новая папка (2)\IMG_15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541" y="2060848"/>
            <a:ext cx="4896544" cy="3672408"/>
          </a:xfrm>
          <a:prstGeom prst="rect">
            <a:avLst/>
          </a:prstGeom>
          <a:noFill/>
          <a:ln w="12700">
            <a:solidFill>
              <a:srgbClr val="FF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Анимация-Цветы - Красотамания.Красивые фото,картины ,видео,музыка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800" y="216024"/>
            <a:ext cx="1800200" cy="184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373216"/>
            <a:ext cx="8172400" cy="1475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7" name="Picture 9" descr="Презентацию с музыкой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476" y="4890456"/>
            <a:ext cx="1404257" cy="1357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6196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Горизонт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1005</TotalTime>
  <Words>325</Words>
  <Application>Microsoft Office PowerPoint</Application>
  <PresentationFormat>Экран (4:3)</PresentationFormat>
  <Paragraphs>60</Paragraphs>
  <Slides>18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Солнцестояние</vt:lpstr>
      <vt:lpstr>«Большая» психологическая игра  для детей старшего дошкольного возраста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Семинар – практикум для родителей на тему:</dc:title>
  <dc:creator>Елена</dc:creator>
  <cp:lastModifiedBy>User</cp:lastModifiedBy>
  <cp:revision>81</cp:revision>
  <dcterms:created xsi:type="dcterms:W3CDTF">2014-01-02T11:08:24Z</dcterms:created>
  <dcterms:modified xsi:type="dcterms:W3CDTF">2016-10-26T10:58:11Z</dcterms:modified>
</cp:coreProperties>
</file>