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316" r:id="rId2"/>
    <p:sldId id="258" r:id="rId3"/>
    <p:sldId id="259" r:id="rId4"/>
    <p:sldId id="272" r:id="rId5"/>
    <p:sldId id="273" r:id="rId6"/>
    <p:sldId id="274" r:id="rId7"/>
    <p:sldId id="275" r:id="rId8"/>
    <p:sldId id="271" r:id="rId9"/>
    <p:sldId id="276" r:id="rId10"/>
    <p:sldId id="324" r:id="rId11"/>
    <p:sldId id="320" r:id="rId12"/>
    <p:sldId id="280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303" r:id="rId21"/>
    <p:sldId id="304" r:id="rId22"/>
    <p:sldId id="305" r:id="rId23"/>
    <p:sldId id="306" r:id="rId24"/>
    <p:sldId id="307" r:id="rId25"/>
    <p:sldId id="321" r:id="rId26"/>
    <p:sldId id="318" r:id="rId27"/>
    <p:sldId id="319" r:id="rId28"/>
    <p:sldId id="322" r:id="rId29"/>
    <p:sldId id="268" r:id="rId30"/>
    <p:sldId id="289" r:id="rId31"/>
    <p:sldId id="269" r:id="rId32"/>
    <p:sldId id="287" r:id="rId33"/>
    <p:sldId id="283" r:id="rId34"/>
    <p:sldId id="284" r:id="rId35"/>
    <p:sldId id="285" r:id="rId36"/>
    <p:sldId id="308" r:id="rId37"/>
    <p:sldId id="309" r:id="rId38"/>
    <p:sldId id="311" r:id="rId39"/>
    <p:sldId id="310" r:id="rId40"/>
    <p:sldId id="312" r:id="rId41"/>
    <p:sldId id="294" r:id="rId42"/>
    <p:sldId id="286" r:id="rId43"/>
    <p:sldId id="267" r:id="rId44"/>
    <p:sldId id="313" r:id="rId45"/>
    <p:sldId id="314" r:id="rId46"/>
    <p:sldId id="315" r:id="rId47"/>
    <p:sldId id="288" r:id="rId48"/>
    <p:sldId id="282" r:id="rId49"/>
    <p:sldId id="323" r:id="rId50"/>
    <p:sldId id="325" r:id="rId5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CC33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30.10.2016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30.10.2016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30.10.2016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30.10.2016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30.10.2016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30.10.2016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30.10.2016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30.10.2016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microsoft.com/office/2007/relationships/hdphoto" Target="../media/hdphoto2.wdp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hyperlink" Target="&#1055;&#1072;&#1083;&#1100;&#1095;&#1080;&#1082;&#1086;&#1074;&#1099;&#1077;%20&#1080;&#1075;&#1088;&#1099;%20&#1053;&#1072;&#1096;&#1072;%20&#1084;&#1077;&#1073;&#1077;&#1083;&#1100;" TargetMode="Externa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1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19.png"/><Relationship Id="rId4" Type="http://schemas.openxmlformats.org/officeDocument/2006/relationships/image" Target="../media/image1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1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png"/><Relationship Id="rId5" Type="http://schemas.openxmlformats.org/officeDocument/2006/relationships/image" Target="../media/image9.png"/><Relationship Id="rId4" Type="http://schemas.openxmlformats.org/officeDocument/2006/relationships/image" Target="../media/image68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png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548680"/>
            <a:ext cx="784887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к фронтальному занятию по формированию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лексико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грамматических категорий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детей </a:t>
            </a:r>
            <a:r>
              <a:rPr lang="ru-RU" sz="2400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 </a:t>
            </a:r>
            <a:r>
              <a:rPr lang="ru-RU" sz="2400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2400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  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ОНР </a:t>
            </a: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II, III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уровней речевого развития </a:t>
            </a:r>
          </a:p>
          <a:p>
            <a:pPr algn="ctr"/>
            <a:endParaRPr lang="ru-RU" sz="2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Лексическая тема «Мебель. Части мебели»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63988" y="4437112"/>
            <a:ext cx="42124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Бырдина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О.С., учитель – логопед, МАДОУ ДСКВ «Сказка», г.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Покачи</a:t>
            </a:r>
            <a:r>
              <a:rPr lang="ru-RU" sz="2400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809" y="3573016"/>
            <a:ext cx="2952327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3471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Ольга\Desktop\14425609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156"/>
            <a:ext cx="3024336" cy="2459360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Ольга\Desktop\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7050" y="3212975"/>
            <a:ext cx="2733675" cy="2047875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Ольга\Desktop\civil-work-civil-work-joiners-works-1-1.8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201207"/>
            <a:ext cx="3456384" cy="2427075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6182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764704"/>
            <a:ext cx="4539481" cy="5193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кругленная прямоугольная выноска 2"/>
          <p:cNvSpPr/>
          <p:nvPr/>
        </p:nvSpPr>
        <p:spPr>
          <a:xfrm>
            <a:off x="4283968" y="1124744"/>
            <a:ext cx="4032448" cy="2236911"/>
          </a:xfrm>
          <a:prstGeom prst="wedgeRoundRectCallout">
            <a:avLst>
              <a:gd name="adj1" fmla="val -92297"/>
              <a:gd name="adj2" fmla="val 47635"/>
              <a:gd name="adj3" fmla="val 16667"/>
            </a:avLst>
          </a:prstGeom>
          <a:solidFill>
            <a:srgbClr val="FFFF00"/>
          </a:solidFill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788024" y="1700808"/>
            <a:ext cx="3312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Поиграем в игру «Что для чего  нужно?»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(подбор глаголов)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9770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43808" y="-459432"/>
            <a:ext cx="612068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+mj-lt"/>
              </a:rPr>
              <a:t>                                </a:t>
            </a:r>
            <a:r>
              <a:rPr lang="ru-RU" sz="4800" b="1" u="sng" dirty="0" smtClean="0">
                <a:solidFill>
                  <a:srgbClr val="FF0000"/>
                </a:solidFill>
                <a:latin typeface="+mj-lt"/>
              </a:rPr>
              <a:t>Гардероб</a:t>
            </a:r>
            <a:r>
              <a:rPr lang="ru-RU" sz="4800" b="1" dirty="0" smtClean="0">
                <a:solidFill>
                  <a:srgbClr val="FF0000"/>
                </a:solidFill>
                <a:latin typeface="+mj-lt"/>
              </a:rPr>
              <a:t> – это шкаф для хранения одежды.</a:t>
            </a:r>
            <a:endParaRPr lang="ru-RU" sz="4800" b="1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1026" name="Picture 2" descr="G:\всё для презентаций\Mebel\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84632"/>
            <a:ext cx="2880320" cy="4671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924944"/>
            <a:ext cx="5091113" cy="3597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3946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2000">
              <a:schemeClr val="bg1">
                <a:alpha val="32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всё для презентаций\Mebel\0bebff70363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779" y="260648"/>
            <a:ext cx="4572000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6779" y="2852936"/>
            <a:ext cx="870369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FF0000"/>
                </a:solidFill>
              </a:rPr>
              <a:t>Диван</a:t>
            </a:r>
            <a:r>
              <a:rPr lang="ru-RU" sz="2800" b="1" dirty="0" smtClean="0">
                <a:solidFill>
                  <a:srgbClr val="FF0000"/>
                </a:solidFill>
              </a:rPr>
              <a:t> – это длинное мягкое сидение со спинкой и подлокотниками, на котором можно сидеть или лежать.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7" t="20130" r="8872" b="18960"/>
          <a:stretch/>
        </p:blipFill>
        <p:spPr bwMode="auto">
          <a:xfrm>
            <a:off x="5220072" y="4581128"/>
            <a:ext cx="3142247" cy="19551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453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2000">
              <a:schemeClr val="bg1">
                <a:alpha val="32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всё для презентаций\Mebel\1628926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924944"/>
            <a:ext cx="4104456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43608" y="404664"/>
            <a:ext cx="66247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FF0000"/>
                </a:solidFill>
              </a:rPr>
              <a:t>Книжный шкаф</a:t>
            </a:r>
            <a:r>
              <a:rPr lang="ru-RU" sz="3200" b="1" dirty="0" smtClean="0">
                <a:solidFill>
                  <a:srgbClr val="FF0000"/>
                </a:solidFill>
              </a:rPr>
              <a:t> – это шкаф для хранения книг.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560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2000">
              <a:schemeClr val="bg1">
                <a:alpha val="32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83768" y="476672"/>
            <a:ext cx="63367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FF0000"/>
                </a:solidFill>
              </a:rPr>
              <a:t>Комод</a:t>
            </a:r>
            <a:r>
              <a:rPr lang="ru-RU" sz="2800" b="1" dirty="0" smtClean="0">
                <a:solidFill>
                  <a:srgbClr val="FF0000"/>
                </a:solidFill>
              </a:rPr>
              <a:t> – это не высокий шкаф с выдвижными ящиками для хранения одежды.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4098" name="Picture 2" descr="G:\всё для презентаций\Mebel\293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4192" y="2780928"/>
            <a:ext cx="3275856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78" t="13209" r="11473" b="8215"/>
          <a:stretch/>
        </p:blipFill>
        <p:spPr bwMode="auto">
          <a:xfrm>
            <a:off x="251520" y="332656"/>
            <a:ext cx="2350337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2068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2000">
              <a:schemeClr val="bg1">
                <a:alpha val="32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4797152"/>
            <a:ext cx="85689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FF0000"/>
                </a:solidFill>
              </a:rPr>
              <a:t>Кресло</a:t>
            </a:r>
            <a:r>
              <a:rPr lang="ru-RU" sz="2800" b="1" dirty="0" smtClean="0">
                <a:solidFill>
                  <a:srgbClr val="FF0000"/>
                </a:solidFill>
              </a:rPr>
              <a:t> – это широкий стул с ручками-подлокотниками, предназначенный для работы и отдыха одного человека.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5122" name="Picture 2" descr="G:\всё для презентаций\Mebel\694dd5582fff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622" y="332656"/>
            <a:ext cx="3816424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G:\всё для презентаций\Mebel\1ca91d98437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">
            <a:off x="4854405" y="1186706"/>
            <a:ext cx="3986792" cy="3681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2311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2000">
              <a:schemeClr val="bg1">
                <a:alpha val="32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2636912"/>
            <a:ext cx="61926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 smtClean="0">
                <a:solidFill>
                  <a:srgbClr val="FF0000"/>
                </a:solidFill>
              </a:rPr>
              <a:t>Кровать</a:t>
            </a:r>
            <a:r>
              <a:rPr lang="ru-RU" sz="2400" b="1" dirty="0" smtClean="0">
                <a:solidFill>
                  <a:srgbClr val="FF0000"/>
                </a:solidFill>
              </a:rPr>
              <a:t> – это широкая поверхность с матрасом и постельными принадлежностями, на которой спят.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6146" name="Picture 2" descr="G:\всё для презентаций\Mebel\1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32656"/>
            <a:ext cx="3312368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837241"/>
            <a:ext cx="4248472" cy="2688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5984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2000">
              <a:schemeClr val="bg1">
                <a:alpha val="32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332656"/>
            <a:ext cx="82809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 smtClean="0">
                <a:solidFill>
                  <a:srgbClr val="FF0000"/>
                </a:solidFill>
              </a:rPr>
              <a:t>Мебельный гарнитур («стенка»)</a:t>
            </a:r>
            <a:r>
              <a:rPr lang="ru-RU" sz="2400" b="1" dirty="0" smtClean="0">
                <a:solidFill>
                  <a:srgbClr val="FF0000"/>
                </a:solidFill>
              </a:rPr>
              <a:t> – это набор мебели, в котором хранят посуду, книги, одежду и другие вещи. «Стенкой» его называют потому, что он размещается в комнате вдоль стены.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190"/>
          <a:stretch/>
        </p:blipFill>
        <p:spPr bwMode="auto">
          <a:xfrm>
            <a:off x="5148064" y="2492894"/>
            <a:ext cx="3240360" cy="3825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2348880"/>
            <a:ext cx="3528392" cy="3969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5277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2000">
              <a:schemeClr val="bg1">
                <a:alpha val="32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3212976"/>
            <a:ext cx="76683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Полка – это доска, укреплённая на стене или в шкафу, для хранения книг, посуды и т.д.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260649"/>
            <a:ext cx="3744416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6922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16632"/>
            <a:ext cx="88204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лексико-грамматических представлений у дошкольников с ОНР.</a:t>
            </a:r>
            <a:endParaRPr lang="ru-RU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660758"/>
            <a:ext cx="911024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</a:p>
          <a:p>
            <a:r>
              <a:rPr lang="ru-RU" sz="2000" b="1" u="sng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000" b="1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оррекционно</a:t>
            </a:r>
            <a:r>
              <a:rPr lang="ru-RU" sz="20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- образовательны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асширять и активизировать словарь по теме;</a:t>
            </a:r>
            <a:endParaRPr lang="ru-RU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овершенствовать грамматический строй речи детей (учить детей подбирать глаголы к именам существительным, подбирать антонимы).</a:t>
            </a:r>
          </a:p>
          <a:p>
            <a:endParaRPr lang="ru-RU" sz="2000" dirty="0" smtClean="0"/>
          </a:p>
          <a:p>
            <a:endParaRPr lang="ru-RU" sz="2000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322106" y="1987240"/>
            <a:ext cx="813832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u="sng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u="sng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коррекционно</a:t>
            </a:r>
            <a:r>
              <a:rPr lang="ru-RU" sz="20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– развивающие: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пражнять детей в названии частей мебели;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развивать  память, мышление, общую и мелкую моторику.</a:t>
            </a:r>
          </a:p>
          <a:p>
            <a:endParaRPr lang="ru-RU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2106" y="4077072"/>
            <a:ext cx="817471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коррекционно</a:t>
            </a:r>
            <a:r>
              <a:rPr lang="ru-RU" sz="20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– воспитательные: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воспитывать у детей умение внимательно вслушиваться в речь </a:t>
            </a: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педагога;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оспитывать у детей интерес и уважение к труду.</a:t>
            </a:r>
            <a:endParaRPr lang="ru-RU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2106" y="5589240"/>
            <a:ext cx="77062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Оборудование: </a:t>
            </a:r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сюжетные и предметные картинки с изображением различной мебели, игрушка – Незнайка.</a:t>
            </a:r>
            <a:endParaRPr lang="ru-RU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8747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2000">
              <a:schemeClr val="bg1">
                <a:alpha val="32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2672917"/>
            <a:ext cx="74168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Стол – это широкая твёрдая плоскость, за которой едят, работают или играют.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7170" name="Picture 2" descr="G:\всё для презентаций\Mebel\7af2e6f4564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32" y="3627024"/>
            <a:ext cx="3096344" cy="3061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G:\всё для презентаций\Mebel\caccda98bfef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63560"/>
            <a:ext cx="4898517" cy="2329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G:\всё для презентаций\Mebel\7da6fa504a6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704851"/>
            <a:ext cx="3384376" cy="3128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8724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2000">
              <a:schemeClr val="bg1">
                <a:alpha val="32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1124744"/>
            <a:ext cx="532859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FF0000"/>
                </a:solidFill>
              </a:rPr>
              <a:t>Стул </a:t>
            </a:r>
            <a:r>
              <a:rPr lang="ru-RU" sz="2800" b="1" dirty="0" smtClean="0">
                <a:solidFill>
                  <a:srgbClr val="FF0000"/>
                </a:solidFill>
              </a:rPr>
              <a:t>– это сидение на ножках со спинкой, на котором может сидеть один человек.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8194" name="Picture 2" descr="G:\всё для презентаций\Mebel\18d8db7ab4a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69" y="3443599"/>
            <a:ext cx="2634169" cy="314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G:\всё для презентаций\Mebel\859832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16632"/>
            <a:ext cx="1598087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564904"/>
            <a:ext cx="2228226" cy="3840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92696"/>
            <a:ext cx="1800200" cy="2247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0425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2000">
              <a:schemeClr val="bg1">
                <a:alpha val="32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0" y="3645024"/>
            <a:ext cx="396044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u="sng" dirty="0" smtClean="0">
                <a:solidFill>
                  <a:srgbClr val="FF0000"/>
                </a:solidFill>
              </a:rPr>
              <a:t>Табуретка</a:t>
            </a:r>
            <a:r>
              <a:rPr lang="ru-RU" sz="3600" b="1" dirty="0" smtClean="0">
                <a:solidFill>
                  <a:srgbClr val="FF0000"/>
                </a:solidFill>
              </a:rPr>
              <a:t> – это стул без спинки, на котором может сидеть один человек.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08720"/>
            <a:ext cx="3024336" cy="3273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4106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2000">
              <a:schemeClr val="bg1">
                <a:alpha val="32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332656"/>
            <a:ext cx="50405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Тумбочка – это невысокий шкафчик для хранения различных предметов.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11266" name="Picture 2" descr="G:\всё для презентаций\Mebel\45862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420888"/>
            <a:ext cx="3314675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0602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2000">
              <a:schemeClr val="bg1">
                <a:alpha val="32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404664"/>
            <a:ext cx="64087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FF0000"/>
                </a:solidFill>
              </a:rPr>
              <a:t>Сервант</a:t>
            </a:r>
            <a:r>
              <a:rPr lang="ru-RU" sz="3200" b="1" dirty="0" smtClean="0">
                <a:solidFill>
                  <a:srgbClr val="FF0000"/>
                </a:solidFill>
              </a:rPr>
              <a:t> – это шкаф для хранения посуды.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C:\Users\Домашний\Desktop\2012-07-28\001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rcRect l="8186" t="5017" r="13323" b="9918"/>
          <a:stretch>
            <a:fillRect/>
          </a:stretch>
        </p:blipFill>
        <p:spPr bwMode="auto">
          <a:xfrm>
            <a:off x="2687488" y="1772816"/>
            <a:ext cx="3408983" cy="4536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24340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620688"/>
            <a:ext cx="57606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Физкультминутка</a:t>
            </a:r>
          </a:p>
          <a:p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5569393"/>
              </p:ext>
            </p:extLst>
          </p:nvPr>
        </p:nvGraphicFramePr>
        <p:xfrm>
          <a:off x="1259632" y="1772816"/>
          <a:ext cx="6744072" cy="350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72036"/>
                <a:gridCol w="337203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Коля, Коля, Николай,</a:t>
                      </a:r>
                    </a:p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собою убирай!</a:t>
                      </a:r>
                    </a:p>
                    <a:p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Дети идут по кругу друг за другом</a:t>
                      </a:r>
                      <a:endParaRPr lang="ru-RU" sz="20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тебя ленивы руки:</a:t>
                      </a:r>
                    </a:p>
                    <a:p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Хлопают в ладоши</a:t>
                      </a:r>
                      <a:endParaRPr lang="ru-RU" sz="20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 столом ремень и брюки,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Приседают</a:t>
                      </a:r>
                      <a:endParaRPr lang="ru-RU" sz="20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в шкафу рубаха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Рисуют «четырёхугольник»</a:t>
                      </a:r>
                      <a:endParaRPr lang="ru-RU" sz="20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Николай – </a:t>
                      </a:r>
                      <a:r>
                        <a:rPr lang="ru-RU" sz="20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неряха</a:t>
                      </a:r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!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Грозят пальчиком и качают головой.</a:t>
                      </a:r>
                      <a:endParaRPr lang="ru-RU" sz="20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6649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188640"/>
            <a:ext cx="5760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ПАЛЬЧИКОВЫЕ ИГРЫ</a:t>
            </a:r>
            <a:endParaRPr lang="ru-RU" sz="2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HP\Desktop\ЦОР\Пальчиковые игры Наша мебель\Пальчиковые игры Наша мебель_7.pn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846372"/>
            <a:ext cx="5112569" cy="5688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9917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HP\Desktop\ЦОР\Пальчиковые игры Наша мебель\Пальчиковые игры Наша мебель_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742109"/>
            <a:ext cx="5112568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8505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548680"/>
            <a:ext cx="504056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«Назови части»</a:t>
            </a:r>
          </a:p>
          <a:p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44824"/>
            <a:ext cx="1858963" cy="1785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Прямая со стрелкой 7"/>
          <p:cNvCxnSpPr/>
          <p:nvPr/>
        </p:nvCxnSpPr>
        <p:spPr>
          <a:xfrm flipH="1">
            <a:off x="1763688" y="1556792"/>
            <a:ext cx="1224136" cy="11810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251520" y="1988840"/>
            <a:ext cx="936104" cy="576064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1187624" y="692696"/>
            <a:ext cx="288032" cy="1454596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9975" y="1348899"/>
            <a:ext cx="1512168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5" name="Прямая со стрелкой 14"/>
          <p:cNvCxnSpPr/>
          <p:nvPr/>
        </p:nvCxnSpPr>
        <p:spPr>
          <a:xfrm flipH="1">
            <a:off x="7596336" y="948789"/>
            <a:ext cx="720080" cy="896035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5652120" y="1419994"/>
            <a:ext cx="1413939" cy="114491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 flipV="1">
            <a:off x="6948264" y="3501008"/>
            <a:ext cx="1368152" cy="79208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C:\Users\Ольга\Desktop\_372922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5059" y="3879005"/>
            <a:ext cx="3623085" cy="249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3" name="Прямая со стрелкой 22"/>
          <p:cNvCxnSpPr/>
          <p:nvPr/>
        </p:nvCxnSpPr>
        <p:spPr>
          <a:xfrm flipH="1">
            <a:off x="4427984" y="2564904"/>
            <a:ext cx="648072" cy="151216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H="1" flipV="1">
            <a:off x="5292080" y="5124709"/>
            <a:ext cx="1656184" cy="104492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9485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16632"/>
            <a:ext cx="78488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7030A0"/>
                </a:solidFill>
                <a:latin typeface="Gabriola" pitchFamily="82" charset="0"/>
              </a:rPr>
              <a:t>Загадки.</a:t>
            </a:r>
            <a:endParaRPr lang="ru-RU" sz="5400" b="1" dirty="0">
              <a:solidFill>
                <a:srgbClr val="7030A0"/>
              </a:solidFill>
              <a:latin typeface="Gabriola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836712"/>
            <a:ext cx="882047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>
              <a:solidFill>
                <a:srgbClr val="FF0066"/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FF0066"/>
                </a:solidFill>
                <a:latin typeface="Gabriola" pitchFamily="82" charset="0"/>
              </a:rPr>
              <a:t>За ним мы обедаем, пишем, читаем,</a:t>
            </a:r>
          </a:p>
          <a:p>
            <a:pPr algn="ctr"/>
            <a:r>
              <a:rPr lang="ru-RU" sz="3600" b="1" dirty="0" smtClean="0">
                <a:solidFill>
                  <a:srgbClr val="FF0066"/>
                </a:solidFill>
                <a:latin typeface="Gabriola" pitchFamily="82" charset="0"/>
              </a:rPr>
              <a:t>Рисуем и в разные игры играем.</a:t>
            </a:r>
          </a:p>
          <a:p>
            <a:pPr algn="ctr"/>
            <a:r>
              <a:rPr lang="ru-RU" sz="3600" b="1" dirty="0" smtClean="0">
                <a:solidFill>
                  <a:srgbClr val="FF0066"/>
                </a:solidFill>
                <a:latin typeface="Gabriola" pitchFamily="82" charset="0"/>
              </a:rPr>
              <a:t>Он в нашей гостиной на ножках стоит,</a:t>
            </a:r>
          </a:p>
          <a:p>
            <a:pPr algn="ctr"/>
            <a:r>
              <a:rPr lang="ru-RU" sz="3600" b="1" dirty="0" smtClean="0">
                <a:solidFill>
                  <a:srgbClr val="FF0066"/>
                </a:solidFill>
                <a:latin typeface="Gabriola" pitchFamily="82" charset="0"/>
              </a:rPr>
              <a:t>Нарядною скатертью сверху накрыт.</a:t>
            </a:r>
          </a:p>
          <a:p>
            <a:endParaRPr lang="ru-RU" sz="3600" b="1" dirty="0">
              <a:solidFill>
                <a:srgbClr val="FF0066"/>
              </a:solidFill>
              <a:latin typeface="Gabriola" pitchFamily="82" charset="0"/>
            </a:endParaRPr>
          </a:p>
        </p:txBody>
      </p:sp>
      <p:pic>
        <p:nvPicPr>
          <p:cNvPr id="14338" name="Picture 2" descr="G:\всё для презентаций\Mebel\f4fb49413f24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413"/>
          <a:stretch/>
        </p:blipFill>
        <p:spPr bwMode="auto">
          <a:xfrm>
            <a:off x="2888227" y="3356992"/>
            <a:ext cx="3044017" cy="3312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6020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ьная выноска 2"/>
          <p:cNvSpPr/>
          <p:nvPr/>
        </p:nvSpPr>
        <p:spPr>
          <a:xfrm>
            <a:off x="3510938" y="1269620"/>
            <a:ext cx="5292588" cy="1843278"/>
          </a:xfrm>
          <a:prstGeom prst="wedgeEllipseCallout">
            <a:avLst>
              <a:gd name="adj1" fmla="val -61036"/>
              <a:gd name="adj2" fmla="val 49399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510938" y="1700808"/>
            <a:ext cx="53095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Gabriola" pitchFamily="82" charset="0"/>
              </a:rPr>
              <a:t>Что такое мебель?</a:t>
            </a:r>
            <a:endParaRPr lang="ru-RU" sz="6000" b="1" dirty="0">
              <a:solidFill>
                <a:srgbClr val="002060"/>
              </a:solidFill>
              <a:latin typeface="Gabriola" pitchFamily="82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95192"/>
            <a:ext cx="2664296" cy="4522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6278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260648"/>
            <a:ext cx="655272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66"/>
                </a:solidFill>
                <a:latin typeface="Gabriola" pitchFamily="82" charset="0"/>
              </a:rPr>
              <a:t>Оно вроде стула, но мягкое очень.</a:t>
            </a:r>
          </a:p>
          <a:p>
            <a:pPr algn="ctr"/>
            <a:r>
              <a:rPr lang="ru-RU" sz="3600" b="1" dirty="0">
                <a:solidFill>
                  <a:srgbClr val="FF0066"/>
                </a:solidFill>
                <a:latin typeface="Gabriola" pitchFamily="82" charset="0"/>
              </a:rPr>
              <a:t>И есть подлокотники в нём, между прочим.</a:t>
            </a:r>
          </a:p>
          <a:p>
            <a:pPr algn="ctr"/>
            <a:r>
              <a:rPr lang="ru-RU" sz="3600" b="1" dirty="0">
                <a:solidFill>
                  <a:srgbClr val="FF0066"/>
                </a:solidFill>
                <a:latin typeface="Gabriola" pitchFamily="82" charset="0"/>
              </a:rPr>
              <a:t>На нём короли восседают когда – то,</a:t>
            </a:r>
          </a:p>
          <a:p>
            <a:pPr algn="ctr"/>
            <a:r>
              <a:rPr lang="ru-RU" sz="3600" b="1" dirty="0">
                <a:solidFill>
                  <a:srgbClr val="FF0066"/>
                </a:solidFill>
                <a:latin typeface="Gabriola" pitchFamily="82" charset="0"/>
              </a:rPr>
              <a:t>Что это за мебель, узнали, ребята?</a:t>
            </a:r>
          </a:p>
          <a:p>
            <a:pPr algn="ctr"/>
            <a:endParaRPr lang="ru-RU" sz="3200" b="1" dirty="0">
              <a:solidFill>
                <a:srgbClr val="FF0066"/>
              </a:solidFill>
              <a:latin typeface="Gabriola" pitchFamily="82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5171" y="3212976"/>
            <a:ext cx="2441650" cy="2126865"/>
          </a:xfrm>
          <a:prstGeom prst="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1276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16632"/>
            <a:ext cx="8424936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dirty="0">
              <a:solidFill>
                <a:srgbClr val="002060"/>
              </a:solidFill>
              <a:latin typeface="Gabriola" pitchFamily="82" charset="0"/>
            </a:endParaRPr>
          </a:p>
          <a:p>
            <a:pPr algn="ctr"/>
            <a:r>
              <a:rPr lang="ru-RU" sz="3600" b="1" dirty="0" smtClean="0">
                <a:solidFill>
                  <a:srgbClr val="FF0066"/>
                </a:solidFill>
                <a:latin typeface="Gabriola" pitchFamily="82" charset="0"/>
              </a:rPr>
              <a:t>Он с ножками, но не бежит,</a:t>
            </a:r>
          </a:p>
          <a:p>
            <a:pPr algn="ctr"/>
            <a:r>
              <a:rPr lang="ru-RU" sz="3600" b="1" dirty="0" smtClean="0">
                <a:solidFill>
                  <a:srgbClr val="FF0066"/>
                </a:solidFill>
                <a:latin typeface="Gabriola" pitchFamily="82" charset="0"/>
              </a:rPr>
              <a:t>Со </a:t>
            </a:r>
            <a:r>
              <a:rPr lang="ru-RU" sz="3600" b="1" dirty="0" err="1" smtClean="0">
                <a:solidFill>
                  <a:srgbClr val="FF0066"/>
                </a:solidFill>
                <a:latin typeface="Gabriola" pitchFamily="82" charset="0"/>
              </a:rPr>
              <a:t>спинкою</a:t>
            </a:r>
            <a:r>
              <a:rPr lang="ru-RU" sz="3600" b="1" dirty="0" smtClean="0">
                <a:solidFill>
                  <a:srgbClr val="FF0066"/>
                </a:solidFill>
                <a:latin typeface="Gabriola" pitchFamily="82" charset="0"/>
              </a:rPr>
              <a:t>, но не лежит,</a:t>
            </a:r>
          </a:p>
          <a:p>
            <a:pPr algn="ctr"/>
            <a:r>
              <a:rPr lang="ru-RU" sz="3600" b="1" dirty="0" smtClean="0">
                <a:solidFill>
                  <a:srgbClr val="FF0066"/>
                </a:solidFill>
                <a:latin typeface="Gabriola" pitchFamily="82" charset="0"/>
              </a:rPr>
              <a:t>А у него сиденье есть,</a:t>
            </a:r>
          </a:p>
          <a:p>
            <a:pPr algn="ctr"/>
            <a:r>
              <a:rPr lang="ru-RU" sz="3600" b="1" dirty="0" smtClean="0">
                <a:solidFill>
                  <a:srgbClr val="FF0066"/>
                </a:solidFill>
                <a:latin typeface="Gabriola" pitchFamily="82" charset="0"/>
              </a:rPr>
              <a:t>Куда мы можем лечь и сесть.</a:t>
            </a:r>
          </a:p>
          <a:p>
            <a:pPr algn="ctr"/>
            <a:r>
              <a:rPr lang="ru-RU" sz="3600" b="1" dirty="0" smtClean="0">
                <a:solidFill>
                  <a:srgbClr val="FF0066"/>
                </a:solidFill>
                <a:latin typeface="Gabriola" pitchFamily="82" charset="0"/>
              </a:rPr>
              <a:t>И он для отдыха нам дан.</a:t>
            </a:r>
          </a:p>
          <a:p>
            <a:pPr algn="ctr"/>
            <a:r>
              <a:rPr lang="ru-RU" sz="3600" b="1" dirty="0" smtClean="0">
                <a:solidFill>
                  <a:srgbClr val="FF0066"/>
                </a:solidFill>
                <a:latin typeface="Gabriola" pitchFamily="82" charset="0"/>
              </a:rPr>
              <a:t>Что это? Знаете?......</a:t>
            </a:r>
          </a:p>
          <a:p>
            <a:pPr algn="ctr"/>
            <a:endParaRPr lang="ru-RU" sz="2800" b="1" dirty="0">
              <a:solidFill>
                <a:srgbClr val="002060"/>
              </a:solidFill>
              <a:latin typeface="Gabriola" pitchFamily="82" charset="0"/>
            </a:endParaRPr>
          </a:p>
          <a:p>
            <a:endParaRPr lang="ru-RU" sz="2800" b="1" dirty="0" smtClean="0">
              <a:solidFill>
                <a:srgbClr val="002060"/>
              </a:solidFill>
              <a:latin typeface="Gabriola" pitchFamily="82" charset="0"/>
            </a:endParaRPr>
          </a:p>
          <a:p>
            <a:endParaRPr lang="ru-RU" sz="2800" b="1" dirty="0" smtClean="0">
              <a:solidFill>
                <a:srgbClr val="002060"/>
              </a:solidFill>
              <a:latin typeface="Gabriola" pitchFamily="82" charset="0"/>
            </a:endParaRPr>
          </a:p>
          <a:p>
            <a:endParaRPr lang="ru-RU" sz="2800" b="1" dirty="0">
              <a:solidFill>
                <a:srgbClr val="002060"/>
              </a:solidFill>
              <a:latin typeface="Gabriola" pitchFamily="82" charset="0"/>
            </a:endParaRPr>
          </a:p>
        </p:txBody>
      </p:sp>
      <p:pic>
        <p:nvPicPr>
          <p:cNvPr id="9218" name="Picture 2" descr="G:\всё для презентаций\Mebel\5826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149080"/>
            <a:ext cx="5544616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8339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404664"/>
            <a:ext cx="367240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66"/>
                </a:solidFill>
                <a:latin typeface="Gabriola" pitchFamily="82" charset="0"/>
              </a:rPr>
              <a:t>Есть спина, а не лежит,</a:t>
            </a:r>
          </a:p>
          <a:p>
            <a:r>
              <a:rPr lang="ru-RU" sz="3200" b="1" dirty="0" smtClean="0">
                <a:solidFill>
                  <a:srgbClr val="FF0066"/>
                </a:solidFill>
                <a:latin typeface="Gabriola" pitchFamily="82" charset="0"/>
              </a:rPr>
              <a:t>Четыре ноги, а не ходит.</a:t>
            </a:r>
          </a:p>
          <a:p>
            <a:r>
              <a:rPr lang="ru-RU" sz="3200" b="1" dirty="0" smtClean="0">
                <a:solidFill>
                  <a:srgbClr val="FF0066"/>
                </a:solidFill>
                <a:latin typeface="Gabriola" pitchFamily="82" charset="0"/>
              </a:rPr>
              <a:t>Но всегда стоит</a:t>
            </a:r>
          </a:p>
          <a:p>
            <a:r>
              <a:rPr lang="ru-RU" sz="3200" b="1" dirty="0" smtClean="0">
                <a:solidFill>
                  <a:srgbClr val="FF0066"/>
                </a:solidFill>
                <a:latin typeface="Gabriola" pitchFamily="82" charset="0"/>
              </a:rPr>
              <a:t>И всем сидеть велит.</a:t>
            </a:r>
          </a:p>
          <a:p>
            <a:endParaRPr lang="ru-RU" sz="3200" b="1" dirty="0">
              <a:solidFill>
                <a:srgbClr val="FF0066"/>
              </a:solidFill>
              <a:latin typeface="Gabriola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36096" y="3717032"/>
            <a:ext cx="338437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66"/>
                </a:solidFill>
                <a:latin typeface="Gabriola" pitchFamily="82" charset="0"/>
              </a:rPr>
              <a:t>В лесу родился,</a:t>
            </a:r>
          </a:p>
          <a:p>
            <a:r>
              <a:rPr lang="ru-RU" sz="3200" b="1" dirty="0" smtClean="0">
                <a:solidFill>
                  <a:srgbClr val="FF0066"/>
                </a:solidFill>
                <a:latin typeface="Gabriola" pitchFamily="82" charset="0"/>
              </a:rPr>
              <a:t>В лесу и вырос,</a:t>
            </a:r>
          </a:p>
          <a:p>
            <a:r>
              <a:rPr lang="ru-RU" sz="3200" b="1" dirty="0" smtClean="0">
                <a:solidFill>
                  <a:srgbClr val="FF0066"/>
                </a:solidFill>
                <a:latin typeface="Gabriola" pitchFamily="82" charset="0"/>
              </a:rPr>
              <a:t>В дом приходил – </a:t>
            </a:r>
          </a:p>
          <a:p>
            <a:r>
              <a:rPr lang="ru-RU" sz="3200" b="1" dirty="0" smtClean="0">
                <a:solidFill>
                  <a:srgbClr val="FF0066"/>
                </a:solidFill>
                <a:latin typeface="Gabriola" pitchFamily="82" charset="0"/>
              </a:rPr>
              <a:t>Всех вокруг посадил.</a:t>
            </a:r>
          </a:p>
          <a:p>
            <a:endParaRPr lang="ru-RU" sz="3200" b="1" dirty="0">
              <a:solidFill>
                <a:srgbClr val="FF0066"/>
              </a:solidFill>
              <a:latin typeface="Gabriola" pitchFamily="82" charset="0"/>
            </a:endParaRPr>
          </a:p>
        </p:txBody>
      </p:sp>
      <p:pic>
        <p:nvPicPr>
          <p:cNvPr id="12290" name="Picture 2" descr="G:\всё для презентаций\Mebel\58629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356992"/>
            <a:ext cx="3600399" cy="3300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576957"/>
            <a:ext cx="2633663" cy="314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8621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16632"/>
            <a:ext cx="896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0099"/>
                </a:solidFill>
              </a:rPr>
              <a:t>Подбери слова с противоположным значением.</a:t>
            </a:r>
            <a:endParaRPr lang="ru-RU" sz="2800" b="1" dirty="0">
              <a:solidFill>
                <a:srgbClr val="000099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052736"/>
            <a:ext cx="7056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66"/>
                </a:solidFill>
              </a:rPr>
              <a:t>Стул </a:t>
            </a:r>
            <a:endParaRPr lang="ru-RU" sz="2800" b="1" dirty="0">
              <a:solidFill>
                <a:srgbClr val="FF0066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947608"/>
            <a:ext cx="1440160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915816" y="1037046"/>
            <a:ext cx="60486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66"/>
                </a:solidFill>
              </a:rPr>
              <a:t>ж</a:t>
            </a:r>
            <a:r>
              <a:rPr lang="ru-RU" sz="2800" b="1" dirty="0" smtClean="0">
                <a:solidFill>
                  <a:srgbClr val="FF0066"/>
                </a:solidFill>
              </a:rPr>
              <a:t>ёсткий, а  кресло                  ……</a:t>
            </a:r>
            <a:endParaRPr lang="ru-RU" sz="2800" b="1" dirty="0">
              <a:solidFill>
                <a:srgbClr val="FF0066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986496"/>
            <a:ext cx="1486947" cy="1617296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 rot="10800000" flipV="1">
            <a:off x="233261" y="4297921"/>
            <a:ext cx="87312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66"/>
                </a:solidFill>
              </a:rPr>
              <a:t>Шкаф</a:t>
            </a:r>
            <a:r>
              <a:rPr lang="ru-RU" b="1" dirty="0" smtClean="0"/>
              <a:t> </a:t>
            </a:r>
            <a:r>
              <a:rPr lang="ru-RU" dirty="0" smtClean="0"/>
              <a:t>                                 </a:t>
            </a:r>
            <a:r>
              <a:rPr lang="ru-RU" sz="2800" b="1" dirty="0" smtClean="0">
                <a:solidFill>
                  <a:srgbClr val="FF0066"/>
                </a:solidFill>
              </a:rPr>
              <a:t>высокий, а  </a:t>
            </a:r>
            <a:r>
              <a:rPr lang="ru-RU" sz="2800" b="1" dirty="0">
                <a:solidFill>
                  <a:srgbClr val="FF0066"/>
                </a:solidFill>
              </a:rPr>
              <a:t>комод              …..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542" y="3839273"/>
            <a:ext cx="1696322" cy="196373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2260" y="4217528"/>
            <a:ext cx="1080120" cy="158548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260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332656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Скажите, какие бывают столы по форме?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2" name="Picture 2" descr="G:\всё для презентаций\Mebel\7af2e6f4564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05064"/>
            <a:ext cx="2697097" cy="2475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G:\всё для презентаций\Mebel\7da6fa504a6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284984"/>
            <a:ext cx="3096344" cy="254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G:\всё для презентаций\Mebel\58629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206044"/>
            <a:ext cx="3456384" cy="2222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2041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773996"/>
            <a:ext cx="6408712" cy="5319299"/>
          </a:xfrm>
          <a:prstGeom prst="rect">
            <a:avLst/>
          </a:prstGeom>
          <a:noFill/>
          <a:ln w="57150">
            <a:solidFill>
              <a:schemeClr val="accent3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6979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5776" y="315857"/>
            <a:ext cx="578483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7030A0"/>
                </a:solidFill>
              </a:rPr>
              <a:t>Учимся сравнивать.</a:t>
            </a:r>
          </a:p>
          <a:p>
            <a:pPr algn="ctr"/>
            <a:endParaRPr lang="ru-RU" sz="28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Чем отличается кровать от дивана</a:t>
            </a:r>
            <a:r>
              <a:rPr lang="ru-RU" sz="2400" b="1" dirty="0">
                <a:solidFill>
                  <a:srgbClr val="7030A0"/>
                </a:solidFill>
              </a:rPr>
              <a:t>?</a:t>
            </a:r>
            <a:r>
              <a:rPr lang="ru-RU" sz="2400" b="1" dirty="0" smtClean="0">
                <a:solidFill>
                  <a:srgbClr val="7030A0"/>
                </a:solidFill>
              </a:rPr>
              <a:t>  Чего нет у кровати?</a:t>
            </a:r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16386" name="Picture 2" descr="G:\всё для презентаций\Mebel\1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54" y="3645024"/>
            <a:ext cx="3240360" cy="2631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753610"/>
            <a:ext cx="3960440" cy="2414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 descr="G:\всё для презентаций\klipart-geroi-skazok3\герои сказок\0_877b2_d2ba17f3_ori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910"/>
            <a:ext cx="2592288" cy="3114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459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260648"/>
            <a:ext cx="77768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Чем похожи и чем отличаются кресло и стул? Чего нет у стула?</a:t>
            </a:r>
            <a:endParaRPr lang="ru-RU" sz="2800" b="1" dirty="0">
              <a:solidFill>
                <a:srgbClr val="7030A0"/>
              </a:solidFill>
            </a:endParaRPr>
          </a:p>
        </p:txBody>
      </p:sp>
      <p:pic>
        <p:nvPicPr>
          <p:cNvPr id="17410" name="Picture 2" descr="G:\всё для презентаций\Mebel\694dd5582fff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492896"/>
            <a:ext cx="3816424" cy="3933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6" t="6602" r="11021" b="3773"/>
          <a:stretch/>
        </p:blipFill>
        <p:spPr bwMode="auto">
          <a:xfrm>
            <a:off x="5555672" y="2092037"/>
            <a:ext cx="2604655" cy="4333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2404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16200000">
            <a:off x="3824742" y="-1080384"/>
            <a:ext cx="990459" cy="5256584"/>
          </a:xfrm>
          <a:prstGeom prst="rect">
            <a:avLst/>
          </a:prstGeom>
          <a:noFill/>
        </p:spPr>
        <p:txBody>
          <a:bodyPr vert="vert" wrap="square" lIns="36000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Чем кресло отличается от дивана?</a:t>
            </a:r>
            <a:endParaRPr lang="ru-RU" sz="2800" b="1" dirty="0">
              <a:solidFill>
                <a:srgbClr val="7030A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924944"/>
            <a:ext cx="3672408" cy="2487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924944"/>
            <a:ext cx="2994025" cy="2487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7554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000">
              <a:schemeClr val="bg1"/>
            </a:gs>
            <a:gs pos="93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" y="5733256"/>
            <a:ext cx="93245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Чем похожи и чем отличаются гардероб и сервант?</a:t>
            </a:r>
            <a:endParaRPr lang="ru-RU" sz="2800" b="1" dirty="0">
              <a:solidFill>
                <a:srgbClr val="7030A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836712"/>
            <a:ext cx="3408363" cy="4535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570" y="1062831"/>
            <a:ext cx="2878137" cy="467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2861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9491" y="3039746"/>
            <a:ext cx="2952328" cy="3444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36912"/>
            <a:ext cx="4041775" cy="3871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332656"/>
            <a:ext cx="8568952" cy="1446550"/>
          </a:xfrm>
          <a:prstGeom prst="rect">
            <a:avLst/>
          </a:prstGeom>
          <a:ln/>
          <a:scene3d>
            <a:camera prst="perspectiveFront"/>
            <a:lightRig rig="threePt" dir="t"/>
          </a:scene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Gabriola" pitchFamily="82" charset="0"/>
              </a:rPr>
              <a:t>МЕБЕЛЬ – это предметы обстановки помещения, служащие для удобства людей.</a:t>
            </a:r>
            <a:endParaRPr lang="ru-RU" sz="4400" b="1" dirty="0">
              <a:solidFill>
                <a:srgbClr val="FF0000"/>
              </a:solidFill>
              <a:latin typeface="Gabriola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6747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000">
              <a:schemeClr val="bg1"/>
            </a:gs>
            <a:gs pos="93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5373216"/>
            <a:ext cx="76328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Чем похожи и чем отличаются табуретка и стул?</a:t>
            </a:r>
            <a:endParaRPr lang="ru-RU" sz="2800" b="1" dirty="0">
              <a:solidFill>
                <a:srgbClr val="0070C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6925" y="712366"/>
            <a:ext cx="2609850" cy="433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549" y="1772816"/>
            <a:ext cx="3024187" cy="327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3854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:\всё для презентаций\ChildishPNG\Незнайка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1700808"/>
            <a:ext cx="2952328" cy="4306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ьная выноска 1"/>
          <p:cNvSpPr/>
          <p:nvPr/>
        </p:nvSpPr>
        <p:spPr>
          <a:xfrm>
            <a:off x="4211960" y="1412776"/>
            <a:ext cx="4536504" cy="2441041"/>
          </a:xfrm>
          <a:prstGeom prst="wedgeEllipseCallout">
            <a:avLst>
              <a:gd name="adj1" fmla="val -68606"/>
              <a:gd name="adj2" fmla="val 49446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4427984" y="2204864"/>
            <a:ext cx="4104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Gabriola" pitchFamily="82" charset="0"/>
              </a:rPr>
              <a:t>А теперь поиграем!</a:t>
            </a:r>
            <a:endParaRPr lang="ru-RU" sz="4000" b="1" dirty="0">
              <a:solidFill>
                <a:srgbClr val="002060"/>
              </a:solidFill>
              <a:latin typeface="Gabriola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4393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116632"/>
            <a:ext cx="70567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C3300"/>
                </a:solidFill>
                <a:latin typeface="Gabriola" pitchFamily="82" charset="0"/>
                <a:ea typeface="Microsoft Himalaya" pitchFamily="2" charset="0"/>
                <a:cs typeface="Microsoft Himalaya" pitchFamily="2" charset="0"/>
              </a:rPr>
              <a:t>«Назови одним словом»</a:t>
            </a:r>
            <a:endParaRPr lang="ru-RU" sz="4400" b="1" dirty="0">
              <a:solidFill>
                <a:srgbClr val="CC3300"/>
              </a:solidFill>
              <a:latin typeface="Gabriola" pitchFamily="82" charset="0"/>
              <a:ea typeface="Microsoft Himalaya" pitchFamily="2" charset="0"/>
              <a:cs typeface="Microsoft Himalaya" pitchFamily="2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855" y="4293096"/>
            <a:ext cx="2371961" cy="2255765"/>
          </a:xfrm>
          <a:prstGeom prst="ellipse">
            <a:avLst/>
          </a:prstGeom>
          <a:ln w="63500" cap="rnd">
            <a:solidFill>
              <a:srgbClr val="0070C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447219"/>
            <a:ext cx="2172846" cy="2101642"/>
          </a:xfrm>
          <a:prstGeom prst="ellipse">
            <a:avLst/>
          </a:prstGeom>
          <a:ln w="63500" cap="rnd">
            <a:solidFill>
              <a:srgbClr val="0070C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7" t="6627" r="20133" b="9232"/>
          <a:stretch/>
        </p:blipFill>
        <p:spPr bwMode="auto">
          <a:xfrm>
            <a:off x="543854" y="1704792"/>
            <a:ext cx="2227946" cy="2400316"/>
          </a:xfrm>
          <a:prstGeom prst="ellipse">
            <a:avLst/>
          </a:prstGeom>
          <a:ln w="63500" cap="rnd">
            <a:solidFill>
              <a:srgbClr val="0070C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53" t="22104" r="13391" b="22531"/>
          <a:stretch/>
        </p:blipFill>
        <p:spPr bwMode="auto">
          <a:xfrm>
            <a:off x="5004048" y="1704792"/>
            <a:ext cx="2880320" cy="2400316"/>
          </a:xfrm>
          <a:prstGeom prst="ellipse">
            <a:avLst/>
          </a:prstGeom>
          <a:ln w="63500" cap="rnd">
            <a:solidFill>
              <a:srgbClr val="0070C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4692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2000">
              <a:schemeClr val="bg1">
                <a:alpha val="32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22424"/>
            <a:ext cx="1646237" cy="2316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1622" y="1422424"/>
            <a:ext cx="2342826" cy="2365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332656"/>
            <a:ext cx="79928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Назови предметы, которые ты видишь на картинке, одним словом.</a:t>
            </a:r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048" y="4405621"/>
            <a:ext cx="1858963" cy="1785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6842" y="4068538"/>
            <a:ext cx="3302323" cy="2460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812948"/>
            <a:ext cx="2578100" cy="174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362759"/>
            <a:ext cx="2090737" cy="187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2894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5768" y="0"/>
            <a:ext cx="73126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Игра «Четвёртый лишний»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756" y="836712"/>
            <a:ext cx="2304256" cy="2376263"/>
          </a:xfrm>
          <a:prstGeom prst="rect">
            <a:avLst/>
          </a:prstGeom>
          <a:noFill/>
          <a:ln w="57150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756" y="3429000"/>
            <a:ext cx="2236052" cy="3170163"/>
          </a:xfrm>
          <a:prstGeom prst="rect">
            <a:avLst/>
          </a:prstGeom>
          <a:noFill/>
          <a:ln w="57150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836712"/>
            <a:ext cx="2427611" cy="2376263"/>
          </a:xfrm>
          <a:prstGeom prst="rect">
            <a:avLst/>
          </a:prstGeom>
          <a:noFill/>
          <a:ln w="57150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3256" y="3407505"/>
            <a:ext cx="2433362" cy="3170163"/>
          </a:xfrm>
          <a:prstGeom prst="rect">
            <a:avLst/>
          </a:prstGeom>
          <a:noFill/>
          <a:ln w="57150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024843"/>
            <a:ext cx="3240360" cy="3461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9160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000">
              <a:schemeClr val="bg1"/>
            </a:gs>
            <a:gs pos="93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G:\всё для презентаций\Mebel\1628926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1872208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15217"/>
            <a:ext cx="2376264" cy="2986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544385"/>
            <a:ext cx="1966877" cy="2771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050529"/>
            <a:ext cx="3312368" cy="2304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 descr="C:\Users\HP\AppData\Local\Temp\Rar$DI00.117\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596456"/>
            <a:ext cx="3510141" cy="3582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0132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239" y="332656"/>
            <a:ext cx="3024336" cy="246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29177"/>
            <a:ext cx="3219190" cy="246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26" y="4037903"/>
            <a:ext cx="3089249" cy="2367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856" y="4077072"/>
            <a:ext cx="3024336" cy="2367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 descr="C:\Users\HP\AppData\Local\Temp\Rar$DI00.195\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700808"/>
            <a:ext cx="3168352" cy="3366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0408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620688"/>
            <a:ext cx="2808312" cy="2376264"/>
          </a:xfrm>
          <a:prstGeom prst="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620689"/>
            <a:ext cx="2880320" cy="2376264"/>
          </a:xfrm>
          <a:prstGeom prst="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1560" y="3645024"/>
            <a:ext cx="2808311" cy="2424951"/>
          </a:xfrm>
          <a:prstGeom prst="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645024"/>
            <a:ext cx="2880320" cy="2424951"/>
          </a:xfrm>
          <a:prstGeom prst="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548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332656"/>
            <a:ext cx="9361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Рассмотри картинку. Ответь на вопросы.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G:\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196752"/>
            <a:ext cx="5221224" cy="5221224"/>
          </a:xfrm>
          <a:prstGeom prst="rect">
            <a:avLst/>
          </a:prstGeom>
          <a:noFill/>
          <a:ln w="381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905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:\Users\HP\AppData\Local\Temp\Rar$DI00.195\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636912"/>
            <a:ext cx="3168352" cy="3366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ая прямоугольная выноска 2"/>
          <p:cNvSpPr/>
          <p:nvPr/>
        </p:nvSpPr>
        <p:spPr>
          <a:xfrm>
            <a:off x="3851920" y="1700808"/>
            <a:ext cx="4536504" cy="2232248"/>
          </a:xfrm>
          <a:prstGeom prst="wedgeRoundRectCallout">
            <a:avLst>
              <a:gd name="adj1" fmla="val -66949"/>
              <a:gd name="adj2" fmla="val 53190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716016" y="2276872"/>
            <a:ext cx="30243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предметы мебели.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3608" y="404664"/>
            <a:ext cx="5832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 занятия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7691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G:\всё для презентаций\ChildishPNG\Незнайка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2325613" cy="3211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ьная выноска 2"/>
          <p:cNvSpPr/>
          <p:nvPr/>
        </p:nvSpPr>
        <p:spPr>
          <a:xfrm>
            <a:off x="3131840" y="116632"/>
            <a:ext cx="5760640" cy="2575034"/>
          </a:xfrm>
          <a:prstGeom prst="wedgeEllipseCallout">
            <a:avLst>
              <a:gd name="adj1" fmla="val -59073"/>
              <a:gd name="adj2" fmla="val 2740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275856" y="476672"/>
            <a:ext cx="56905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66"/>
                </a:solidFill>
                <a:latin typeface="Gabriola" pitchFamily="82" charset="0"/>
              </a:rPr>
              <a:t>Откуда произошло слово «мебель»? </a:t>
            </a:r>
            <a:endParaRPr lang="ru-RU" sz="4800" b="1" dirty="0">
              <a:solidFill>
                <a:srgbClr val="FF0066"/>
              </a:solidFill>
              <a:latin typeface="Gabriola" pitchFamily="8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4801" y="4293096"/>
            <a:ext cx="8642893" cy="1938992"/>
          </a:xfrm>
          <a:prstGeom prst="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Gabriola" pitchFamily="82" charset="0"/>
              </a:rPr>
              <a:t>Слово «мебель» - французское и произошло от латинского слова «</a:t>
            </a:r>
            <a:r>
              <a:rPr lang="ru-RU" sz="4000" b="1" dirty="0" err="1" smtClean="0">
                <a:solidFill>
                  <a:srgbClr val="0070C0"/>
                </a:solidFill>
                <a:latin typeface="Gabriola" pitchFamily="82" charset="0"/>
              </a:rPr>
              <a:t>мобиле</a:t>
            </a:r>
            <a:r>
              <a:rPr lang="ru-RU" sz="4000" b="1" dirty="0" smtClean="0">
                <a:solidFill>
                  <a:srgbClr val="0070C0"/>
                </a:solidFill>
                <a:latin typeface="Gabriola" pitchFamily="82" charset="0"/>
              </a:rPr>
              <a:t>», что означает «движущийся».</a:t>
            </a:r>
            <a:endParaRPr lang="ru-RU" sz="4000" b="1" dirty="0">
              <a:solidFill>
                <a:srgbClr val="0070C0"/>
              </a:solidFill>
              <a:latin typeface="Gabriola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3507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C:\Users\HP\AppData\Local\Temp\Rar$DI00.195\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636912"/>
            <a:ext cx="3168352" cy="3366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3851920" y="1700808"/>
            <a:ext cx="4536504" cy="2232248"/>
          </a:xfrm>
          <a:prstGeom prst="wedgeRoundRectCallout">
            <a:avLst>
              <a:gd name="adj1" fmla="val -66949"/>
              <a:gd name="adj2" fmla="val 53190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283968" y="2504202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МОЛОДЦЫ!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21988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G:\всё для презентаций\отрисовки Незнайки\отрисовки Незнайки\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2348" y="1088740"/>
            <a:ext cx="3590172" cy="384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ьная выноска 2"/>
          <p:cNvSpPr/>
          <p:nvPr/>
        </p:nvSpPr>
        <p:spPr>
          <a:xfrm>
            <a:off x="431540" y="836712"/>
            <a:ext cx="5112568" cy="2736304"/>
          </a:xfrm>
          <a:prstGeom prst="wedgeEllipseCallout">
            <a:avLst>
              <a:gd name="adj1" fmla="val 67510"/>
              <a:gd name="adj2" fmla="val 889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611560" y="1210190"/>
            <a:ext cx="43204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Gabriola" pitchFamily="82" charset="0"/>
              </a:rPr>
              <a:t>Для чего нужна мебель?</a:t>
            </a:r>
            <a:endParaRPr lang="ru-RU" sz="5400" b="1" dirty="0">
              <a:solidFill>
                <a:srgbClr val="002060"/>
              </a:solidFill>
              <a:latin typeface="Gabriola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7435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0"/>
            <a:ext cx="5670376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Gabriola" pitchFamily="82" charset="0"/>
              </a:rPr>
              <a:t>Мебель в доме берегут: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  <a:latin typeface="Gabriola" pitchFamily="82" charset="0"/>
              </a:rPr>
              <a:t>Создаёт она уют.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  <a:latin typeface="Gabriola" pitchFamily="82" charset="0"/>
              </a:rPr>
              <a:t>Дом </a:t>
            </a:r>
            <a:r>
              <a:rPr lang="ru-RU" sz="2800" b="1" dirty="0" smtClean="0">
                <a:solidFill>
                  <a:srgbClr val="FF0000"/>
                </a:solidFill>
                <a:latin typeface="Gabriola" pitchFamily="82" charset="0"/>
              </a:rPr>
              <a:t>без мебели пустой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Gabriola" pitchFamily="82" charset="0"/>
              </a:rPr>
              <a:t>И как будто нежилой.</a:t>
            </a:r>
          </a:p>
          <a:p>
            <a:pPr algn="ctr"/>
            <a:endParaRPr lang="ru-RU" sz="2800" b="1" dirty="0">
              <a:solidFill>
                <a:srgbClr val="FF0000"/>
              </a:solidFill>
              <a:latin typeface="Gabriola" pitchFamily="82" charset="0"/>
            </a:endParaRP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Gabriola" pitchFamily="82" charset="0"/>
              </a:rPr>
              <a:t> Мы за стол садимся есть,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Gabriola" pitchFamily="82" charset="0"/>
              </a:rPr>
              <a:t>Стул нам нужен, чтобы сесть,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Gabriola" pitchFamily="82" charset="0"/>
              </a:rPr>
              <a:t>На диване или в кресле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Gabriola" pitchFamily="82" charset="0"/>
              </a:rPr>
              <a:t>Смотрим фильм мы интересный.</a:t>
            </a:r>
            <a:endParaRPr lang="ru-RU" sz="2800" b="1" dirty="0">
              <a:solidFill>
                <a:srgbClr val="FF0000"/>
              </a:solidFill>
              <a:latin typeface="Gabriola" pitchFamily="82" charset="0"/>
            </a:endParaRPr>
          </a:p>
          <a:p>
            <a:pPr algn="ctr"/>
            <a:endParaRPr lang="ru-RU" sz="2800" b="1" dirty="0" smtClean="0">
              <a:solidFill>
                <a:srgbClr val="FF0000"/>
              </a:solidFill>
              <a:latin typeface="Gabriola" pitchFamily="82" charset="0"/>
            </a:endParaRP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Gabriola" pitchFamily="82" charset="0"/>
              </a:rPr>
              <a:t>С полки книги мы берём,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Gabriola" pitchFamily="82" charset="0"/>
              </a:rPr>
              <a:t>В шкаф одежду мы кладём,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Gabriola" pitchFamily="82" charset="0"/>
              </a:rPr>
              <a:t>А удобная кровать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Gabriola" pitchFamily="82" charset="0"/>
              </a:rPr>
              <a:t>Нам нужна, чтоб крепко спать!</a:t>
            </a:r>
          </a:p>
          <a:p>
            <a:endParaRPr lang="ru-RU" sz="2000" b="1" dirty="0">
              <a:solidFill>
                <a:srgbClr val="FF0000"/>
              </a:solidFill>
            </a:endParaRPr>
          </a:p>
          <a:p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40000">
            <a:off x="6732240" y="529863"/>
            <a:ext cx="2090737" cy="1871663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581128"/>
            <a:ext cx="2578100" cy="174942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224" y="80239"/>
            <a:ext cx="1828800" cy="1963737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60" y="4221088"/>
            <a:ext cx="1858963" cy="1785937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6441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0568" y="1484783"/>
            <a:ext cx="4539481" cy="5193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вальная выноска 2"/>
          <p:cNvSpPr/>
          <p:nvPr/>
        </p:nvSpPr>
        <p:spPr>
          <a:xfrm>
            <a:off x="2591780" y="404664"/>
            <a:ext cx="5832648" cy="2880320"/>
          </a:xfrm>
          <a:prstGeom prst="wedgeEllipseCallout">
            <a:avLst>
              <a:gd name="adj1" fmla="val -46250"/>
              <a:gd name="adj2" fmla="val 66036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347864" y="764704"/>
            <a:ext cx="44644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Gabriola" pitchFamily="82" charset="0"/>
              </a:rPr>
              <a:t>Как же мебель появилась у нас в доме?</a:t>
            </a:r>
            <a:endParaRPr lang="ru-RU" sz="4400" b="1" dirty="0">
              <a:solidFill>
                <a:srgbClr val="002060"/>
              </a:solidFill>
              <a:latin typeface="Gabriola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579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16632"/>
            <a:ext cx="878497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Вводная беседа.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Мебель</a:t>
            </a:r>
          </a:p>
          <a:p>
            <a:pPr algn="just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Вырос в лесу большой дуб. Лесорубы решили, что из него получится красивая мебель. Они срубили его и отправили на лесопилку.</a:t>
            </a:r>
          </a:p>
          <a:p>
            <a:pPr algn="just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На лесопилке потники распилили дерево на доски. Доски доставили на фабрику. Тут за работу принялись столяры и мастера – краснодеревщики. Они выпилили части, собрали их, покрыли их краской и лаком, упаковали мебель и отправили в мебельный магазин.</a:t>
            </a:r>
          </a:p>
          <a:p>
            <a:pPr algn="just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Покупатели выбрали в магазине новую мебель. Мебель погрузили в фургон и доставили к нам домой. Так мебель дошла до нас.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7812360" y="6021288"/>
            <a:ext cx="1008112" cy="64807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3574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744</TotalTime>
  <Words>899</Words>
  <Application>Microsoft Office PowerPoint</Application>
  <PresentationFormat>Экран (4:3)</PresentationFormat>
  <Paragraphs>122</Paragraphs>
  <Slides>50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1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</dc:creator>
  <cp:lastModifiedBy>Ольга</cp:lastModifiedBy>
  <cp:revision>84</cp:revision>
  <dcterms:created xsi:type="dcterms:W3CDTF">2012-07-11T09:49:48Z</dcterms:created>
  <dcterms:modified xsi:type="dcterms:W3CDTF">2016-10-30T08:16:30Z</dcterms:modified>
</cp:coreProperties>
</file>