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5" r:id="rId10"/>
    <p:sldId id="278" r:id="rId11"/>
    <p:sldId id="280" r:id="rId12"/>
    <p:sldId id="279" r:id="rId13"/>
    <p:sldId id="281" r:id="rId14"/>
    <p:sldId id="26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7F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8" d="100"/>
          <a:sy n="28" d="100"/>
        </p:scale>
        <p:origin x="-1195" y="-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DC29F-8AC2-40CD-AD4D-650BC6C8113F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98857-1C85-4E15-97FD-69B1B48D8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338CE-193E-4803-8B5E-1B906713D4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FA566D-069A-4E9B-968C-CC981EB2A2B0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14BE-A96C-4088-AF2B-E8A4C465FCF3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3503-24F5-4EDB-8A84-643D2B8A1597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D5940E-26C4-4B40-895F-4B8256C52489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913682-9AD4-4E53-990F-A7B979EAF5A9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F371-A3EC-44EF-A801-E27AAB70E920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F272-52A8-46A2-A137-BD9B7F5F9B82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7487FC-25C7-4A2A-A9B7-BD24AA728E41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6442-216B-4D6D-9A87-666DD114AA9C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935DC8-38D4-4DFC-A45C-EDA941EEADC5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CAD944-690A-46E5-A45E-30302706ADE6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A8A9F5-F5CC-4807-BA10-4C2B231F119C}" type="datetime1">
              <a:rPr lang="ru-RU" smtClean="0"/>
              <a:pPr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286388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876925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0"/>
            <a:ext cx="478634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2714612" y="2500306"/>
            <a:ext cx="6143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Из опыта работы 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</a:t>
            </a:r>
          </a:p>
          <a:p>
            <a:pPr algn="ctr" eaLnBrk="0" hangingPunct="0">
              <a:defRPr/>
            </a:pPr>
            <a:r>
              <a:rPr lang="ru-RU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комбинированного вида  второй категории № 92</a:t>
            </a:r>
            <a:endParaRPr lang="ru-RU" sz="2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1214422"/>
            <a:ext cx="3929090" cy="30718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429000"/>
            <a:ext cx="228601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928926" y="5572141"/>
            <a:ext cx="578647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ctr"/>
            <a:r>
              <a:rPr lang="ru-RU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algn="ctr"/>
            <a:r>
              <a:rPr lang="ru-RU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b="1" dirty="0" err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/с № 92  г.Таганрога</a:t>
            </a:r>
          </a:p>
          <a:p>
            <a:pPr algn="ctr"/>
            <a:r>
              <a:rPr lang="ru-RU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Евгения  Павловна  Федулова</a:t>
            </a:r>
            <a:endParaRPr lang="ru-RU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4000504"/>
            <a:ext cx="6858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«Профилактика    дисграфии 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у детей с ЗПР 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в дошкольном возрасте»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Admin\Рабочий стол\Фото конкурс\DSC022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0709" y="1142984"/>
            <a:ext cx="31790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286776" y="6143644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Picture 2" descr="C:\Documents and Settings\User\Рабочий стол\ФОТО ДЛЯ ЖЕНЕНОГО СТЕНДОВОГО ДОКЛАДА\IMG_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143404" cy="2714644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ФОТО ДЛЯ ЖЕНЕНОГО СТЕНДОВОГО ДОКЛАДА\IMG_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000528" cy="2714620"/>
          </a:xfrm>
          <a:prstGeom prst="rect">
            <a:avLst/>
          </a:prstGeom>
          <a:noFill/>
        </p:spPr>
      </p:pic>
      <p:pic>
        <p:nvPicPr>
          <p:cNvPr id="5" name="Picture 4" descr="C:\Documents and Settings\User\Рабочий стол\ФОТО ДЛЯ ЖЕНЕНОГО СТЕНДОВОГО ДОКЛАДА\IMG_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4143404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714621"/>
            <a:ext cx="4643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 определяют количество  слогов в словах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714620"/>
            <a:ext cx="3759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Определение позиции звука в слове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357958"/>
            <a:ext cx="2448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Д/И «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Твердый-мягкий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dirty="0"/>
          </a:p>
        </p:txBody>
      </p:sp>
      <p:pic>
        <p:nvPicPr>
          <p:cNvPr id="2050" name="Picture 2" descr="C:\Documents and Settings\User\Рабочий стол\для стендового доклада Е.П\IMG_0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86124"/>
            <a:ext cx="4071965" cy="3143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14876" y="6429396"/>
            <a:ext cx="4071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Д/И « Подбери карточку к  звуку»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Picture 5" descr="C:\Documents and Settings\User\Рабочий стол\ФОТО ДЛЯ ЖЕНЕНОГО СТЕНДОВОГО ДОКЛАДА\IMG_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4143405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72198" y="6429396"/>
            <a:ext cx="2092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Д/И «Собери слово» </a:t>
            </a:r>
            <a:endParaRPr lang="ru-RU" sz="1600" dirty="0"/>
          </a:p>
        </p:txBody>
      </p:sp>
      <p:pic>
        <p:nvPicPr>
          <p:cNvPr id="1026" name="Picture 2" descr="C:\Documents and Settings\User\Рабочий стол\для стендового доклада Е.П\IMG_0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4075115" cy="28574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857496"/>
            <a:ext cx="3665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Упражнения  на развитие дыхания</a:t>
            </a:r>
            <a:endParaRPr lang="ru-RU" sz="1600" dirty="0"/>
          </a:p>
        </p:txBody>
      </p:sp>
      <p:pic>
        <p:nvPicPr>
          <p:cNvPr id="7" name="Picture 2" descr="C:\Documents and Settings\User\Рабочий стол\ФОТО ДЛЯ ЖЕНЕНОГО СТЕНДОВОГО ДОКЛАДА\IMG_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"/>
            <a:ext cx="4143404" cy="28574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3438" y="2857496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Д/И «Зеркальная  стена»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6519446"/>
            <a:ext cx="3924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Утренняя  логоритмическая  зарядка</a:t>
            </a:r>
            <a:endParaRPr lang="ru-RU" sz="1600" dirty="0"/>
          </a:p>
        </p:txBody>
      </p:sp>
      <p:pic>
        <p:nvPicPr>
          <p:cNvPr id="5" name="Picture 2" descr="C:\Documents and Settings\User\Рабочий стол\для стендового доклада Е.П\IMG_6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3286124"/>
            <a:ext cx="407196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 descr="C:\фото\Разное\IMG_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"/>
            <a:ext cx="4286280" cy="2928933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ФОТО ДЛЯ ЖЕНЕНОГО СТЕНДОВОГО ДОКЛАДА\IMG_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214843" cy="2928957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0" y="2928934"/>
            <a:ext cx="414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магнитной азбукой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User\Рабочий стол\ФОТО ДЛЯ ЖЕНЕНОГО СТЕНДОВОГО ДОКЛАДА\IMG_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4286280" cy="2928957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2857496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фонематического слуха с использованием ИКТ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7158" y="6357958"/>
            <a:ext cx="3857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Д/И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«БИ-БО-БУ»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Documents and Settings\User\Рабочий стол\ФОТО ДЛЯ ЖЕНЕНОГО СТЕНДОВОГО ДОКЛАДА\IMG_0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357562"/>
            <a:ext cx="4214842" cy="3000396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72000" y="6357958"/>
            <a:ext cx="414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гимнастика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Picture 2" descr="C:\Documents and Settings\User\Рабочий стол\ФОТО ДЛЯ ЖЕНЕНОГО СТЕНДОВОГО ДОКЛАДА\IMG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071965" cy="2857496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2786058"/>
            <a:ext cx="4000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«Угадай» (с использованием шумовых инструментов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User\Рабочий стол\ФОТО ДЛЯ ЖЕНЕНОГО СТЕНДОВОГО ДОКЛАДА\IMG_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214843" cy="2857496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43438" y="2928934"/>
            <a:ext cx="414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кассой букв и цифр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User\Рабочий стол\ФОТО ДЛЯ ЖЕНЕНОГО СТЕНДОВОГО ДОКЛАДА\IMG_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4071966" cy="321471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6429396"/>
            <a:ext cx="414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Д/И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«Запомн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повтори»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Documents and Settings\User\Рабочий стол\ФОТО ДЛЯ ЖЕНЕНОГО СТЕНДОВОГО ДОКЛАДА\IMG_0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86124"/>
            <a:ext cx="4214842" cy="3143271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429124" y="6357958"/>
            <a:ext cx="4286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Печатание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 с использованием «штампов»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00232" y="285728"/>
            <a:ext cx="5429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РАБОТА  С 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для стендового доклада Е.П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00000">
            <a:off x="229499" y="1433205"/>
            <a:ext cx="3643337" cy="225308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для стендового доклада Е.П\Изображение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0">
            <a:off x="4647196" y="1522062"/>
            <a:ext cx="3889359" cy="2378741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для стендового доклада Е.П\Изображение 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50331" y="3607595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137F1D"/>
                </a:solidFill>
                <a:latin typeface="Arial" pitchFamily="34" charset="0"/>
              </a:rPr>
              <a:t>ПЕРСПЕКТИВЫ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u="sng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</a:rPr>
              <a:t>Продолжать  работу  по улучшению  качества  содержания  образовательного  процесса  по  следующим  направлениям: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</a:rPr>
              <a:t> поиск наиболее  эффективных  коррекционных,  обучающих и развивающих  технологий  и методик;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</a:rPr>
              <a:t> взаимодействие специалистов  и педагогов  дошкольного  учреждения  в  процессе  коррекционно-развивающей  работы  с  учреждениями  здравоохранения.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i="1" u="sng" dirty="0" smtClean="0">
              <a:solidFill>
                <a:srgbClr val="137F1D"/>
              </a:solidFill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rgbClr val="137F1D"/>
                </a:solidFill>
              </a:rPr>
              <a:t>АКТУАЛЬНОСТЬ   </a:t>
            </a:r>
            <a:r>
              <a:rPr lang="ru-RU" sz="2000" b="1" i="1" dirty="0" smtClean="0">
                <a:solidFill>
                  <a:srgbClr val="137F1D"/>
                </a:solidFill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137F1D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i="1" dirty="0" err="1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Дисграфия</a:t>
            </a:r>
            <a:r>
              <a:rPr lang="ru-RU" sz="2000" b="1" i="1" dirty="0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 – это большой синдром, включающий нарушения предпосылок интеллекта, </a:t>
            </a:r>
            <a:r>
              <a:rPr lang="ru-RU" sz="2000" b="1" i="1" dirty="0" err="1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фрустрационные</a:t>
            </a:r>
            <a:r>
              <a:rPr lang="ru-RU" sz="2000" b="1" i="1" dirty="0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 нарушения, соответствующие поведенческие реакции и, наконец, непосредственно нарушения письменной речи.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137F1D"/>
              </a:solidFill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</a:t>
            </a:r>
            <a:r>
              <a:rPr lang="ru-RU" sz="2000" b="1" i="1" dirty="0" err="1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Дисграфией</a:t>
            </a:r>
            <a:r>
              <a:rPr lang="ru-RU" sz="20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следует называть стойкую неспособность овладеть навыками письма по правилам графики (т.е. руководствуясь фонетическим принципом письма), несмотря на достаточный уровень интеллектуального и речевого развития и отсутствие грубых нарушений зрения или слуха.</a:t>
            </a:r>
            <a:r>
              <a:rPr lang="ru-RU" sz="2000" b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(А.Н. Корнев)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i="1" dirty="0" err="1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Дисорфография</a:t>
            </a:r>
            <a:r>
              <a:rPr lang="ru-RU" sz="2000" b="1" i="1" dirty="0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ru-RU" sz="2000" b="1" i="1" dirty="0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особая категория стойких, специфических нарушений письма, проявляющихся в неспособности освоить орфографические навыки, несмотря на знание соответствующих правил.                                          (Р.И. </a:t>
            </a:r>
            <a:r>
              <a:rPr lang="ru-RU" sz="2000" b="1" i="1" dirty="0" err="1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Лалаева</a:t>
            </a:r>
            <a:r>
              <a:rPr lang="ru-RU" sz="2000" b="1" i="1" dirty="0" smtClean="0">
                <a:solidFill>
                  <a:srgbClr val="137F1D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solidFill>
                <a:srgbClr val="137F1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92971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u="sng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ЦЕЛЬ: </a:t>
            </a:r>
            <a:r>
              <a:rPr lang="ru-RU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раннее начало коррекции и комплексность  мероприятий, направленных на  индивидуализацию  методов обучения при    </a:t>
            </a:r>
            <a:r>
              <a:rPr lang="ru-RU" b="1" i="1" dirty="0" err="1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дисграфии</a:t>
            </a:r>
            <a:r>
              <a:rPr lang="ru-RU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b="1" i="1" dirty="0" smtClean="0"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u="sng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ЗАДАЧИ:</a:t>
            </a:r>
            <a:endParaRPr lang="ru-RU" b="1" i="1" u="sng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</a:rPr>
              <a:t> создать условия  для  профилактики  </a:t>
            </a:r>
            <a:r>
              <a:rPr lang="ru-RU" b="1" i="1" dirty="0" err="1" smtClean="0">
                <a:solidFill>
                  <a:srgbClr val="008000"/>
                </a:solidFill>
                <a:latin typeface="Arial" pitchFamily="34" charset="0"/>
              </a:rPr>
              <a:t>дисграфии</a:t>
            </a:r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</a:rPr>
              <a:t> подобрать  эффективное  методическое и дидактическое  обеспечение;</a:t>
            </a:r>
            <a:endParaRPr lang="ru-RU" b="1" i="1" dirty="0" smtClean="0">
              <a:solidFill>
                <a:srgbClr val="008000"/>
              </a:solidFill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ускорить </a:t>
            </a:r>
            <a:r>
              <a:rPr lang="ru-RU" b="1" i="1" dirty="0" err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фонемообразование</a:t>
            </a:r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подготовить детей к усвоению грамоты.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dirty="0" smtClean="0">
                <a:latin typeface="Arial" pitchFamily="34" charset="0"/>
              </a:rPr>
              <a:t>  </a:t>
            </a:r>
            <a:r>
              <a:rPr lang="ru-RU" sz="1400" b="1" i="1" dirty="0" smtClean="0">
                <a:latin typeface="Arial" pitchFamily="34" charset="0"/>
              </a:rPr>
              <a:t>методическое и дидактическое обеспечение</a:t>
            </a:r>
          </a:p>
        </p:txBody>
      </p:sp>
      <p:pic>
        <p:nvPicPr>
          <p:cNvPr id="1026" name="Picture 2" descr="C:\Documents and Settings\User\Рабочий стол\для стендового доклада Е.П\Изображение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2071702" cy="192882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для стендового доклада Е.П\Изображение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86058"/>
            <a:ext cx="2143140" cy="192882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для стендового доклада Е.П\Изображение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86058"/>
            <a:ext cx="2286016" cy="1928826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для стендового доклада Е.П\Изображение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570"/>
            <a:ext cx="2071702" cy="1643074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для стендового доклада Е.П\Изображение 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143512"/>
            <a:ext cx="2143140" cy="1714488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для стендового доклада Е.П\Изображение 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5143512"/>
            <a:ext cx="2286016" cy="1714488"/>
          </a:xfrm>
          <a:prstGeom prst="rect">
            <a:avLst/>
          </a:prstGeom>
          <a:noFill/>
        </p:spPr>
      </p:pic>
      <p:pic>
        <p:nvPicPr>
          <p:cNvPr id="1032" name="Picture 8" descr="C:\Documents and Settings\User\Рабочий стол\для стендового доклада Е.П\Изображение 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000504"/>
            <a:ext cx="2000264" cy="1714512"/>
          </a:xfrm>
          <a:prstGeom prst="rect">
            <a:avLst/>
          </a:prstGeom>
          <a:noFill/>
        </p:spPr>
      </p:pic>
      <p:pic>
        <p:nvPicPr>
          <p:cNvPr id="1033" name="Picture 9" descr="C:\Documents and Settings\User\Рабочий стол\для стендового доклада Е.П\Изображение 0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2000240"/>
            <a:ext cx="2000264" cy="1928825"/>
          </a:xfrm>
          <a:prstGeom prst="rect">
            <a:avLst/>
          </a:prstGeom>
          <a:noFill/>
        </p:spPr>
      </p:pic>
      <p:pic>
        <p:nvPicPr>
          <p:cNvPr id="1034" name="Picture 10" descr="C:\Documents and Settings\User\Рабочий стол\для стендового доклада Е.П\Изображение 0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4143380"/>
            <a:ext cx="2428892" cy="1571636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50115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ОШИБКИ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008000"/>
              </a:solidFill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а) ошибки звукобуквенной символизации (замены букв фонематических или графически близких);</a:t>
            </a:r>
            <a:endParaRPr lang="ru-RU" sz="2400" b="1" i="1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б) ошибки графического моделирования фонематической структуры слова (пропуски, перестановки, вставки букв, ассимиляции, персеверации;</a:t>
            </a:r>
            <a:endParaRPr lang="ru-RU" sz="2400" b="1" i="1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в) ошибки графического маркирования синтаксической структуры предложения (отсутствие точек в конце предложения, заглавных букв в начале его,  отсутствие пробелов между словами или создание неадекватных пробелов в середине слов);</a:t>
            </a:r>
            <a:endParaRPr lang="ru-RU" sz="2400" b="1" i="1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г) ошибки (условно </a:t>
            </a:r>
            <a:r>
              <a:rPr lang="ru-RU" sz="2400" b="1" i="1" dirty="0" err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дисграфические</a:t>
            </a:r>
            <a:r>
              <a:rPr lang="ru-RU" sz="2400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), повторяющие </a:t>
            </a:r>
            <a:r>
              <a:rPr lang="ru-RU" sz="2400" b="1" i="1" dirty="0" err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устноречевые</a:t>
            </a:r>
            <a:r>
              <a:rPr lang="ru-RU" sz="2400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 парафазии («косноязычие в письме»).</a:t>
            </a:r>
            <a:endParaRPr lang="ru-RU" sz="2400" b="1" i="1" dirty="0" smtClean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sz="2400" b="1" i="1" u="sng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ПРИНЦИПЫ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sz="2400" b="1" i="1" u="sng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коррекционной работы: </a:t>
            </a: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принцип комплексности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патогенетический принцип</a:t>
            </a: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принцип учёта симптоматики и степени выраженности нарушения чтения и письма</a:t>
            </a: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принцип опоры на сохранное звено психической функции, на сохранные анализаторы, на их взаимодействие (принцип обходного пути)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принцип поэтапного формирования умственных действий (А.Н. Леонтьев, П.Я. Гальперин, Д.Б. </a:t>
            </a:r>
            <a:r>
              <a:rPr lang="ru-RU" sz="2400" b="1" i="1" dirty="0" err="1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Эльконин</a:t>
            </a: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)</a:t>
            </a: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принцип постепенного усложнения заданий и речевого материала с учетом «зоны ближайшего развития»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(по Л.С. </a:t>
            </a:r>
            <a:r>
              <a:rPr lang="ru-RU" sz="2400" b="1" i="1" dirty="0" err="1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Выготскому</a:t>
            </a: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)</a:t>
            </a: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принцип системности</a:t>
            </a: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онтогенетический принцип.</a:t>
            </a: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358246" cy="605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ОСОБЕННОСТЬ РАБОТЫ  С ДЕТЬМИ   ЗПР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</a:t>
            </a: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- работа над выделением (узнаванием) звука на фоне слова;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развитие умения вслушиваться в звучание слова, вычленять звук из слова;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развитие умения узнавать и различать звуки (поэтапно в рядах);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выработка чёткой артикуляции всех звуков (опираясь на схемы);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определение положения звука в слове;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работа над интонацией  звука в слове; 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работа со  схемой слова и фишки одного цвета          (далее вводим разноцветные фишки   соответственно: красные, синие, зелёные; в дальнейшей работе картинка убирается; затем работаем без схемы и картинки с разноцветными фишками, затем с буквами);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- </a:t>
            </a: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знакомство с гласными и согласными звуками, делая акцент на артикуляцию звуков;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знакомство  с мягкими и твердыми согласными;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работа над умением последовательно выделять звуки из слова;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работа над делением слова на слоги ;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слова длинные и короткие (отхлопываем, отстукиваем слоги, определяя их количество; работаем с подбородком, затем подводим детей к правилу: «сколько гласных в слове, столько и слогов»)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выделение ударного слога («зовём слова», «</a:t>
            </a:r>
            <a:r>
              <a:rPr lang="ru-RU" sz="2200" b="1" i="1" dirty="0" err="1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Ударничек</a:t>
            </a: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»)</a:t>
            </a:r>
            <a:endParaRPr lang="ru-RU" sz="2200" b="1" i="1" dirty="0" smtClean="0">
              <a:solidFill>
                <a:srgbClr val="137F1D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37F1D"/>
                </a:solidFill>
                <a:latin typeface="Arial" pitchFamily="34" charset="0"/>
                <a:ea typeface="Times New Roman" pitchFamily="18" charset="0"/>
              </a:rPr>
              <a:t>     - параллельно работа по звукобуквенному анализу.</a:t>
            </a:r>
            <a:endParaRPr lang="ru-RU" sz="2200" dirty="0">
              <a:solidFill>
                <a:srgbClr val="137F1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00364" y="285728"/>
            <a:ext cx="3548062" cy="436563"/>
          </a:xfrm>
          <a:prstGeom prst="rect">
            <a:avLst/>
          </a:prstGeom>
          <a:ln w="57150"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1142984"/>
            <a:ext cx="3071834" cy="1643074"/>
          </a:xfrm>
          <a:prstGeom prst="ellipse">
            <a:avLst/>
          </a:prstGeom>
          <a:solidFill>
            <a:srgbClr val="008000"/>
          </a:solidFill>
          <a:ln>
            <a:solidFill>
              <a:srgbClr val="137F1D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137F1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ГРАММАТИЧЕСКОГО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СТРОЯ  РЕЧИ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00100" y="3071810"/>
            <a:ext cx="3214710" cy="2000264"/>
          </a:xfrm>
          <a:prstGeom prst="ellipse">
            <a:avLst/>
          </a:prstGeom>
          <a:solidFill>
            <a:srgbClr val="008000"/>
          </a:solidFill>
          <a:ln>
            <a:solidFill>
              <a:srgbClr val="137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МЕЛКОЙ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МОТОРИКИ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86446" y="1071546"/>
            <a:ext cx="3143272" cy="1785950"/>
          </a:xfrm>
          <a:prstGeom prst="ellipse">
            <a:avLst/>
          </a:prstGeom>
          <a:solidFill>
            <a:srgbClr val="008000"/>
          </a:solidFill>
          <a:ln>
            <a:solidFill>
              <a:srgbClr val="137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 НАД    СЛОВОСОЧЕТАНИЕМ  И  ПРЕДЛОЖЕНИЕМ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2066" y="3071810"/>
            <a:ext cx="3214710" cy="2000264"/>
          </a:xfrm>
          <a:prstGeom prst="ellipse">
            <a:avLst/>
          </a:prstGeom>
          <a:solidFill>
            <a:srgbClr val="008000"/>
          </a:solidFill>
          <a:ln>
            <a:solidFill>
              <a:srgbClr val="137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ЗВУКОБУКВЕННЫЙ АНАЛИЗ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71802" y="4929198"/>
            <a:ext cx="3357586" cy="1571636"/>
          </a:xfrm>
          <a:prstGeom prst="ellipse">
            <a:avLst/>
          </a:prstGeom>
          <a:solidFill>
            <a:srgbClr val="008000"/>
          </a:solidFill>
          <a:ln>
            <a:solidFill>
              <a:srgbClr val="137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ПРЕДОТВРАЩЕНИЕ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ОПТИЧЕСКОЙ ДИСГРАФИИ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857356" y="571480"/>
            <a:ext cx="1071570" cy="500066"/>
          </a:xfrm>
          <a:prstGeom prst="straightConnector1">
            <a:avLst/>
          </a:prstGeom>
          <a:ln w="15875" cmpd="sng">
            <a:solidFill>
              <a:srgbClr val="137F1D">
                <a:alpha val="55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43702" y="571480"/>
            <a:ext cx="857256" cy="428628"/>
          </a:xfrm>
          <a:prstGeom prst="straightConnector1">
            <a:avLst/>
          </a:prstGeom>
          <a:ln w="15875" cmpd="sng">
            <a:solidFill>
              <a:srgbClr val="137F1D">
                <a:alpha val="55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572000" y="1643050"/>
            <a:ext cx="2214578" cy="642942"/>
          </a:xfrm>
          <a:prstGeom prst="straightConnector1">
            <a:avLst/>
          </a:prstGeom>
          <a:ln w="15875" cmpd="sng">
            <a:solidFill>
              <a:srgbClr val="137F1D">
                <a:alpha val="55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321703" y="1535893"/>
            <a:ext cx="2214578" cy="857256"/>
          </a:xfrm>
          <a:prstGeom prst="straightConnector1">
            <a:avLst/>
          </a:prstGeom>
          <a:ln w="15875" cmpd="sng">
            <a:solidFill>
              <a:srgbClr val="137F1D">
                <a:alpha val="55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678893" y="2821777"/>
            <a:ext cx="3786214" cy="1588"/>
          </a:xfrm>
          <a:prstGeom prst="straightConnector1">
            <a:avLst/>
          </a:prstGeom>
          <a:ln w="15875" cmpd="sng">
            <a:solidFill>
              <a:srgbClr val="137F1D">
                <a:alpha val="55000"/>
              </a:srgbClr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8000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ВЫВОДЫ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u="sng" dirty="0" smtClean="0">
              <a:solidFill>
                <a:srgbClr val="008000"/>
              </a:solidFill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Помощь осуществляется в комплексе группой специалистов: психиатром (невропатологом), психологом, логопедом, дефектологом и воспитателями.</a:t>
            </a:r>
            <a:endParaRPr lang="ru-RU" sz="2400" b="1" i="1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    Родители будут помощниками, если они знают цели коррекции, ближайшие и отдаленные, ожидаемый результат и предполагаемые сроки коррекционной работы. </a:t>
            </a:r>
            <a:endParaRPr lang="ru-RU" sz="2400" b="1" i="1" dirty="0" smtClean="0">
              <a:solidFill>
                <a:srgbClr val="008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1000</TotalTime>
  <Words>793</Words>
  <PresentationFormat>Экран (4:3)</PresentationFormat>
  <Paragraphs>115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91</cp:revision>
  <dcterms:modified xsi:type="dcterms:W3CDTF">2012-08-02T07:34:48Z</dcterms:modified>
</cp:coreProperties>
</file>