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7" r:id="rId4"/>
    <p:sldId id="262" r:id="rId5"/>
    <p:sldId id="259" r:id="rId6"/>
    <p:sldId id="260" r:id="rId7"/>
    <p:sldId id="264" r:id="rId8"/>
    <p:sldId id="261" r:id="rId9"/>
    <p:sldId id="263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99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9C5033E6-F3CF-439B-AA04-3FE7F8C55A7B}" type="datetimeFigureOut">
              <a:rPr lang="ru-RU" smtClean="0"/>
              <a:t>26.10.2016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BFFB7-BB4A-43A2-B54C-AEDC087506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033E6-F3CF-439B-AA04-3FE7F8C55A7B}" type="datetimeFigureOut">
              <a:rPr lang="ru-RU" smtClean="0"/>
              <a:t>26.10.2016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BFFB7-BB4A-43A2-B54C-AEDC087506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033E6-F3CF-439B-AA04-3FE7F8C55A7B}" type="datetimeFigureOut">
              <a:rPr lang="ru-RU" smtClean="0"/>
              <a:t>26.10.2016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BFFB7-BB4A-43A2-B54C-AEDC087506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033E6-F3CF-439B-AA04-3FE7F8C55A7B}" type="datetimeFigureOut">
              <a:rPr lang="ru-RU" smtClean="0"/>
              <a:t>26.10.2016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BFFB7-BB4A-43A2-B54C-AEDC08750682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033E6-F3CF-439B-AA04-3FE7F8C55A7B}" type="datetimeFigureOut">
              <a:rPr lang="ru-RU" smtClean="0"/>
              <a:t>26.10.2016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BFFB7-BB4A-43A2-B54C-AEDC08750682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033E6-F3CF-439B-AA04-3FE7F8C55A7B}" type="datetimeFigureOut">
              <a:rPr lang="ru-RU" smtClean="0"/>
              <a:t>26.10.2016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BFFB7-BB4A-43A2-B54C-AEDC0875068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033E6-F3CF-439B-AA04-3FE7F8C55A7B}" type="datetimeFigureOut">
              <a:rPr lang="ru-RU" smtClean="0"/>
              <a:t>26.10.2016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BFFB7-BB4A-43A2-B54C-AEDC087506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033E6-F3CF-439B-AA04-3FE7F8C55A7B}" type="datetimeFigureOut">
              <a:rPr lang="ru-RU" smtClean="0"/>
              <a:t>26.10.2016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BFFB7-BB4A-43A2-B54C-AEDC08750682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033E6-F3CF-439B-AA04-3FE7F8C55A7B}" type="datetimeFigureOut">
              <a:rPr lang="ru-RU" smtClean="0"/>
              <a:t>26.10.2016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BFFB7-BB4A-43A2-B54C-AEDC087506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033E6-F3CF-439B-AA04-3FE7F8C55A7B}" type="datetimeFigureOut">
              <a:rPr lang="ru-RU" smtClean="0"/>
              <a:t>26.10.2016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BFFB7-BB4A-43A2-B54C-AEDC0875068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033E6-F3CF-439B-AA04-3FE7F8C55A7B}" type="datetimeFigureOut">
              <a:rPr lang="ru-RU" smtClean="0"/>
              <a:t>26.10.2016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BFFB7-BB4A-43A2-B54C-AEDC087506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C5033E6-F3CF-439B-AA04-3FE7F8C55A7B}" type="datetimeFigureOut">
              <a:rPr lang="ru-RU" smtClean="0"/>
              <a:t>26.10.2016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FFBFFB7-BB4A-43A2-B54C-AEDC0875068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atin typeface="Gabriola" panose="04040605051002020D02" pitchFamily="82" charset="0"/>
              </a:rPr>
              <a:t>Преодолеваем </a:t>
            </a:r>
            <a:r>
              <a:rPr lang="ru-RU" b="1" dirty="0" err="1" smtClean="0">
                <a:latin typeface="Gabriola" panose="04040605051002020D02" pitchFamily="82" charset="0"/>
              </a:rPr>
              <a:t>дисграфию</a:t>
            </a:r>
            <a:r>
              <a:rPr lang="ru-RU" b="1" dirty="0" smtClean="0">
                <a:latin typeface="Gabriola" panose="04040605051002020D02" pitchFamily="82" charset="0"/>
              </a:rPr>
              <a:t>, играя!</a:t>
            </a:r>
            <a:endParaRPr lang="ru-RU" b="1" dirty="0">
              <a:latin typeface="Gabriola" panose="04040605051002020D02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latin typeface="Gabriola" panose="04040605051002020D02" pitchFamily="82" charset="0"/>
              </a:rPr>
              <a:t>Учитель-логопед: Евсеева Д.Н</a:t>
            </a:r>
            <a:endParaRPr lang="ru-RU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62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340768"/>
            <a:ext cx="6400800" cy="685800"/>
          </a:xfrm>
        </p:spPr>
        <p:txBody>
          <a:bodyPr/>
          <a:lstStyle/>
          <a:p>
            <a:r>
              <a:rPr lang="ru-RU" b="1" dirty="0">
                <a:latin typeface="Gabriola" panose="04040605051002020D02" pitchFamily="82" charset="0"/>
                <a:ea typeface="Times New Roman"/>
              </a:rPr>
              <a:t>«Магазин»</a:t>
            </a:r>
            <a:endParaRPr lang="ru-RU" b="1" dirty="0">
              <a:latin typeface="Gabriola" panose="04040605051002020D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132856"/>
            <a:ext cx="6400800" cy="3600400"/>
          </a:xfrm>
        </p:spPr>
        <p:txBody>
          <a:bodyPr>
            <a:normAutofit fontScale="62500" lnSpcReduction="20000"/>
          </a:bodyPr>
          <a:lstStyle/>
          <a:p>
            <a:pPr indent="0" algn="ctr"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АРБУЗ</a:t>
            </a:r>
          </a:p>
          <a:p>
            <a:pPr indent="0"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А</a:t>
            </a:r>
          </a:p>
          <a:p>
            <a:pPr indent="0"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Р</a:t>
            </a:r>
          </a:p>
          <a:p>
            <a:pPr indent="0"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Б</a:t>
            </a:r>
          </a:p>
          <a:p>
            <a:pPr indent="0"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У</a:t>
            </a:r>
          </a:p>
          <a:p>
            <a:pPr indent="0">
              <a:buNone/>
            </a:pPr>
            <a:r>
              <a:rPr lang="ru-RU" sz="4000" dirty="0">
                <a:solidFill>
                  <a:srgbClr val="FF0000"/>
                </a:solidFill>
              </a:rPr>
              <a:t>З</a:t>
            </a:r>
            <a:endParaRPr lang="ru-RU" sz="4000" dirty="0" smtClean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72" y="285293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роматный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82251" y="3427201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убиновый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582251" y="4005064"/>
            <a:ext cx="1438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ольшой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547664" y="455906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питанный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547664" y="513925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вонкий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963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Gabriola" panose="04040605051002020D02" pitchFamily="82" charset="0"/>
                <a:ea typeface="Times New Roman"/>
              </a:rPr>
              <a:t>«Наборщик». </a:t>
            </a:r>
            <a:endParaRPr lang="ru-RU" b="1" dirty="0">
              <a:latin typeface="Gabriola" panose="04040605051002020D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2106144"/>
            <a:ext cx="6584776" cy="3672408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ru-RU" sz="4400" b="1" dirty="0" smtClean="0">
                <a:latin typeface="Gabriola" panose="04040605051002020D02" pitchFamily="82" charset="0"/>
              </a:rPr>
              <a:t>РЫБАК</a:t>
            </a:r>
          </a:p>
          <a:p>
            <a:pPr indent="0">
              <a:buNone/>
            </a:pPr>
            <a:endParaRPr lang="ru-RU" sz="4400" b="1" dirty="0" smtClean="0">
              <a:latin typeface="Gabriola" panose="04040605051002020D02" pitchFamily="82" charset="0"/>
            </a:endParaRPr>
          </a:p>
          <a:p>
            <a:pPr indent="0" algn="ctr">
              <a:buNone/>
            </a:pPr>
            <a:endParaRPr lang="ru-RU" sz="4400" b="1" dirty="0">
              <a:latin typeface="Gabriola" panose="04040605051002020D02" pitchFamily="82" charset="0"/>
            </a:endParaRPr>
          </a:p>
          <a:p>
            <a:pPr indent="0" algn="ctr">
              <a:buNone/>
            </a:pPr>
            <a:endParaRPr lang="ru-RU" sz="4400" b="1" dirty="0">
              <a:latin typeface="Gabriola" panose="04040605051002020D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3079853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Gabriola" panose="04040605051002020D02" pitchFamily="82" charset="0"/>
              </a:rPr>
              <a:t>Бак</a:t>
            </a:r>
            <a:endParaRPr lang="ru-RU" sz="3200" b="1" dirty="0">
              <a:latin typeface="Gabriola" panose="04040605051002020D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5235" y="3573016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Gabriola" panose="04040605051002020D02" pitchFamily="82" charset="0"/>
              </a:rPr>
              <a:t>Рыба</a:t>
            </a:r>
            <a:endParaRPr lang="ru-RU" sz="3200" b="1" dirty="0">
              <a:latin typeface="Gabriola" panose="04040605051002020D02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672" y="4653136"/>
            <a:ext cx="1044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Gabriola" panose="04040605051002020D02" pitchFamily="82" charset="0"/>
              </a:rPr>
              <a:t>Б</a:t>
            </a:r>
            <a:r>
              <a:rPr lang="ru-RU" sz="3200" b="1" dirty="0" smtClean="0">
                <a:latin typeface="Gabriola" panose="04040605051002020D02" pitchFamily="82" charset="0"/>
              </a:rPr>
              <a:t>ык</a:t>
            </a:r>
            <a:endParaRPr lang="ru-RU" sz="3200" b="1" dirty="0">
              <a:latin typeface="Gabriola" panose="04040605051002020D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36096" y="4513475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Gabriola" panose="04040605051002020D02" pitchFamily="82" charset="0"/>
              </a:rPr>
              <a:t>Рак</a:t>
            </a:r>
            <a:endParaRPr lang="ru-RU" sz="3200" b="1" dirty="0">
              <a:latin typeface="Gabriola" panose="04040605051002020D02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60232" y="2988241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Gabriola" panose="04040605051002020D02" pitchFamily="82" charset="0"/>
              </a:rPr>
              <a:t>Краб</a:t>
            </a:r>
            <a:endParaRPr lang="ru-RU" sz="3200" b="1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10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Gabriola" panose="04040605051002020D02" pitchFamily="82" charset="0"/>
              </a:rPr>
              <a:t>«</a:t>
            </a:r>
            <a:r>
              <a:rPr lang="ru-RU" b="1" dirty="0" err="1" smtClean="0">
                <a:latin typeface="Gabriola" panose="04040605051002020D02" pitchFamily="82" charset="0"/>
              </a:rPr>
              <a:t>Рассыпушки</a:t>
            </a:r>
            <a:r>
              <a:rPr lang="ru-RU" b="1" dirty="0" smtClean="0">
                <a:latin typeface="Gabriola" panose="04040605051002020D02" pitchFamily="82" charset="0"/>
              </a:rPr>
              <a:t>»</a:t>
            </a:r>
            <a:endParaRPr lang="ru-RU" b="1" dirty="0">
              <a:latin typeface="Gabriola" panose="04040605051002020D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276872"/>
            <a:ext cx="6984776" cy="3456384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4400" dirty="0" smtClean="0">
                <a:latin typeface="Gabriola" panose="04040605051002020D02" pitchFamily="82" charset="0"/>
              </a:rPr>
              <a:t>     ЩРОБ           НАУЛ           ЦА КУ РИ</a:t>
            </a:r>
            <a:endParaRPr lang="ru-RU" sz="4400" dirty="0">
              <a:latin typeface="Gabriola" panose="04040605051002020D02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8" y="2996952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Gabriola" panose="04040605051002020D02" pitchFamily="82" charset="0"/>
              </a:rPr>
              <a:t>Борщ</a:t>
            </a:r>
            <a:endParaRPr lang="ru-RU" sz="3600" b="1" dirty="0">
              <a:solidFill>
                <a:srgbClr val="C00000"/>
              </a:solidFill>
              <a:latin typeface="Gabriola" panose="04040605051002020D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11021" y="3017912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Gabriola" panose="04040605051002020D02" pitchFamily="82" charset="0"/>
              </a:rPr>
              <a:t>Луна</a:t>
            </a:r>
            <a:endParaRPr lang="ru-RU" sz="3600" b="1" dirty="0">
              <a:solidFill>
                <a:srgbClr val="C00000"/>
              </a:solidFill>
              <a:latin typeface="Gabriola" panose="04040605051002020D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84168" y="3017912"/>
            <a:ext cx="1980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Gabriola" panose="04040605051002020D02" pitchFamily="82" charset="0"/>
              </a:rPr>
              <a:t>Курица</a:t>
            </a:r>
            <a:endParaRPr lang="ru-RU" sz="3600" b="1" dirty="0">
              <a:solidFill>
                <a:srgbClr val="C00000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25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Gabriola" panose="04040605051002020D02" pitchFamily="82" charset="0"/>
              </a:rPr>
              <a:t>«Шифровальщики»</a:t>
            </a:r>
            <a:endParaRPr lang="ru-RU" b="1" dirty="0">
              <a:latin typeface="Gabriola" panose="04040605051002020D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ctr">
              <a:buNone/>
            </a:pPr>
            <a:r>
              <a:rPr lang="ru-RU" sz="3600" b="1" dirty="0">
                <a:latin typeface="Gabriola" panose="04040605051002020D02" pitchFamily="82" charset="0"/>
              </a:rPr>
              <a:t>М</a:t>
            </a:r>
            <a:r>
              <a:rPr lang="ru-RU" sz="3600" b="1" dirty="0" smtClean="0">
                <a:latin typeface="Gabriola" panose="04040605051002020D02" pitchFamily="82" charset="0"/>
              </a:rPr>
              <a:t>АШИНА</a:t>
            </a:r>
          </a:p>
          <a:p>
            <a:pPr indent="0" algn="ctr">
              <a:buNone/>
            </a:pPr>
            <a:endParaRPr lang="ru-RU" sz="3600" b="1" dirty="0">
              <a:latin typeface="Gabriola" panose="04040605051002020D02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3212976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Gabriola" panose="04040605051002020D02" pitchFamily="82" charset="0"/>
              </a:rPr>
              <a:t>М</a:t>
            </a:r>
            <a:r>
              <a:rPr lang="ru-RU" sz="5400" b="1" dirty="0" smtClean="0">
                <a:solidFill>
                  <a:srgbClr val="C00000"/>
                </a:solidFill>
                <a:latin typeface="Gabriola" panose="04040605051002020D02" pitchFamily="82" charset="0"/>
              </a:rPr>
              <a:t>*</a:t>
            </a:r>
            <a:r>
              <a:rPr lang="ru-RU" sz="5400" b="1" dirty="0" smtClean="0">
                <a:latin typeface="Gabriola" panose="04040605051002020D02" pitchFamily="82" charset="0"/>
              </a:rPr>
              <a:t>Ш</a:t>
            </a:r>
            <a:r>
              <a:rPr lang="ru-RU" sz="5400" b="1" dirty="0" smtClean="0">
                <a:solidFill>
                  <a:srgbClr val="C00000"/>
                </a:solidFill>
                <a:latin typeface="Gabriola" panose="04040605051002020D02" pitchFamily="82" charset="0"/>
              </a:rPr>
              <a:t>*</a:t>
            </a:r>
            <a:r>
              <a:rPr lang="ru-RU" sz="5400" b="1" dirty="0" smtClean="0">
                <a:latin typeface="Gabriola" panose="04040605051002020D02" pitchFamily="82" charset="0"/>
              </a:rPr>
              <a:t>Н</a:t>
            </a:r>
            <a:r>
              <a:rPr lang="ru-RU" sz="5400" b="1" dirty="0" smtClean="0">
                <a:solidFill>
                  <a:srgbClr val="C00000"/>
                </a:solidFill>
                <a:latin typeface="Gabriola" panose="04040605051002020D02" pitchFamily="82" charset="0"/>
              </a:rPr>
              <a:t>*</a:t>
            </a:r>
            <a:endParaRPr lang="ru-RU" sz="5400" b="1" dirty="0">
              <a:solidFill>
                <a:srgbClr val="C00000"/>
              </a:solidFill>
              <a:latin typeface="Gabriola" panose="04040605051002020D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8024" y="3225552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Gabriola" panose="04040605051002020D02" pitchFamily="82" charset="0"/>
              </a:rPr>
              <a:t>_</a:t>
            </a:r>
            <a:r>
              <a:rPr lang="ru-RU" sz="5400" b="1" dirty="0" smtClean="0">
                <a:latin typeface="Gabriola" panose="04040605051002020D02" pitchFamily="82" charset="0"/>
              </a:rPr>
              <a:t> А </a:t>
            </a:r>
            <a:r>
              <a:rPr lang="ru-RU" sz="5400" b="1" dirty="0" smtClean="0">
                <a:solidFill>
                  <a:srgbClr val="C00000"/>
                </a:solidFill>
                <a:latin typeface="Gabriola" panose="04040605051002020D02" pitchFamily="82" charset="0"/>
              </a:rPr>
              <a:t>_</a:t>
            </a:r>
            <a:r>
              <a:rPr lang="ru-RU" sz="5400" b="1" dirty="0" smtClean="0">
                <a:latin typeface="Gabriola" panose="04040605051002020D02" pitchFamily="82" charset="0"/>
              </a:rPr>
              <a:t>И </a:t>
            </a:r>
            <a:r>
              <a:rPr lang="ru-RU" sz="5400" b="1" dirty="0" smtClean="0">
                <a:solidFill>
                  <a:srgbClr val="C00000"/>
                </a:solidFill>
                <a:latin typeface="Gabriola" panose="04040605051002020D02" pitchFamily="82" charset="0"/>
              </a:rPr>
              <a:t>_</a:t>
            </a:r>
            <a:r>
              <a:rPr lang="ru-RU" sz="5400" b="1" dirty="0" smtClean="0">
                <a:latin typeface="Gabriola" panose="04040605051002020D02" pitchFamily="82" charset="0"/>
              </a:rPr>
              <a:t> А</a:t>
            </a:r>
            <a:endParaRPr lang="ru-RU" sz="5400" b="1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26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000" b="1" dirty="0" err="1" smtClean="0">
                <a:latin typeface="Gabriola" panose="04040605051002020D02" pitchFamily="82" charset="0"/>
                <a:ea typeface="Times New Roman"/>
                <a:cs typeface="Times New Roman"/>
              </a:rPr>
              <a:t>Недописывание</a:t>
            </a:r>
            <a:r>
              <a:rPr lang="ru-RU" sz="4000" b="1" dirty="0" smtClean="0">
                <a:latin typeface="Gabriola" panose="04040605051002020D02" pitchFamily="82" charset="0"/>
                <a:ea typeface="Times New Roman"/>
                <a:cs typeface="Times New Roman"/>
              </a:rPr>
              <a:t> </a:t>
            </a:r>
            <a:r>
              <a:rPr lang="ru-RU" sz="4000" b="1" dirty="0">
                <a:latin typeface="Gabriola" panose="04040605051002020D02" pitchFamily="82" charset="0"/>
                <a:ea typeface="Times New Roman"/>
                <a:cs typeface="Times New Roman"/>
              </a:rPr>
              <a:t>слов, слитное написание слов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326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1035" y="1340768"/>
            <a:ext cx="6400800" cy="685800"/>
          </a:xfrm>
        </p:spPr>
        <p:txBody>
          <a:bodyPr/>
          <a:lstStyle/>
          <a:p>
            <a:r>
              <a:rPr lang="ru-RU" b="1" dirty="0" smtClean="0">
                <a:latin typeface="Gabriola" panose="04040605051002020D02" pitchFamily="82" charset="0"/>
              </a:rPr>
              <a:t>«Кузовок»</a:t>
            </a:r>
            <a:endParaRPr lang="ru-RU" b="1" dirty="0">
              <a:latin typeface="Gabriola" panose="04040605051002020D02" pitchFamily="82" charset="0"/>
            </a:endParaRPr>
          </a:p>
        </p:txBody>
      </p:sp>
      <p:sp>
        <p:nvSpPr>
          <p:cNvPr id="4" name="Блок-схема: ручное управление 3"/>
          <p:cNvSpPr/>
          <p:nvPr/>
        </p:nvSpPr>
        <p:spPr>
          <a:xfrm>
            <a:off x="1403648" y="2420888"/>
            <a:ext cx="1656184" cy="864096"/>
          </a:xfrm>
          <a:prstGeom prst="flowChartManualOperati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Арка 4"/>
          <p:cNvSpPr/>
          <p:nvPr/>
        </p:nvSpPr>
        <p:spPr>
          <a:xfrm>
            <a:off x="1403648" y="2132856"/>
            <a:ext cx="1656184" cy="576064"/>
          </a:xfrm>
          <a:prstGeom prst="blockArc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Блок-схема: ручное управление 5"/>
          <p:cNvSpPr/>
          <p:nvPr/>
        </p:nvSpPr>
        <p:spPr>
          <a:xfrm>
            <a:off x="5548725" y="2420888"/>
            <a:ext cx="1656184" cy="864096"/>
          </a:xfrm>
          <a:prstGeom prst="flowChartManualOperati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Арка 6"/>
          <p:cNvSpPr/>
          <p:nvPr/>
        </p:nvSpPr>
        <p:spPr>
          <a:xfrm>
            <a:off x="5548725" y="2132856"/>
            <a:ext cx="1656184" cy="576064"/>
          </a:xfrm>
          <a:prstGeom prst="blockArc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71700" y="251565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Gabriola" panose="04040605051002020D02" pitchFamily="82" charset="0"/>
              </a:rPr>
              <a:t>-ОК-</a:t>
            </a:r>
            <a:endParaRPr lang="ru-RU" sz="2800" b="1" dirty="0">
              <a:latin typeface="Gabriola" panose="04040605051002020D02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19546" y="2515652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Gabriola" panose="04040605051002020D02" pitchFamily="82" charset="0"/>
              </a:rPr>
              <a:t>-ИНА-</a:t>
            </a:r>
            <a:endParaRPr lang="ru-RU" sz="2800" b="1" dirty="0">
              <a:latin typeface="Gabriola" panose="04040605051002020D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1680" y="371703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грибок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919546" y="3573016"/>
            <a:ext cx="1285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картина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704988" y="422108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носок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675313" y="458344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глазок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919546" y="408636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балерина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691680" y="4997006"/>
            <a:ext cx="1044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чулок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965852" y="4583440"/>
            <a:ext cx="1192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резина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340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295400"/>
            <a:ext cx="6584776" cy="68580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Gabriola" panose="04040605051002020D02" pitchFamily="82" charset="0"/>
              </a:rPr>
              <a:t>«Слова зовут на помощь»</a:t>
            </a:r>
            <a:endParaRPr lang="ru-RU" b="1" dirty="0">
              <a:latin typeface="Gabriola" panose="04040605051002020D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ctr">
              <a:buNone/>
            </a:pPr>
            <a:r>
              <a:rPr lang="ru-RU" sz="6000" b="1" dirty="0" smtClean="0">
                <a:latin typeface="Gabriola" panose="04040605051002020D02" pitchFamily="82" charset="0"/>
              </a:rPr>
              <a:t>РЕКАДЕРЕВОСТОЛ</a:t>
            </a:r>
          </a:p>
          <a:p>
            <a:pPr indent="0" algn="ctr">
              <a:buNone/>
            </a:pPr>
            <a:r>
              <a:rPr lang="ru-RU" sz="6000" b="1" dirty="0" smtClean="0">
                <a:latin typeface="Gabriola" panose="04040605051002020D02" pitchFamily="82" charset="0"/>
              </a:rPr>
              <a:t>ТЕЧЁТРАСТЁТСТОИТ</a:t>
            </a:r>
            <a:endParaRPr lang="ru-RU" sz="6000" b="1" dirty="0">
              <a:latin typeface="Gabriola" panose="04040605051002020D02" pitchFamily="82" charset="0"/>
            </a:endParaRPr>
          </a:p>
        </p:txBody>
      </p:sp>
      <p:sp>
        <p:nvSpPr>
          <p:cNvPr id="4" name="Минус 3"/>
          <p:cNvSpPr/>
          <p:nvPr/>
        </p:nvSpPr>
        <p:spPr>
          <a:xfrm>
            <a:off x="1979712" y="3573016"/>
            <a:ext cx="1584176" cy="144016"/>
          </a:xfrm>
          <a:prstGeom prst="mathMin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Минус 4"/>
          <p:cNvSpPr/>
          <p:nvPr/>
        </p:nvSpPr>
        <p:spPr>
          <a:xfrm>
            <a:off x="3229000" y="3569154"/>
            <a:ext cx="2639143" cy="147878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Минус 5"/>
          <p:cNvSpPr/>
          <p:nvPr/>
        </p:nvSpPr>
        <p:spPr>
          <a:xfrm>
            <a:off x="5508104" y="3567471"/>
            <a:ext cx="1584176" cy="144016"/>
          </a:xfrm>
          <a:prstGeom prst="mathMinu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Минус 6"/>
          <p:cNvSpPr/>
          <p:nvPr/>
        </p:nvSpPr>
        <p:spPr>
          <a:xfrm>
            <a:off x="1797224" y="5085184"/>
            <a:ext cx="1910680" cy="216024"/>
          </a:xfrm>
          <a:prstGeom prst="mathMin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Минус 7"/>
          <p:cNvSpPr/>
          <p:nvPr/>
        </p:nvSpPr>
        <p:spPr>
          <a:xfrm>
            <a:off x="3229000" y="5085184"/>
            <a:ext cx="2495128" cy="144016"/>
          </a:xfrm>
          <a:prstGeom prst="mathMinu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Минус 8"/>
          <p:cNvSpPr/>
          <p:nvPr/>
        </p:nvSpPr>
        <p:spPr>
          <a:xfrm>
            <a:off x="5364088" y="5085184"/>
            <a:ext cx="2088232" cy="144016"/>
          </a:xfrm>
          <a:prstGeom prst="mathMin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87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Gabriola" panose="04040605051002020D02" pitchFamily="82" charset="0"/>
              </a:rPr>
              <a:t>«</a:t>
            </a:r>
            <a:r>
              <a:rPr lang="ru-RU" b="1" dirty="0" err="1" smtClean="0">
                <a:latin typeface="Gabriola" panose="04040605051002020D02" pitchFamily="82" charset="0"/>
              </a:rPr>
              <a:t>Хвостоглав</a:t>
            </a:r>
            <a:r>
              <a:rPr lang="ru-RU" b="1" dirty="0" smtClean="0">
                <a:latin typeface="Gabriola" panose="04040605051002020D02" pitchFamily="82" charset="0"/>
              </a:rPr>
              <a:t>»</a:t>
            </a:r>
            <a:endParaRPr lang="ru-RU" b="1" dirty="0">
              <a:latin typeface="Gabriola" panose="04040605051002020D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2060849"/>
            <a:ext cx="6400800" cy="936103"/>
          </a:xfrm>
        </p:spPr>
        <p:txBody>
          <a:bodyPr>
            <a:normAutofit fontScale="92500" lnSpcReduction="20000"/>
          </a:bodyPr>
          <a:lstStyle/>
          <a:p>
            <a:pPr indent="0" algn="ctr">
              <a:buNone/>
            </a:pPr>
            <a:r>
              <a:rPr lang="ru-RU" sz="4400" b="1" dirty="0" smtClean="0">
                <a:solidFill>
                  <a:srgbClr val="C00000"/>
                </a:solidFill>
                <a:latin typeface="Gabriola" panose="04040605051002020D02" pitchFamily="82" charset="0"/>
              </a:rPr>
              <a:t>ЛЫЖИРАФИШАРИК</a:t>
            </a:r>
          </a:p>
          <a:p>
            <a:pPr indent="0">
              <a:buNone/>
            </a:pPr>
            <a:endParaRPr lang="ru-RU" sz="4400" b="1" dirty="0">
              <a:solidFill>
                <a:srgbClr val="C00000"/>
              </a:solidFill>
              <a:latin typeface="Gabriola" panose="04040605051002020D02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7704" y="3382033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Gabriola" panose="04040605051002020D02" pitchFamily="82" charset="0"/>
              </a:rPr>
              <a:t>Лыжи</a:t>
            </a:r>
            <a:endParaRPr lang="ru-RU" sz="3200" b="1" dirty="0">
              <a:latin typeface="Gabriola" panose="04040605051002020D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9712" y="4006101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Gabriola" panose="04040605051002020D02" pitchFamily="82" charset="0"/>
              </a:rPr>
              <a:t>Жираф</a:t>
            </a:r>
            <a:endParaRPr lang="ru-RU" sz="3200" b="1" dirty="0">
              <a:latin typeface="Gabriola" panose="04040605051002020D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3352717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Gabriola" panose="04040605051002020D02" pitchFamily="82" charset="0"/>
              </a:rPr>
              <a:t>Афиша</a:t>
            </a:r>
            <a:endParaRPr lang="ru-RU" sz="3200" b="1" dirty="0">
              <a:latin typeface="Gabriola" panose="04040605051002020D02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6136" y="3937492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Gabriola" panose="04040605051002020D02" pitchFamily="82" charset="0"/>
              </a:rPr>
              <a:t>Шарик</a:t>
            </a:r>
            <a:endParaRPr lang="ru-RU" sz="3200" b="1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48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Gabriola" panose="04040605051002020D02" pitchFamily="82" charset="0"/>
              </a:rPr>
              <a:t>«Неудачный робот»</a:t>
            </a:r>
            <a:endParaRPr lang="ru-RU" b="1" dirty="0">
              <a:latin typeface="Gabriola" panose="04040605051002020D02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664" y="3356992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Gabriola" panose="04040605051002020D02" pitchFamily="82" charset="0"/>
              </a:rPr>
              <a:t>_ _ _ НЫ</a:t>
            </a:r>
            <a:endParaRPr lang="ru-RU" sz="3200" b="1" dirty="0">
              <a:latin typeface="Gabriola" panose="04040605051002020D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3648" y="2564904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Gabriola" panose="04040605051002020D02" pitchFamily="82" charset="0"/>
              </a:rPr>
              <a:t>СОСНЫ</a:t>
            </a:r>
            <a:endParaRPr lang="ru-RU" sz="3200" b="1" dirty="0">
              <a:solidFill>
                <a:srgbClr val="C00000"/>
              </a:solidFill>
              <a:latin typeface="Gabriola" panose="04040605051002020D02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92080" y="3356992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Gabriola" panose="04040605051002020D02" pitchFamily="82" charset="0"/>
              </a:rPr>
              <a:t>_ _ ТА _ _</a:t>
            </a:r>
            <a:endParaRPr lang="ru-RU" sz="3200" b="1" dirty="0">
              <a:latin typeface="Gabriola" panose="04040605051002020D02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92080" y="2564903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Gabriola" panose="04040605051002020D02" pitchFamily="82" charset="0"/>
              </a:rPr>
              <a:t>ГИТАРА</a:t>
            </a:r>
            <a:endParaRPr lang="ru-RU" sz="3200" b="1" dirty="0">
              <a:solidFill>
                <a:srgbClr val="C00000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52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000" b="1" dirty="0">
                <a:latin typeface="Gabriola" panose="04040605051002020D02" pitchFamily="82" charset="0"/>
                <a:ea typeface="Times New Roman"/>
                <a:cs typeface="Times New Roman"/>
              </a:rPr>
              <a:t>Орфографические ошибки при знании правил, замены букв звонкий →глухой</a:t>
            </a:r>
            <a:endParaRPr lang="ru-RU" sz="4000" dirty="0">
              <a:latin typeface="Gabriola" panose="04040605051002020D02" pitchFamily="82" charset="0"/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680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800" b="1" dirty="0" err="1">
                <a:latin typeface="Gabriola" panose="04040605051002020D02" pitchFamily="82" charset="0"/>
                <a:ea typeface="Times New Roman"/>
                <a:cs typeface="Times New Roman"/>
              </a:rPr>
              <a:t>Дисграфия</a:t>
            </a:r>
            <a:r>
              <a:rPr lang="ru-RU" sz="4800" dirty="0">
                <a:latin typeface="Gabriola" panose="04040605051002020D02" pitchFamily="82" charset="0"/>
                <a:ea typeface="Times New Roman"/>
                <a:cs typeface="Times New Roman"/>
              </a:rPr>
              <a:t> — нарушение письменной речи. </a:t>
            </a:r>
          </a:p>
          <a:p>
            <a:pPr indent="0">
              <a:buNone/>
            </a:pPr>
            <a:endParaRPr lang="ru-RU" sz="4800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90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«Много и один»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2492896"/>
            <a:ext cx="6400800" cy="3048001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ru-RU" sz="3200" b="1" dirty="0" smtClean="0">
                <a:latin typeface="Gabriola" panose="04040605051002020D02" pitchFamily="82" charset="0"/>
              </a:rPr>
              <a:t>Страна – страны                           Поля - поле</a:t>
            </a:r>
          </a:p>
          <a:p>
            <a:pPr indent="0">
              <a:buNone/>
            </a:pPr>
            <a:r>
              <a:rPr lang="ru-RU" sz="3200" b="1" dirty="0" smtClean="0">
                <a:latin typeface="Gabriola" panose="04040605051002020D02" pitchFamily="82" charset="0"/>
              </a:rPr>
              <a:t>Звено – звенья                                 Плоды - плод</a:t>
            </a:r>
          </a:p>
          <a:p>
            <a:pPr indent="0">
              <a:buNone/>
            </a:pPr>
            <a:endParaRPr lang="ru-RU" sz="3200" dirty="0">
              <a:latin typeface="Gabriola" panose="04040605051002020D02" pitchFamily="82" charset="0"/>
            </a:endParaRPr>
          </a:p>
        </p:txBody>
      </p:sp>
      <p:sp>
        <p:nvSpPr>
          <p:cNvPr id="4" name="Минус 3"/>
          <p:cNvSpPr/>
          <p:nvPr/>
        </p:nvSpPr>
        <p:spPr>
          <a:xfrm>
            <a:off x="3349340" y="3090003"/>
            <a:ext cx="216024" cy="144016"/>
          </a:xfrm>
          <a:prstGeom prst="mathMin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Минус 4"/>
          <p:cNvSpPr/>
          <p:nvPr/>
        </p:nvSpPr>
        <p:spPr>
          <a:xfrm>
            <a:off x="2817499" y="3916453"/>
            <a:ext cx="216024" cy="144016"/>
          </a:xfrm>
          <a:prstGeom prst="mathMin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Минус 5"/>
          <p:cNvSpPr/>
          <p:nvPr/>
        </p:nvSpPr>
        <p:spPr>
          <a:xfrm>
            <a:off x="6804248" y="3090003"/>
            <a:ext cx="216024" cy="144016"/>
          </a:xfrm>
          <a:prstGeom prst="mathMin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Минус 6"/>
          <p:cNvSpPr/>
          <p:nvPr/>
        </p:nvSpPr>
        <p:spPr>
          <a:xfrm>
            <a:off x="7092280" y="3920397"/>
            <a:ext cx="216024" cy="144016"/>
          </a:xfrm>
          <a:prstGeom prst="mathMin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Минус 7"/>
          <p:cNvSpPr/>
          <p:nvPr/>
        </p:nvSpPr>
        <p:spPr>
          <a:xfrm>
            <a:off x="2051720" y="3098387"/>
            <a:ext cx="216024" cy="144016"/>
          </a:xfrm>
          <a:prstGeom prst="mathMin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Минус 8"/>
          <p:cNvSpPr/>
          <p:nvPr/>
        </p:nvSpPr>
        <p:spPr>
          <a:xfrm>
            <a:off x="1784896" y="3903546"/>
            <a:ext cx="216024" cy="144016"/>
          </a:xfrm>
          <a:prstGeom prst="mathMin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Минус 9"/>
          <p:cNvSpPr/>
          <p:nvPr/>
        </p:nvSpPr>
        <p:spPr>
          <a:xfrm>
            <a:off x="6012160" y="3090003"/>
            <a:ext cx="216024" cy="144016"/>
          </a:xfrm>
          <a:prstGeom prst="mathMin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Минус 10"/>
          <p:cNvSpPr/>
          <p:nvPr/>
        </p:nvSpPr>
        <p:spPr>
          <a:xfrm>
            <a:off x="6032045" y="3903546"/>
            <a:ext cx="216024" cy="144016"/>
          </a:xfrm>
          <a:prstGeom prst="mathMin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уга 11"/>
          <p:cNvSpPr/>
          <p:nvPr/>
        </p:nvSpPr>
        <p:spPr>
          <a:xfrm>
            <a:off x="1547664" y="2708920"/>
            <a:ext cx="802444" cy="698376"/>
          </a:xfrm>
          <a:prstGeom prst="arc">
            <a:avLst>
              <a:gd name="adj1" fmla="val 10485214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уга 12"/>
          <p:cNvSpPr/>
          <p:nvPr/>
        </p:nvSpPr>
        <p:spPr>
          <a:xfrm>
            <a:off x="2925511" y="2708919"/>
            <a:ext cx="802444" cy="651189"/>
          </a:xfrm>
          <a:prstGeom prst="arc">
            <a:avLst>
              <a:gd name="adj1" fmla="val 10485214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уга 13"/>
          <p:cNvSpPr/>
          <p:nvPr/>
        </p:nvSpPr>
        <p:spPr>
          <a:xfrm>
            <a:off x="2632295" y="3515307"/>
            <a:ext cx="499545" cy="549105"/>
          </a:xfrm>
          <a:prstGeom prst="arc">
            <a:avLst>
              <a:gd name="adj1" fmla="val 10485214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уга 14"/>
          <p:cNvSpPr/>
          <p:nvPr/>
        </p:nvSpPr>
        <p:spPr>
          <a:xfrm>
            <a:off x="1491686" y="3515308"/>
            <a:ext cx="609600" cy="615315"/>
          </a:xfrm>
          <a:prstGeom prst="arc">
            <a:avLst>
              <a:gd name="adj1" fmla="val 10485214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Дуга 15"/>
          <p:cNvSpPr/>
          <p:nvPr/>
        </p:nvSpPr>
        <p:spPr>
          <a:xfrm>
            <a:off x="6619050" y="2708919"/>
            <a:ext cx="473229" cy="533484"/>
          </a:xfrm>
          <a:prstGeom prst="arc">
            <a:avLst>
              <a:gd name="adj1" fmla="val 10485214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уга 16"/>
          <p:cNvSpPr/>
          <p:nvPr/>
        </p:nvSpPr>
        <p:spPr>
          <a:xfrm>
            <a:off x="5796136" y="2708919"/>
            <a:ext cx="432048" cy="533484"/>
          </a:xfrm>
          <a:prstGeom prst="arc">
            <a:avLst>
              <a:gd name="adj1" fmla="val 10485214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уга 17"/>
          <p:cNvSpPr/>
          <p:nvPr/>
        </p:nvSpPr>
        <p:spPr>
          <a:xfrm>
            <a:off x="6812304" y="3558881"/>
            <a:ext cx="559951" cy="501588"/>
          </a:xfrm>
          <a:prstGeom prst="arc">
            <a:avLst>
              <a:gd name="adj1" fmla="val 10485214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уга 18"/>
          <p:cNvSpPr/>
          <p:nvPr/>
        </p:nvSpPr>
        <p:spPr>
          <a:xfrm>
            <a:off x="5796136" y="3515308"/>
            <a:ext cx="562534" cy="532254"/>
          </a:xfrm>
          <a:prstGeom prst="arc">
            <a:avLst>
              <a:gd name="adj1" fmla="val 10485214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3482752" y="2649157"/>
            <a:ext cx="108012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7200292" y="3472064"/>
            <a:ext cx="108012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6924267" y="2631810"/>
            <a:ext cx="108012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2931669" y="3451602"/>
            <a:ext cx="108012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389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7200800" cy="685800"/>
          </a:xfrm>
        </p:spPr>
        <p:txBody>
          <a:bodyPr>
            <a:normAutofit/>
          </a:bodyPr>
          <a:lstStyle/>
          <a:p>
            <a:r>
              <a:rPr lang="ru-RU" b="1" dirty="0">
                <a:latin typeface="Gabriola" panose="04040605051002020D02" pitchFamily="82" charset="0"/>
              </a:rPr>
              <a:t>Зоркий глаз, чёткое ухо</a:t>
            </a:r>
            <a:r>
              <a:rPr lang="ru-RU" b="1" dirty="0" smtClean="0">
                <a:latin typeface="Gabriola" panose="04040605051002020D02" pitchFamily="82" charset="0"/>
              </a:rPr>
              <a:t>» </a:t>
            </a:r>
            <a:endParaRPr lang="ru-RU" b="1" dirty="0">
              <a:latin typeface="Gabriola" panose="04040605051002020D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438401"/>
            <a:ext cx="6400800" cy="1062607"/>
          </a:xfrm>
        </p:spPr>
        <p:txBody>
          <a:bodyPr>
            <a:normAutofit fontScale="92500" lnSpcReduction="10000"/>
          </a:bodyPr>
          <a:lstStyle/>
          <a:p>
            <a:pPr indent="0" algn="ctr">
              <a:buNone/>
            </a:pPr>
            <a:r>
              <a:rPr lang="ru-RU" sz="4800" b="1" dirty="0" smtClean="0">
                <a:latin typeface="Gabriola" panose="04040605051002020D02" pitchFamily="82" charset="0"/>
              </a:rPr>
              <a:t>Лыжи, чай, Оля, гриб, точка. </a:t>
            </a:r>
            <a:endParaRPr lang="ru-RU" sz="4800" b="1" dirty="0">
              <a:latin typeface="Gabriola" panose="04040605051002020D02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7744" y="3284984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C00000"/>
                </a:solidFill>
                <a:latin typeface="Gabriola" panose="04040605051002020D02" pitchFamily="82" charset="0"/>
              </a:rPr>
              <a:t>жи</a:t>
            </a:r>
            <a:endParaRPr lang="ru-RU" sz="2400" b="1" dirty="0">
              <a:solidFill>
                <a:srgbClr val="C00000"/>
              </a:solidFill>
              <a:latin typeface="Gabriola" panose="04040605051002020D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3848" y="3284984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C00000"/>
                </a:solidFill>
                <a:latin typeface="Gabriola" panose="04040605051002020D02" pitchFamily="82" charset="0"/>
              </a:rPr>
              <a:t>ча</a:t>
            </a:r>
            <a:endParaRPr lang="ru-RU" sz="2400" b="1" dirty="0">
              <a:solidFill>
                <a:srgbClr val="C00000"/>
              </a:solidFill>
              <a:latin typeface="Gabriola" panose="04040605051002020D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5936" y="3342704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Gabriola" panose="04040605051002020D02" pitchFamily="82" charset="0"/>
              </a:rPr>
              <a:t>О</a:t>
            </a:r>
            <a:endParaRPr lang="ru-RU" sz="2400" b="1" dirty="0">
              <a:solidFill>
                <a:srgbClr val="C00000"/>
              </a:solidFill>
              <a:latin typeface="Gabriola" panose="04040605051002020D02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0072" y="3334237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Gabriola" panose="04040605051002020D02" pitchFamily="82" charset="0"/>
              </a:rPr>
              <a:t>б</a:t>
            </a:r>
            <a:endParaRPr lang="ru-RU" sz="2400" b="1" dirty="0">
              <a:solidFill>
                <a:srgbClr val="C00000"/>
              </a:solidFill>
              <a:latin typeface="Gabriola" panose="04040605051002020D02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56176" y="3284983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C00000"/>
                </a:solidFill>
                <a:latin typeface="Gabriola" panose="04040605051002020D02" pitchFamily="82" charset="0"/>
              </a:rPr>
              <a:t>чк</a:t>
            </a:r>
            <a:endParaRPr lang="ru-RU" sz="2400" b="1" dirty="0">
              <a:solidFill>
                <a:srgbClr val="C00000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02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Gabriola" panose="04040605051002020D02" pitchFamily="82" charset="0"/>
                <a:ea typeface="Times New Roman"/>
                <a:cs typeface="Gisha" panose="020B0502040204020203" pitchFamily="34" charset="-79"/>
              </a:rPr>
              <a:t>«Не соглашайся</a:t>
            </a:r>
            <a:r>
              <a:rPr lang="ru-RU" b="1" dirty="0" smtClean="0">
                <a:latin typeface="Gabriola" panose="04040605051002020D02" pitchFamily="82" charset="0"/>
                <a:ea typeface="Times New Roman"/>
                <a:cs typeface="Gisha" panose="020B0502040204020203" pitchFamily="34" charset="-79"/>
              </a:rPr>
              <a:t>»</a:t>
            </a:r>
            <a:endParaRPr lang="ru-RU" b="1" dirty="0">
              <a:latin typeface="Gabriola" panose="04040605051002020D02" pitchFamily="82" charset="0"/>
              <a:cs typeface="Gisha" panose="020B0502040204020203" pitchFamily="34" charset="-79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ru-RU" sz="4000" b="1" dirty="0" smtClean="0">
                <a:latin typeface="Gabriola" panose="04040605051002020D02" pitchFamily="82" charset="0"/>
              </a:rPr>
              <a:t>Укроп – нет укропа</a:t>
            </a:r>
          </a:p>
          <a:p>
            <a:pPr indent="0">
              <a:buNone/>
            </a:pPr>
            <a:r>
              <a:rPr lang="ru-RU" sz="4000" b="1" dirty="0" smtClean="0">
                <a:latin typeface="Gabriola" panose="04040605051002020D02" pitchFamily="82" charset="0"/>
              </a:rPr>
              <a:t>Сугроб – нет сугроба</a:t>
            </a:r>
            <a:endParaRPr lang="ru-RU" sz="4000" b="1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04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340768"/>
            <a:ext cx="7416824" cy="685800"/>
          </a:xfrm>
        </p:spPr>
        <p:txBody>
          <a:bodyPr>
            <a:normAutofit/>
          </a:bodyPr>
          <a:lstStyle/>
          <a:p>
            <a:r>
              <a:rPr lang="ru-RU" b="1" dirty="0">
                <a:latin typeface="Gabriola" panose="04040605051002020D02" pitchFamily="82" charset="0"/>
                <a:ea typeface="Times New Roman"/>
              </a:rPr>
              <a:t>«Назови много предметов</a:t>
            </a:r>
            <a:r>
              <a:rPr lang="ru-RU" b="1" dirty="0" smtClean="0">
                <a:latin typeface="Gabriola" panose="04040605051002020D02" pitchFamily="82" charset="0"/>
                <a:ea typeface="Times New Roman"/>
              </a:rPr>
              <a:t>»</a:t>
            </a:r>
            <a:endParaRPr lang="ru-RU" b="1" dirty="0">
              <a:latin typeface="Gabriola" panose="04040605051002020D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ctr">
              <a:buNone/>
            </a:pPr>
            <a:r>
              <a:rPr lang="ru-RU" sz="4800" b="1" dirty="0" smtClean="0">
                <a:latin typeface="Gabriola" panose="04040605051002020D02" pitchFamily="82" charset="0"/>
              </a:rPr>
              <a:t>Дуб – дубы.</a:t>
            </a:r>
            <a:endParaRPr lang="ru-RU" sz="4800" b="1" dirty="0">
              <a:latin typeface="Gabriola" panose="04040605051002020D02" pitchFamily="82" charset="0"/>
            </a:endParaRPr>
          </a:p>
        </p:txBody>
      </p:sp>
      <p:sp>
        <p:nvSpPr>
          <p:cNvPr id="4" name="Минус 3"/>
          <p:cNvSpPr/>
          <p:nvPr/>
        </p:nvSpPr>
        <p:spPr>
          <a:xfrm>
            <a:off x="3887924" y="3356992"/>
            <a:ext cx="360040" cy="144016"/>
          </a:xfrm>
          <a:prstGeom prst="mathMin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Минус 4"/>
          <p:cNvSpPr/>
          <p:nvPr/>
        </p:nvSpPr>
        <p:spPr>
          <a:xfrm>
            <a:off x="5076056" y="3318851"/>
            <a:ext cx="360040" cy="144016"/>
          </a:xfrm>
          <a:prstGeom prst="mathMin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68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340768"/>
            <a:ext cx="6696744" cy="6858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Gabriola" panose="04040605051002020D02" pitchFamily="82" charset="0"/>
              </a:rPr>
              <a:t>Часто встречающиеся ошибки</a:t>
            </a:r>
            <a:r>
              <a:rPr lang="ru-RU" b="1" dirty="0" smtClean="0"/>
              <a:t>: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99592" y="2060848"/>
            <a:ext cx="7416824" cy="3528392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Gabriola" panose="04040605051002020D02" pitchFamily="82" charset="0"/>
                <a:ea typeface="Times New Roman"/>
                <a:cs typeface="Times New Roman"/>
              </a:rPr>
              <a:t>Пропуск букв и слогов </a:t>
            </a:r>
            <a:r>
              <a:rPr lang="ru-RU" sz="3600" b="1" dirty="0">
                <a:latin typeface="Gabriola" panose="04040605051002020D02" pitchFamily="82" charset="0"/>
                <a:ea typeface="Times New Roman"/>
                <a:cs typeface="Times New Roman"/>
              </a:rPr>
              <a:t>(</a:t>
            </a:r>
            <a:r>
              <a:rPr lang="ru-RU" sz="3600" b="1" dirty="0" err="1">
                <a:latin typeface="Gabriola" panose="04040605051002020D02" pitchFamily="82" charset="0"/>
                <a:ea typeface="Times New Roman"/>
                <a:cs typeface="Times New Roman"/>
              </a:rPr>
              <a:t>моко</a:t>
            </a:r>
            <a:r>
              <a:rPr lang="ru-RU" sz="3600" b="1" dirty="0">
                <a:latin typeface="Gabriola" panose="04040605051002020D02" pitchFamily="82" charset="0"/>
                <a:ea typeface="Times New Roman"/>
                <a:cs typeface="Times New Roman"/>
              </a:rPr>
              <a:t> – молоко, </a:t>
            </a:r>
            <a:r>
              <a:rPr lang="ru-RU" sz="3600" b="1" dirty="0" err="1" smtClean="0">
                <a:latin typeface="Gabriola" panose="04040605051002020D02" pitchFamily="82" charset="0"/>
                <a:ea typeface="Times New Roman"/>
                <a:cs typeface="Times New Roman"/>
              </a:rPr>
              <a:t>комата</a:t>
            </a:r>
            <a:r>
              <a:rPr lang="ru-RU" sz="3600" b="1" dirty="0" smtClean="0">
                <a:latin typeface="Gabriola" panose="04040605051002020D02" pitchFamily="82" charset="0"/>
                <a:ea typeface="Times New Roman"/>
                <a:cs typeface="Times New Roman"/>
              </a:rPr>
              <a:t>). </a:t>
            </a:r>
            <a:endParaRPr lang="ru-RU" sz="3600" b="1" dirty="0">
              <a:latin typeface="Gabriola" panose="04040605051002020D02" pitchFamily="82" charset="0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Gabriola" panose="04040605051002020D02" pitchFamily="82" charset="0"/>
                <a:ea typeface="Times New Roman"/>
                <a:cs typeface="Times New Roman"/>
              </a:rPr>
              <a:t>Не дописывание слов </a:t>
            </a:r>
            <a:r>
              <a:rPr lang="ru-RU" sz="3600" b="1" dirty="0">
                <a:latin typeface="Gabriola" panose="04040605051002020D02" pitchFamily="82" charset="0"/>
                <a:ea typeface="Times New Roman"/>
                <a:cs typeface="Times New Roman"/>
              </a:rPr>
              <a:t>(</a:t>
            </a:r>
            <a:r>
              <a:rPr lang="ru-RU" sz="3600" b="1" dirty="0" err="1">
                <a:latin typeface="Gabriola" panose="04040605051002020D02" pitchFamily="82" charset="0"/>
                <a:ea typeface="Times New Roman"/>
                <a:cs typeface="Times New Roman"/>
              </a:rPr>
              <a:t>сосн</a:t>
            </a:r>
            <a:r>
              <a:rPr lang="ru-RU" sz="3600" b="1" dirty="0">
                <a:latin typeface="Gabriola" panose="04040605051002020D02" pitchFamily="82" charset="0"/>
                <a:ea typeface="Times New Roman"/>
                <a:cs typeface="Times New Roman"/>
              </a:rPr>
              <a:t>-сосна).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Gabriola" panose="04040605051002020D02" pitchFamily="82" charset="0"/>
                <a:ea typeface="Times New Roman"/>
                <a:cs typeface="Times New Roman"/>
              </a:rPr>
              <a:t>Перестановка букв, слогов </a:t>
            </a:r>
            <a:r>
              <a:rPr lang="ru-RU" sz="3600" b="1" dirty="0">
                <a:latin typeface="Gabriola" panose="04040605051002020D02" pitchFamily="82" charset="0"/>
                <a:ea typeface="Times New Roman"/>
                <a:cs typeface="Times New Roman"/>
              </a:rPr>
              <a:t>(</a:t>
            </a:r>
            <a:r>
              <a:rPr lang="ru-RU" sz="3600" b="1" dirty="0" err="1">
                <a:latin typeface="Gabriola" panose="04040605051002020D02" pitchFamily="82" charset="0"/>
                <a:ea typeface="Times New Roman"/>
                <a:cs typeface="Times New Roman"/>
              </a:rPr>
              <a:t>мотолок</a:t>
            </a:r>
            <a:r>
              <a:rPr lang="ru-RU" sz="3600" b="1" dirty="0">
                <a:latin typeface="Gabriola" panose="04040605051002020D02" pitchFamily="82" charset="0"/>
                <a:ea typeface="Times New Roman"/>
                <a:cs typeface="Times New Roman"/>
              </a:rPr>
              <a:t>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235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prstClr val="black"/>
                </a:solidFill>
                <a:latin typeface="Gabriola" panose="04040605051002020D02" pitchFamily="82" charset="0"/>
              </a:rPr>
              <a:t>Часто встречающиеся ошибки</a:t>
            </a:r>
            <a:r>
              <a:rPr lang="ru-RU" sz="3200" b="1" dirty="0">
                <a:solidFill>
                  <a:prstClr val="black"/>
                </a:solidFill>
              </a:rPr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988840"/>
            <a:ext cx="7128792" cy="3281537"/>
          </a:xfrm>
        </p:spPr>
        <p:txBody>
          <a:bodyPr>
            <a:no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prstClr val="black"/>
                </a:solidFill>
                <a:latin typeface="Gabriola" panose="04040605051002020D02" pitchFamily="82" charset="0"/>
                <a:ea typeface="Times New Roman"/>
                <a:cs typeface="Times New Roman"/>
              </a:rPr>
              <a:t>Слитное написание слов в предложении </a:t>
            </a:r>
            <a:r>
              <a:rPr lang="ru-RU" sz="3600" b="1" dirty="0" smtClean="0">
                <a:solidFill>
                  <a:prstClr val="black"/>
                </a:solidFill>
                <a:latin typeface="Gabriola" panose="04040605051002020D02" pitchFamily="82" charset="0"/>
                <a:ea typeface="Times New Roman"/>
                <a:cs typeface="Times New Roman"/>
              </a:rPr>
              <a:t>(</a:t>
            </a:r>
            <a:r>
              <a:rPr lang="ru-RU" sz="3600" b="1" dirty="0" err="1">
                <a:solidFill>
                  <a:prstClr val="black"/>
                </a:solidFill>
                <a:latin typeface="Gabriola" panose="04040605051002020D02" pitchFamily="82" charset="0"/>
                <a:ea typeface="Times New Roman"/>
                <a:cs typeface="Times New Roman"/>
              </a:rPr>
              <a:t>Мыкупались</a:t>
            </a:r>
            <a:r>
              <a:rPr lang="ru-RU" sz="3600" b="1" dirty="0">
                <a:solidFill>
                  <a:prstClr val="black"/>
                </a:solidFill>
                <a:latin typeface="Gabriola" panose="04040605051002020D02" pitchFamily="82" charset="0"/>
                <a:ea typeface="Times New Roman"/>
                <a:cs typeface="Times New Roman"/>
              </a:rPr>
              <a:t> </a:t>
            </a:r>
            <a:r>
              <a:rPr lang="ru-RU" sz="3600" b="1" dirty="0" err="1">
                <a:solidFill>
                  <a:prstClr val="black"/>
                </a:solidFill>
                <a:latin typeface="Gabriola" panose="04040605051002020D02" pitchFamily="82" charset="0"/>
                <a:ea typeface="Times New Roman"/>
                <a:cs typeface="Times New Roman"/>
              </a:rPr>
              <a:t>вморе</a:t>
            </a:r>
            <a:r>
              <a:rPr lang="ru-RU" sz="3600" b="1" dirty="0">
                <a:solidFill>
                  <a:prstClr val="black"/>
                </a:solidFill>
                <a:latin typeface="Gabriola" panose="04040605051002020D02" pitchFamily="82" charset="0"/>
                <a:ea typeface="Times New Roman"/>
                <a:cs typeface="Times New Roman"/>
              </a:rPr>
              <a:t>). 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prstClr val="black"/>
                </a:solidFill>
                <a:latin typeface="Gabriola" panose="04040605051002020D02" pitchFamily="82" charset="0"/>
                <a:ea typeface="Times New Roman"/>
                <a:cs typeface="Times New Roman"/>
              </a:rPr>
              <a:t>Орфографические ошибки при знании правил </a:t>
            </a:r>
            <a:r>
              <a:rPr lang="ru-RU" sz="3600" b="1" dirty="0" smtClean="0">
                <a:solidFill>
                  <a:prstClr val="black"/>
                </a:solidFill>
                <a:latin typeface="Gabriola" panose="04040605051002020D02" pitchFamily="82" charset="0"/>
                <a:ea typeface="Times New Roman"/>
                <a:cs typeface="Times New Roman"/>
              </a:rPr>
              <a:t>(</a:t>
            </a:r>
            <a:r>
              <a:rPr lang="ru-RU" sz="3600" b="1" dirty="0" err="1">
                <a:solidFill>
                  <a:prstClr val="black"/>
                </a:solidFill>
                <a:latin typeface="Gabriola" panose="04040605051002020D02" pitchFamily="82" charset="0"/>
                <a:ea typeface="Times New Roman"/>
                <a:cs typeface="Times New Roman"/>
              </a:rPr>
              <a:t>снига</a:t>
            </a:r>
            <a:r>
              <a:rPr lang="ru-RU" sz="3600" b="1" dirty="0">
                <a:solidFill>
                  <a:prstClr val="black"/>
                </a:solidFill>
                <a:latin typeface="Gabriola" panose="04040605051002020D02" pitchFamily="82" charset="0"/>
                <a:ea typeface="Times New Roman"/>
                <a:cs typeface="Times New Roman"/>
              </a:rPr>
              <a:t>, </a:t>
            </a:r>
            <a:r>
              <a:rPr lang="ru-RU" sz="3600" b="1" dirty="0" err="1">
                <a:solidFill>
                  <a:prstClr val="black"/>
                </a:solidFill>
                <a:latin typeface="Gabriola" panose="04040605051002020D02" pitchFamily="82" charset="0"/>
                <a:ea typeface="Times New Roman"/>
                <a:cs typeface="Times New Roman"/>
              </a:rPr>
              <a:t>лыжы</a:t>
            </a:r>
            <a:r>
              <a:rPr lang="ru-RU" sz="3600" b="1" dirty="0">
                <a:solidFill>
                  <a:prstClr val="black"/>
                </a:solidFill>
                <a:latin typeface="Gabriola" panose="04040605051002020D02" pitchFamily="82" charset="0"/>
                <a:ea typeface="Times New Roman"/>
                <a:cs typeface="Times New Roman"/>
              </a:rPr>
              <a:t>). 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prstClr val="black"/>
                </a:solidFill>
                <a:latin typeface="Gabriola" panose="04040605051002020D02" pitchFamily="82" charset="0"/>
                <a:ea typeface="Times New Roman"/>
                <a:cs typeface="Times New Roman"/>
              </a:rPr>
              <a:t>Замена букв </a:t>
            </a:r>
            <a:r>
              <a:rPr lang="ru-RU" sz="3600" b="1" dirty="0" smtClean="0">
                <a:solidFill>
                  <a:prstClr val="black"/>
                </a:solidFill>
                <a:latin typeface="Gabriola" panose="04040605051002020D02" pitchFamily="82" charset="0"/>
                <a:ea typeface="Times New Roman"/>
                <a:cs typeface="Times New Roman"/>
              </a:rPr>
              <a:t>(</a:t>
            </a:r>
            <a:r>
              <a:rPr lang="ru-RU" sz="3600" b="1" dirty="0">
                <a:solidFill>
                  <a:prstClr val="black"/>
                </a:solidFill>
                <a:latin typeface="Gabriola" panose="04040605051002020D02" pitchFamily="82" charset="0"/>
                <a:ea typeface="Times New Roman"/>
                <a:cs typeface="Times New Roman"/>
              </a:rPr>
              <a:t>сапка, </a:t>
            </a:r>
            <a:r>
              <a:rPr lang="ru-RU" sz="3600" b="1" dirty="0" err="1">
                <a:solidFill>
                  <a:prstClr val="black"/>
                </a:solidFill>
                <a:latin typeface="Gabriola" panose="04040605051002020D02" pitchFamily="82" charset="0"/>
                <a:ea typeface="Times New Roman"/>
                <a:cs typeface="Times New Roman"/>
              </a:rPr>
              <a:t>шираф</a:t>
            </a:r>
            <a:r>
              <a:rPr lang="ru-RU" sz="3600" b="1" dirty="0">
                <a:solidFill>
                  <a:prstClr val="black"/>
                </a:solidFill>
                <a:latin typeface="Gabriola" panose="04040605051002020D02" pitchFamily="82" charset="0"/>
                <a:ea typeface="Times New Roman"/>
                <a:cs typeface="Times New Roman"/>
              </a:rPr>
              <a:t>). 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0690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endParaRPr lang="ru-RU" dirty="0"/>
          </a:p>
        </p:txBody>
      </p:sp>
      <p:pic>
        <p:nvPicPr>
          <p:cNvPr id="2050" name="Picture 2" descr="F:\Школьный логопункт\-8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1552574"/>
            <a:ext cx="7272808" cy="396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19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Школьный логопункт\-9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23988"/>
            <a:ext cx="7056784" cy="401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52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F:\Школьный логопункт\-10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1628800"/>
            <a:ext cx="7056785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71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 descr="F:\Школьный логопункт\-10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12" y="1571092"/>
            <a:ext cx="7200800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Минус 3"/>
          <p:cNvSpPr/>
          <p:nvPr/>
        </p:nvSpPr>
        <p:spPr>
          <a:xfrm>
            <a:off x="1749693" y="2284264"/>
            <a:ext cx="738668" cy="144016"/>
          </a:xfrm>
          <a:prstGeom prst="mathMinus">
            <a:avLst/>
          </a:prstGeom>
          <a:solidFill>
            <a:srgbClr val="C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Минус 6"/>
          <p:cNvSpPr/>
          <p:nvPr/>
        </p:nvSpPr>
        <p:spPr>
          <a:xfrm>
            <a:off x="4572000" y="2269869"/>
            <a:ext cx="216024" cy="144016"/>
          </a:xfrm>
          <a:prstGeom prst="mathMinus">
            <a:avLst/>
          </a:prstGeom>
          <a:solidFill>
            <a:srgbClr val="C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Минус 7"/>
          <p:cNvSpPr/>
          <p:nvPr/>
        </p:nvSpPr>
        <p:spPr>
          <a:xfrm>
            <a:off x="1619671" y="2809776"/>
            <a:ext cx="424066" cy="138667"/>
          </a:xfrm>
          <a:prstGeom prst="mathMinus">
            <a:avLst/>
          </a:prstGeom>
          <a:solidFill>
            <a:srgbClr val="C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Минус 8"/>
          <p:cNvSpPr/>
          <p:nvPr/>
        </p:nvSpPr>
        <p:spPr>
          <a:xfrm>
            <a:off x="5220072" y="2821939"/>
            <a:ext cx="288032" cy="126504"/>
          </a:xfrm>
          <a:prstGeom prst="mathMinus">
            <a:avLst/>
          </a:prstGeom>
          <a:solidFill>
            <a:srgbClr val="C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Минус 9"/>
          <p:cNvSpPr/>
          <p:nvPr/>
        </p:nvSpPr>
        <p:spPr>
          <a:xfrm>
            <a:off x="1533669" y="3342680"/>
            <a:ext cx="216024" cy="144016"/>
          </a:xfrm>
          <a:prstGeom prst="mathMinus">
            <a:avLst/>
          </a:prstGeom>
          <a:solidFill>
            <a:srgbClr val="C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Минус 10"/>
          <p:cNvSpPr/>
          <p:nvPr/>
        </p:nvSpPr>
        <p:spPr>
          <a:xfrm>
            <a:off x="6807708" y="2804427"/>
            <a:ext cx="216024" cy="144016"/>
          </a:xfrm>
          <a:prstGeom prst="mathMinus">
            <a:avLst/>
          </a:prstGeom>
          <a:solidFill>
            <a:srgbClr val="C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Минус 11"/>
          <p:cNvSpPr/>
          <p:nvPr/>
        </p:nvSpPr>
        <p:spPr>
          <a:xfrm>
            <a:off x="3381069" y="3335288"/>
            <a:ext cx="216024" cy="144016"/>
          </a:xfrm>
          <a:prstGeom prst="mathMinus">
            <a:avLst/>
          </a:prstGeom>
          <a:solidFill>
            <a:srgbClr val="C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Минус 12"/>
          <p:cNvSpPr/>
          <p:nvPr/>
        </p:nvSpPr>
        <p:spPr>
          <a:xfrm>
            <a:off x="3600376" y="3342680"/>
            <a:ext cx="216024" cy="144016"/>
          </a:xfrm>
          <a:prstGeom prst="mathMinus">
            <a:avLst/>
          </a:prstGeom>
          <a:solidFill>
            <a:srgbClr val="C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Минус 13"/>
          <p:cNvSpPr/>
          <p:nvPr/>
        </p:nvSpPr>
        <p:spPr>
          <a:xfrm>
            <a:off x="2843808" y="3861048"/>
            <a:ext cx="324036" cy="144016"/>
          </a:xfrm>
          <a:prstGeom prst="mathMinus">
            <a:avLst/>
          </a:prstGeom>
          <a:solidFill>
            <a:srgbClr val="C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Минус 14"/>
          <p:cNvSpPr/>
          <p:nvPr/>
        </p:nvSpPr>
        <p:spPr>
          <a:xfrm>
            <a:off x="5940152" y="3861048"/>
            <a:ext cx="216024" cy="144016"/>
          </a:xfrm>
          <a:prstGeom prst="mathMinus">
            <a:avLst/>
          </a:prstGeom>
          <a:solidFill>
            <a:srgbClr val="C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Минус 15"/>
          <p:cNvSpPr/>
          <p:nvPr/>
        </p:nvSpPr>
        <p:spPr>
          <a:xfrm>
            <a:off x="3165045" y="4365104"/>
            <a:ext cx="216024" cy="144016"/>
          </a:xfrm>
          <a:prstGeom prst="mathMinus">
            <a:avLst/>
          </a:prstGeom>
          <a:solidFill>
            <a:srgbClr val="C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Минус 16"/>
          <p:cNvSpPr/>
          <p:nvPr/>
        </p:nvSpPr>
        <p:spPr>
          <a:xfrm>
            <a:off x="1924117" y="4931627"/>
            <a:ext cx="216024" cy="144016"/>
          </a:xfrm>
          <a:prstGeom prst="mathMinus">
            <a:avLst/>
          </a:prstGeom>
          <a:solidFill>
            <a:srgbClr val="C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Минус 17"/>
          <p:cNvSpPr/>
          <p:nvPr/>
        </p:nvSpPr>
        <p:spPr>
          <a:xfrm>
            <a:off x="6691736" y="4918803"/>
            <a:ext cx="331995" cy="156840"/>
          </a:xfrm>
          <a:prstGeom prst="mathMinus">
            <a:avLst/>
          </a:prstGeom>
          <a:solidFill>
            <a:srgbClr val="C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40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295400"/>
            <a:ext cx="6984776" cy="837456"/>
          </a:xfrm>
        </p:spPr>
        <p:txBody>
          <a:bodyPr>
            <a:normAutofit/>
          </a:bodyPr>
          <a:lstStyle/>
          <a:p>
            <a:endParaRPr lang="ru-RU" dirty="0">
              <a:latin typeface="Gabriola" panose="04040605051002020D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ctr">
              <a:buNone/>
            </a:pPr>
            <a:r>
              <a:rPr lang="ru-RU" sz="4000" b="1" cap="all" spc="300" dirty="0">
                <a:solidFill>
                  <a:prstClr val="black"/>
                </a:solidFill>
                <a:latin typeface="Gabriola" panose="04040605051002020D02" pitchFamily="82" charset="0"/>
                <a:ea typeface="+mj-ea"/>
                <a:cs typeface="+mj-cs"/>
              </a:rPr>
              <a:t>Пропуск букв и слогов, их перестановка 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04790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144</TotalTime>
  <Words>248</Words>
  <Application>Microsoft Office PowerPoint</Application>
  <PresentationFormat>Экран (4:3)</PresentationFormat>
  <Paragraphs>82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Кутюр</vt:lpstr>
      <vt:lpstr>Преодолеваем дисграфию, играя!</vt:lpstr>
      <vt:lpstr>Презентация PowerPoint</vt:lpstr>
      <vt:lpstr>Часто встречающиеся ошибки:</vt:lpstr>
      <vt:lpstr>Часто встречающиеся ошибки: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«Магазин»</vt:lpstr>
      <vt:lpstr>«Наборщик». </vt:lpstr>
      <vt:lpstr>«Рассыпушки»</vt:lpstr>
      <vt:lpstr>«Шифровальщики»</vt:lpstr>
      <vt:lpstr>Презентация PowerPoint</vt:lpstr>
      <vt:lpstr>«Кузовок»</vt:lpstr>
      <vt:lpstr>«Слова зовут на помощь»</vt:lpstr>
      <vt:lpstr>«Хвостоглав»</vt:lpstr>
      <vt:lpstr>«Неудачный робот»</vt:lpstr>
      <vt:lpstr>Презентация PowerPoint</vt:lpstr>
      <vt:lpstr>«Много и один»</vt:lpstr>
      <vt:lpstr>Зоркий глаз, чёткое ухо» </vt:lpstr>
      <vt:lpstr>«Не соглашайся»</vt:lpstr>
      <vt:lpstr>«Назови много предметов»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Преодолеваем дисграфию, играя!</dc:title>
  <dc:creator>Пользователь</dc:creator>
  <cp:lastModifiedBy>Пользователь</cp:lastModifiedBy>
  <cp:revision>13</cp:revision>
  <dcterms:created xsi:type="dcterms:W3CDTF">2016-10-26T17:26:37Z</dcterms:created>
  <dcterms:modified xsi:type="dcterms:W3CDTF">2016-10-26T19:51:13Z</dcterms:modified>
</cp:coreProperties>
</file>