
<file path=[Content_Types].xml><?xml version="1.0" encoding="utf-8"?>
<Types xmlns="http://schemas.openxmlformats.org/package/2006/content-types"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Masters/slideMaster1.xml" ContentType="application/vnd.openxmlformats-officedocument.presentationml.slideMaster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presProps.xml" ContentType="application/vnd.openxmlformats-officedocument.presentationml.presProps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theme/theme1.xml" ContentType="application/vnd.openxmlformats-officedocument.theme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Layouts/slideLayout1.xml" ContentType="application/vnd.openxmlformats-officedocument.presentationml.slideLayout+xml"/>
  <Override PartName="/docProps/app.xml" ContentType="application/vnd.openxmlformats-officedocument.extended-properties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tableStyles.xml" ContentType="application/vnd.openxmlformats-officedocument.presentationml.tableStyles+xml"/>
  <Override PartName="/ppt/slideLayouts/slideLayout11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viewProps.xml" ContentType="application/vnd.openxmlformats-officedocument.presentationml.viewProps+xml"/>
  <Override PartName="/ppt/slideLayouts/slideLayout9.xml" ContentType="application/vnd.openxmlformats-officedocument.presentationml.slideLayout+xml"/>
  <Override PartName="/docProps/core.xml" ContentType="application/vnd.openxmlformats-package.core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56" r:id="rId2"/>
    <p:sldId id="257" r:id="rId3"/>
    <p:sldId id="258" r:id="rId4"/>
    <p:sldId id="263" r:id="rId5"/>
    <p:sldId id="259" r:id="rId6"/>
    <p:sldId id="260" r:id="rId7"/>
    <p:sldId id="266" r:id="rId8"/>
    <p:sldId id="265" r:id="rId9"/>
    <p:sldId id="264" r:id="rId10"/>
    <p:sldId id="267" r:id="rId11"/>
    <p:sldId id="268" r:id="rId12"/>
    <p:sldId id="269" r:id="rId13"/>
    <p:sldId id="261" r:id="rId14"/>
    <p:sldId id="262" r:id="rId15"/>
  </p:sldIdLst>
  <p:sldSz cx="9144000" cy="6858000" type="screen4x3"/>
  <p:notesSz cx="6858000" cy="9144000"/>
  <p:defaultTextStyle>
    <a:defPPr>
      <a:defRPr lang="ru-RU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FF3399"/>
    <a:srgbClr val="D60093"/>
    <a:srgbClr val="CC00CC"/>
    <a:srgbClr val="990099"/>
    <a:srgbClr val="FF00FF"/>
    <a:srgbClr val="00FF00"/>
    <a:srgbClr val="00FFFF"/>
    <a:srgbClr val="FFCCFF"/>
    <a:srgbClr val="0000FF"/>
    <a:srgbClr val="003300"/>
  </p:clrMru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showOutlineIcons="0" vertBarState="maximized">
    <p:restoredLeft sz="34587" autoAdjust="0"/>
    <p:restoredTop sz="94713" autoAdjust="0"/>
  </p:normalViewPr>
  <p:slideViewPr>
    <p:cSldViewPr>
      <p:cViewPr varScale="1">
        <p:scale>
          <a:sx n="110" d="100"/>
          <a:sy n="110" d="100"/>
        </p:scale>
        <p:origin x="-984" y="-90"/>
      </p:cViewPr>
      <p:guideLst>
        <p:guide orient="horz" pos="2160"/>
        <p:guide pos="2880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00" d="100"/>
        <a:sy n="100" d="100"/>
      </p:scale>
      <p:origin x="0" y="0"/>
    </p:cViewPr>
  </p:notesTextViewPr>
  <p:gridSpacing cx="73736200" cy="7373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theme" Target="theme/theme1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viewProps" Target="viewProps.xml"/><Relationship Id="rId2" Type="http://schemas.openxmlformats.org/officeDocument/2006/relationships/slide" Target="slides/slide1.xml"/><Relationship Id="rId16" Type="http://schemas.openxmlformats.org/officeDocument/2006/relationships/presProps" Target="pres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10" Type="http://schemas.openxmlformats.org/officeDocument/2006/relationships/slide" Target="slides/slide9.xml"/><Relationship Id="rId19" Type="http://schemas.openxmlformats.org/officeDocument/2006/relationships/tableStyles" Target="tableStyle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Титульны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Подзаголовок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ru-RU" smtClean="0"/>
              <a:t>Образец подзаголовка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30.10.2016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Заголовок и объек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30.10.2016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Заголовок раздел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30.10.2016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Два объект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Содержимое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Содержимое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30.10.2016</a:t>
            </a:fld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Сравнение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4" name="Содержимое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5" name="Текст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6" name="Содержимое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7" name="Дата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30.10.2016</a:t>
            </a:fld>
            <a:endParaRPr lang="ru-RU"/>
          </a:p>
        </p:txBody>
      </p:sp>
      <p:sp>
        <p:nvSpPr>
          <p:cNvPr id="8" name="Нижний колонтитул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9" name="Номер слайда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Только заголовок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Дата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30.10.2016</a:t>
            </a:fld>
            <a:endParaRPr lang="ru-RU"/>
          </a:p>
        </p:txBody>
      </p:sp>
      <p:sp>
        <p:nvSpPr>
          <p:cNvPr id="4" name="Нижний колонтитул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5" name="Номер слайда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Пусто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Дата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30.10.2016</a:t>
            </a:fld>
            <a:endParaRPr lang="ru-RU"/>
          </a:p>
        </p:txBody>
      </p:sp>
      <p:sp>
        <p:nvSpPr>
          <p:cNvPr id="3" name="Нижний колонтитул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Объект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Текст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30.10.2016</a:t>
            </a:fld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Рисунок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Рисунок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ru-RU"/>
          </a:p>
        </p:txBody>
      </p:sp>
      <p:sp>
        <p:nvSpPr>
          <p:cNvPr id="4" name="Текст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30.10.2016</a:t>
            </a:fld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Заголовок и вертикальный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30.10.2016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Вертикальный заголовок и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Вертикальный заголовок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30.10.2016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5B106E36-FD25-4E2D-B0AA-010F637433A0}" type="datetimeFigureOut">
              <a:rPr lang="ru-RU" smtClean="0"/>
              <a:pPr/>
              <a:t>30.10.2016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ru-RU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3.jpeg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jpeg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jpeg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jpeg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jpe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jpeg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jpeg"/><Relationship Id="rId2" Type="http://schemas.openxmlformats.org/officeDocument/2006/relationships/image" Target="../media/image9.jpeg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.jpeg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jpeg"/><Relationship Id="rId2" Type="http://schemas.openxmlformats.org/officeDocument/2006/relationships/image" Target="../media/image12.jpeg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4.jpeg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5.jpeg"/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6.jpeg"/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7.jpeg"/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jpeg"/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alphaModFix amt="84000"/>
            <a:lum/>
          </a:blip>
          <a:srcRect/>
          <a:stretch>
            <a:fillRect l="-25000" r="-25000"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TextBox 9"/>
          <p:cNvSpPr txBox="1"/>
          <p:nvPr/>
        </p:nvSpPr>
        <p:spPr>
          <a:xfrm rot="1452569">
            <a:off x="4911553" y="706172"/>
            <a:ext cx="3750322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ru-RU" sz="6000" b="1" dirty="0" smtClean="0">
                <a:ln w="12700">
                  <a:solidFill>
                    <a:schemeClr val="tx2">
                      <a:satMod val="155000"/>
                    </a:schemeClr>
                  </a:solidFill>
                  <a:prstDash val="solid"/>
                </a:ln>
                <a:solidFill>
                  <a:srgbClr val="FF0066"/>
                </a:solidFill>
                <a:effectLst>
                  <a:outerShdw blurRad="41275" dist="20320" dir="1800000" algn="tl" rotWithShape="0">
                    <a:srgbClr val="000000">
                      <a:alpha val="40000"/>
                    </a:srgbClr>
                  </a:outerShdw>
                </a:effectLst>
                <a:latin typeface="Comic Sans MS" pitchFamily="66" charset="0"/>
              </a:rPr>
              <a:t>БЫВАЕТ</a:t>
            </a:r>
            <a:endParaRPr lang="ru-RU" sz="6000" dirty="0"/>
          </a:p>
        </p:txBody>
      </p:sp>
      <p:pic>
        <p:nvPicPr>
          <p:cNvPr id="18" name="Рисунок 17" descr="1385828529_kak-otuchit-rebenka-kusatsya1.jpg"/>
          <p:cNvPicPr>
            <a:picLocks noChangeAspect="1"/>
          </p:cNvPicPr>
          <p:nvPr/>
        </p:nvPicPr>
        <p:blipFill>
          <a:blip r:embed="rId3">
            <a:lum/>
          </a:blip>
          <a:stretch>
            <a:fillRect/>
          </a:stretch>
        </p:blipFill>
        <p:spPr>
          <a:xfrm rot="20862177">
            <a:off x="119322" y="2693964"/>
            <a:ext cx="4910030" cy="3959567"/>
          </a:xfrm>
          <a:prstGeom prst="ellipse">
            <a:avLst/>
          </a:prstGeom>
          <a:ln>
            <a:noFill/>
          </a:ln>
          <a:effectLst>
            <a:outerShdw blurRad="107950" dist="12700" dir="5400000" algn="ctr">
              <a:srgbClr val="000000"/>
            </a:outerShdw>
          </a:effectLst>
          <a:scene3d>
            <a:camera prst="orthographicFront">
              <a:rot lat="0" lon="0" rev="0"/>
            </a:camera>
            <a:lightRig rig="soft" dir="t">
              <a:rot lat="0" lon="0" rev="0"/>
            </a:lightRig>
          </a:scene3d>
          <a:sp3d contourW="44450" prstMaterial="matte">
            <a:bevelT w="63500" h="63500" prst="artDeco"/>
            <a:contourClr>
              <a:srgbClr val="FFFFFF"/>
            </a:contourClr>
          </a:sp3d>
        </p:spPr>
      </p:pic>
      <p:pic>
        <p:nvPicPr>
          <p:cNvPr id="8" name="Рисунок 7" descr="deti-kusautsa.jpg"/>
          <p:cNvPicPr>
            <a:picLocks noChangeAspect="1"/>
          </p:cNvPicPr>
          <p:nvPr/>
        </p:nvPicPr>
        <p:blipFill>
          <a:blip r:embed="rId4">
            <a:lum bright="-10000"/>
          </a:blip>
          <a:stretch>
            <a:fillRect/>
          </a:stretch>
        </p:blipFill>
        <p:spPr>
          <a:xfrm rot="624648">
            <a:off x="3906451" y="2242476"/>
            <a:ext cx="5217949" cy="4178465"/>
          </a:xfrm>
          <a:prstGeom prst="ellipse">
            <a:avLst/>
          </a:prstGeom>
          <a:ln>
            <a:noFill/>
          </a:ln>
          <a:effectLst>
            <a:outerShdw blurRad="107950" dist="12700" dir="5400000" algn="ctr">
              <a:srgbClr val="000000"/>
            </a:outerShdw>
            <a:softEdge rad="112500"/>
          </a:effectLst>
          <a:scene3d>
            <a:camera prst="orthographicFront">
              <a:rot lat="0" lon="0" rev="0"/>
            </a:camera>
            <a:lightRig rig="soft" dir="t">
              <a:rot lat="0" lon="0" rev="0"/>
            </a:lightRig>
          </a:scene3d>
          <a:sp3d contourW="44450" prstMaterial="matte">
            <a:bevelT w="63500" h="63500" prst="artDeco"/>
            <a:contourClr>
              <a:srgbClr val="FFFFFF"/>
            </a:contourClr>
          </a:sp3d>
        </p:spPr>
      </p:pic>
      <p:sp>
        <p:nvSpPr>
          <p:cNvPr id="2" name="Заголовок 1"/>
          <p:cNvSpPr>
            <a:spLocks noGrp="1"/>
          </p:cNvSpPr>
          <p:nvPr>
            <p:ph type="ctrTitle"/>
          </p:nvPr>
        </p:nvSpPr>
        <p:spPr>
          <a:xfrm rot="20727622">
            <a:off x="534176" y="706974"/>
            <a:ext cx="4117947" cy="1321436"/>
          </a:xfrm>
        </p:spPr>
        <p:txBody>
          <a:bodyPr>
            <a:normAutofit fontScale="90000"/>
          </a:bodyPr>
          <a:lstStyle/>
          <a:p>
            <a:r>
              <a:rPr lang="ru-RU" sz="5400" dirty="0" smtClean="0">
                <a:latin typeface="Comic Sans MS" pitchFamily="66" charset="0"/>
              </a:rPr>
              <a:t/>
            </a:r>
            <a:br>
              <a:rPr lang="ru-RU" sz="5400" dirty="0" smtClean="0">
                <a:latin typeface="Comic Sans MS" pitchFamily="66" charset="0"/>
              </a:rPr>
            </a:br>
            <a:r>
              <a:rPr lang="ru-RU" sz="5400" dirty="0" smtClean="0">
                <a:latin typeface="Comic Sans MS" pitchFamily="66" charset="0"/>
              </a:rPr>
              <a:t/>
            </a:r>
            <a:br>
              <a:rPr lang="ru-RU" sz="5400" dirty="0" smtClean="0">
                <a:latin typeface="Comic Sans MS" pitchFamily="66" charset="0"/>
              </a:rPr>
            </a:br>
            <a:r>
              <a:rPr lang="ru-RU" sz="6700" b="1" dirty="0" smtClean="0">
                <a:ln w="12700">
                  <a:solidFill>
                    <a:schemeClr val="tx2">
                      <a:satMod val="155000"/>
                    </a:schemeClr>
                  </a:solidFill>
                  <a:prstDash val="solid"/>
                </a:ln>
                <a:solidFill>
                  <a:srgbClr val="FF0066"/>
                </a:solidFill>
                <a:effectLst>
                  <a:outerShdw blurRad="41275" dist="20320" dir="1800000" algn="tl" rotWithShape="0">
                    <a:srgbClr val="000000">
                      <a:alpha val="40000"/>
                    </a:srgbClr>
                  </a:outerShdw>
                </a:effectLst>
                <a:latin typeface="Comic Sans MS" pitchFamily="66" charset="0"/>
              </a:rPr>
              <a:t>РЕБЕНОК  </a:t>
            </a:r>
            <a:r>
              <a:rPr lang="ru-RU" sz="6700" dirty="0" smtClean="0">
                <a:latin typeface="Comic Sans MS" pitchFamily="66" charset="0"/>
              </a:rPr>
              <a:t/>
            </a:r>
            <a:br>
              <a:rPr lang="ru-RU" sz="6700" dirty="0" smtClean="0">
                <a:latin typeface="Comic Sans MS" pitchFamily="66" charset="0"/>
              </a:rPr>
            </a:br>
            <a:r>
              <a:rPr lang="ru-RU" sz="5400" dirty="0" smtClean="0">
                <a:latin typeface="Comic Sans MS" pitchFamily="66" charset="0"/>
              </a:rPr>
              <a:t/>
            </a:r>
            <a:br>
              <a:rPr lang="ru-RU" sz="5400" dirty="0" smtClean="0">
                <a:latin typeface="Comic Sans MS" pitchFamily="66" charset="0"/>
              </a:rPr>
            </a:br>
            <a:r>
              <a:rPr lang="ru-RU" sz="5400" b="1" dirty="0" smtClean="0">
                <a:ln w="12700">
                  <a:solidFill>
                    <a:schemeClr val="tx2">
                      <a:satMod val="155000"/>
                    </a:schemeClr>
                  </a:solidFill>
                  <a:prstDash val="solid"/>
                </a:ln>
                <a:solidFill>
                  <a:srgbClr val="FF0066"/>
                </a:solidFill>
                <a:effectLst>
                  <a:outerShdw blurRad="41275" dist="20320" dir="1800000" algn="tl" rotWithShape="0">
                    <a:srgbClr val="000000">
                      <a:alpha val="40000"/>
                    </a:srgbClr>
                  </a:outerShdw>
                </a:effectLst>
                <a:latin typeface="Comic Sans MS" pitchFamily="66" charset="0"/>
              </a:rPr>
              <a:t> </a:t>
            </a:r>
            <a:r>
              <a:rPr lang="ru-RU" sz="5400" dirty="0" smtClean="0">
                <a:latin typeface="Comic Sans MS" pitchFamily="66" charset="0"/>
              </a:rPr>
              <a:t/>
            </a:r>
            <a:br>
              <a:rPr lang="ru-RU" sz="5400" dirty="0" smtClean="0">
                <a:latin typeface="Comic Sans MS" pitchFamily="66" charset="0"/>
              </a:rPr>
            </a:br>
            <a:endParaRPr lang="ru-RU" sz="2700" dirty="0">
              <a:latin typeface="Comic Sans MS" pitchFamily="66" charset="0"/>
            </a:endParaRPr>
          </a:p>
        </p:txBody>
      </p:sp>
      <p:sp>
        <p:nvSpPr>
          <p:cNvPr id="11" name="TextBox 10"/>
          <p:cNvSpPr txBox="1"/>
          <p:nvPr/>
        </p:nvSpPr>
        <p:spPr>
          <a:xfrm>
            <a:off x="2549938" y="1785926"/>
            <a:ext cx="5736838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ru-RU" sz="6000" b="1" dirty="0" smtClean="0">
                <a:ln w="12700">
                  <a:solidFill>
                    <a:schemeClr val="tx2">
                      <a:satMod val="155000"/>
                    </a:schemeClr>
                  </a:solidFill>
                  <a:prstDash val="solid"/>
                </a:ln>
                <a:solidFill>
                  <a:srgbClr val="FF0066"/>
                </a:solidFill>
                <a:effectLst>
                  <a:outerShdw blurRad="41275" dist="20320" dir="1800000" algn="tl" rotWithShape="0">
                    <a:srgbClr val="000000">
                      <a:alpha val="40000"/>
                    </a:srgbClr>
                  </a:outerShdw>
                </a:effectLst>
                <a:latin typeface="Comic Sans MS" pitchFamily="66" charset="0"/>
              </a:rPr>
              <a:t>КУСАЧИМ</a:t>
            </a:r>
            <a:endParaRPr lang="ru-RU" sz="6000" dirty="0"/>
          </a:p>
        </p:txBody>
      </p:sp>
      <p:grpSp>
        <p:nvGrpSpPr>
          <p:cNvPr id="15" name="Группа 14"/>
          <p:cNvGrpSpPr/>
          <p:nvPr/>
        </p:nvGrpSpPr>
        <p:grpSpPr>
          <a:xfrm>
            <a:off x="4786314" y="5786455"/>
            <a:ext cx="4214842" cy="1071546"/>
            <a:chOff x="4786314" y="5786455"/>
            <a:chExt cx="4214842" cy="1071546"/>
          </a:xfrm>
        </p:grpSpPr>
        <p:sp>
          <p:nvSpPr>
            <p:cNvPr id="12" name="Овал 11"/>
            <p:cNvSpPr/>
            <p:nvPr/>
          </p:nvSpPr>
          <p:spPr>
            <a:xfrm>
              <a:off x="5072066" y="5786455"/>
              <a:ext cx="3589183" cy="1071546"/>
            </a:xfrm>
            <a:prstGeom prst="ellipse">
              <a:avLst/>
            </a:prstGeom>
          </p:spPr>
          <p:style>
            <a:lnRef idx="1">
              <a:schemeClr val="accent2"/>
            </a:lnRef>
            <a:fillRef idx="2">
              <a:schemeClr val="accent2"/>
            </a:fillRef>
            <a:effectRef idx="1">
              <a:schemeClr val="accent2"/>
            </a:effectRef>
            <a:fontRef idx="minor">
              <a:schemeClr val="dk1"/>
            </a:fontRef>
          </p:style>
          <p:txBody>
            <a:bodyPr rtlCol="0" anchor="ctr"/>
            <a:lstStyle/>
            <a:p>
              <a:pPr algn="ctr"/>
              <a:endParaRPr lang="ru-RU"/>
            </a:p>
          </p:txBody>
        </p:sp>
        <p:sp>
          <p:nvSpPr>
            <p:cNvPr id="9" name="TextBox 8"/>
            <p:cNvSpPr txBox="1"/>
            <p:nvPr/>
          </p:nvSpPr>
          <p:spPr>
            <a:xfrm>
              <a:off x="4786314" y="5919281"/>
              <a:ext cx="4214842" cy="938719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ru-RU" sz="1100" b="1" dirty="0" smtClean="0">
                  <a:ln>
                    <a:solidFill>
                      <a:schemeClr val="tx1"/>
                    </a:solidFill>
                  </a:ln>
                  <a:latin typeface="Comic Sans MS" pitchFamily="66" charset="0"/>
                </a:rPr>
                <a:t>ПРЕЗЕНТАЦИЮ ПОДГОТОВИЛА </a:t>
              </a:r>
            </a:p>
            <a:p>
              <a:pPr algn="ctr"/>
              <a:r>
                <a:rPr lang="ru-RU" sz="1100" b="1" dirty="0" smtClean="0">
                  <a:ln>
                    <a:solidFill>
                      <a:schemeClr val="tx1"/>
                    </a:solidFill>
                  </a:ln>
                  <a:latin typeface="Comic Sans MS" pitchFamily="66" charset="0"/>
                </a:rPr>
                <a:t>ПЕДАГОГ - ПСИХОЛОГ </a:t>
              </a:r>
            </a:p>
            <a:p>
              <a:pPr algn="ctr"/>
              <a:r>
                <a:rPr lang="ru-RU" sz="1100" b="1" dirty="0" smtClean="0">
                  <a:ln>
                    <a:solidFill>
                      <a:schemeClr val="tx1"/>
                    </a:solidFill>
                  </a:ln>
                  <a:latin typeface="Comic Sans MS" pitchFamily="66" charset="0"/>
                </a:rPr>
                <a:t>МБДОУ №209 Г. УЛЬЯНОВСКА </a:t>
              </a:r>
              <a:br>
                <a:rPr lang="ru-RU" sz="1100" b="1" dirty="0" smtClean="0">
                  <a:ln>
                    <a:solidFill>
                      <a:schemeClr val="tx1"/>
                    </a:solidFill>
                  </a:ln>
                  <a:latin typeface="Comic Sans MS" pitchFamily="66" charset="0"/>
                </a:rPr>
              </a:br>
              <a:r>
                <a:rPr lang="ru-RU" sz="1100" b="1" dirty="0" smtClean="0">
                  <a:ln>
                    <a:solidFill>
                      <a:schemeClr val="tx1"/>
                    </a:solidFill>
                  </a:ln>
                  <a:latin typeface="Comic Sans MS" pitchFamily="66" charset="0"/>
                </a:rPr>
                <a:t>КАРСУКОВА</a:t>
              </a:r>
              <a:r>
                <a:rPr lang="ru-RU" sz="1100" b="1" dirty="0" smtClean="0">
                  <a:ln>
                    <a:solidFill>
                      <a:schemeClr val="tx1"/>
                    </a:solidFill>
                  </a:ln>
                  <a:latin typeface="Comic Sans MS" pitchFamily="66" charset="0"/>
                </a:rPr>
                <a:t> </a:t>
              </a:r>
              <a:r>
                <a:rPr lang="ru-RU" sz="1100" b="1" dirty="0" smtClean="0">
                  <a:ln>
                    <a:solidFill>
                      <a:schemeClr val="tx1"/>
                    </a:solidFill>
                  </a:ln>
                  <a:latin typeface="Comic Sans MS" pitchFamily="66" charset="0"/>
                </a:rPr>
                <a:t>ОКСАНА   </a:t>
              </a:r>
              <a:br>
                <a:rPr lang="ru-RU" sz="1100" b="1" dirty="0" smtClean="0">
                  <a:ln>
                    <a:solidFill>
                      <a:schemeClr val="tx1"/>
                    </a:solidFill>
                  </a:ln>
                  <a:latin typeface="Comic Sans MS" pitchFamily="66" charset="0"/>
                </a:rPr>
              </a:br>
              <a:r>
                <a:rPr lang="ru-RU" sz="1100" b="1" dirty="0" smtClean="0">
                  <a:ln>
                    <a:solidFill>
                      <a:schemeClr val="tx1"/>
                    </a:solidFill>
                  </a:ln>
                  <a:latin typeface="Comic Sans MS" pitchFamily="66" charset="0"/>
                </a:rPr>
                <a:t>ВЯЧЕСЛАВОВНА</a:t>
              </a:r>
              <a:endParaRPr lang="ru-RU" sz="1100" b="1" dirty="0">
                <a:ln>
                  <a:solidFill>
                    <a:schemeClr val="tx1"/>
                  </a:solidFill>
                </a:ln>
              </a:endParaRPr>
            </a:p>
          </p:txBody>
        </p:sp>
      </p:grp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20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20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3" dur="20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4" fill="hold">
                            <p:stCondLst>
                              <p:cond delay="2000"/>
                            </p:stCondLst>
                            <p:childTnLst>
                              <p:par>
                                <p:cTn id="15" presetID="10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2000"/>
                                        <p:tgtEl>
                                          <p:spTgt spid="1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8" fill="hold">
                            <p:stCondLst>
                              <p:cond delay="4000"/>
                            </p:stCondLst>
                            <p:childTnLst>
                              <p:par>
                                <p:cTn id="19" presetID="10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1" dur="20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2" fill="hold">
                            <p:stCondLst>
                              <p:cond delay="6000"/>
                            </p:stCondLst>
                            <p:childTnLst>
                              <p:par>
                                <p:cTn id="23" presetID="10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5" dur="2000"/>
                                        <p:tgtEl>
                                          <p:spTgt spid="1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0" grpId="0"/>
      <p:bldP spid="2" grpId="0"/>
      <p:bldP spid="11" grpId="0"/>
    </p:bld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 t="-28000" b="-28000"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Заголовок 1"/>
          <p:cNvSpPr>
            <a:spLocks noGrp="1"/>
          </p:cNvSpPr>
          <p:nvPr>
            <p:ph idx="1"/>
          </p:nvPr>
        </p:nvSpPr>
        <p:spPr>
          <a:xfrm>
            <a:off x="457200" y="357188"/>
            <a:ext cx="8229600" cy="6000770"/>
          </a:xfrm>
        </p:spPr>
        <p:txBody>
          <a:bodyPr>
            <a:normAutofit lnSpcReduction="10000"/>
          </a:bodyPr>
          <a:lstStyle/>
          <a:p>
            <a:pPr algn="ctr">
              <a:buNone/>
            </a:pPr>
            <a:r>
              <a:rPr lang="ru-RU" dirty="0" smtClean="0">
                <a:latin typeface="Comic Sans MS" pitchFamily="66" charset="0"/>
              </a:rPr>
              <a:t>Природа наделила человека несколькими базовыми эмоциями:</a:t>
            </a:r>
          </a:p>
          <a:p>
            <a:pPr algn="ctr">
              <a:buNone/>
            </a:pPr>
            <a:r>
              <a:rPr lang="ru-RU" dirty="0" smtClean="0">
                <a:latin typeface="Comic Sans MS" pitchFamily="66" charset="0"/>
              </a:rPr>
              <a:t> </a:t>
            </a:r>
            <a:r>
              <a:rPr lang="ru-RU" sz="3600" b="1" dirty="0" smtClean="0">
                <a:solidFill>
                  <a:srgbClr val="FF0000"/>
                </a:solidFill>
                <a:latin typeface="Comic Sans MS" pitchFamily="66" charset="0"/>
              </a:rPr>
              <a:t>радость, печаль, гнев, страх. </a:t>
            </a:r>
            <a:endParaRPr lang="ru-RU" sz="1100" dirty="0" smtClean="0">
              <a:latin typeface="Comic Sans MS" pitchFamily="66" charset="0"/>
            </a:endParaRPr>
          </a:p>
          <a:p>
            <a:pPr algn="ctr">
              <a:buNone/>
            </a:pPr>
            <a:r>
              <a:rPr lang="ru-RU" dirty="0" smtClean="0">
                <a:latin typeface="Comic Sans MS" pitchFamily="66" charset="0"/>
              </a:rPr>
              <a:t>	Изначально природа даровала ее как помощника в преодолении препятствий. </a:t>
            </a:r>
          </a:p>
          <a:p>
            <a:pPr algn="ctr">
              <a:buNone/>
            </a:pPr>
            <a:r>
              <a:rPr lang="ru-RU" dirty="0" smtClean="0">
                <a:latin typeface="Comic Sans MS" pitchFamily="66" charset="0"/>
              </a:rPr>
              <a:t>Гнев помогал выжить и наделял силой, чтобы давать отпор отстоять свои интересы или показать свое превосходство и силу. </a:t>
            </a:r>
          </a:p>
          <a:p>
            <a:pPr algn="ctr">
              <a:buNone/>
            </a:pPr>
            <a:r>
              <a:rPr lang="ru-RU" dirty="0" smtClean="0">
                <a:latin typeface="Comic Sans MS" pitchFamily="66" charset="0"/>
              </a:rPr>
              <a:t>Не имея такого помощника древним людям было не выжить.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2000" fill="hold"/>
                                        <p:tgtEl>
                                          <p:spTgt spid="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2000" fill="hold"/>
                                        <p:tgtEl>
                                          <p:spTgt spid="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9" fill="hold">
                            <p:stCondLst>
                              <p:cond delay="2000"/>
                            </p:stCondLst>
                            <p:childTnLst>
                              <p:par>
                                <p:cTn id="10" presetID="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2" dur="2000" fill="hold"/>
                                        <p:tgtEl>
                                          <p:spTgt spid="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3" dur="2000" fill="hold"/>
                                        <p:tgtEl>
                                          <p:spTgt spid="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4" fill="hold">
                            <p:stCondLst>
                              <p:cond delay="4000"/>
                            </p:stCondLst>
                            <p:childTnLst>
                              <p:par>
                                <p:cTn id="15" presetID="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7" dur="2000" fill="hold"/>
                                        <p:tgtEl>
                                          <p:spTgt spid="5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8" dur="2000" fill="hold"/>
                                        <p:tgtEl>
                                          <p:spTgt spid="5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9" fill="hold">
                            <p:stCondLst>
                              <p:cond delay="6000"/>
                            </p:stCondLst>
                            <p:childTnLst>
                              <p:par>
                                <p:cTn id="20" presetID="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2" dur="2000" fill="hold"/>
                                        <p:tgtEl>
                                          <p:spTgt spid="5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3" dur="2000" fill="hold"/>
                                        <p:tgtEl>
                                          <p:spTgt spid="5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4" fill="hold">
                            <p:stCondLst>
                              <p:cond delay="8000"/>
                            </p:stCondLst>
                            <p:childTnLst>
                              <p:par>
                                <p:cTn id="25" presetID="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7" dur="2000" fill="hold"/>
                                        <p:tgtEl>
                                          <p:spTgt spid="5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8" dur="2000" fill="hold"/>
                                        <p:tgtEl>
                                          <p:spTgt spid="5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 build="p"/>
    </p:bld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alphaModFix amt="67000"/>
            <a:lum/>
          </a:blip>
          <a:srcRect/>
          <a:stretch>
            <a:fillRect l="-1000" r="-1000"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Заголовок 1"/>
          <p:cNvSpPr>
            <a:spLocks noGrp="1"/>
          </p:cNvSpPr>
          <p:nvPr>
            <p:ph idx="1"/>
          </p:nvPr>
        </p:nvSpPr>
        <p:spPr>
          <a:xfrm>
            <a:off x="571472" y="285728"/>
            <a:ext cx="8229600" cy="6429420"/>
          </a:xfrm>
        </p:spPr>
        <p:txBody>
          <a:bodyPr>
            <a:normAutofit fontScale="92500" lnSpcReduction="20000"/>
          </a:bodyPr>
          <a:lstStyle/>
          <a:p>
            <a:pPr algn="ctr">
              <a:buNone/>
            </a:pPr>
            <a:endParaRPr lang="ru-RU" dirty="0" smtClean="0">
              <a:latin typeface="Comic Sans MS" pitchFamily="66" charset="0"/>
            </a:endParaRPr>
          </a:p>
          <a:p>
            <a:pPr algn="ctr">
              <a:buNone/>
            </a:pPr>
            <a:r>
              <a:rPr lang="ru-RU" dirty="0" smtClean="0">
                <a:latin typeface="Comic Sans MS" pitchFamily="66" charset="0"/>
              </a:rPr>
              <a:t> </a:t>
            </a:r>
            <a:r>
              <a:rPr lang="ru-RU" sz="3500" dirty="0" smtClean="0">
                <a:latin typeface="Comic Sans MS" pitchFamily="66" charset="0"/>
              </a:rPr>
              <a:t>Однако, времена существенно изменились, сейчас уже нет столь сильной необходимости в мобилизации резервных сил организма для самозащиты.   </a:t>
            </a:r>
          </a:p>
          <a:p>
            <a:pPr algn="ctr">
              <a:buNone/>
            </a:pPr>
            <a:r>
              <a:rPr lang="ru-RU" sz="3500" dirty="0" smtClean="0">
                <a:latin typeface="Comic Sans MS" pitchFamily="66" charset="0"/>
              </a:rPr>
              <a:t>Все спорные вопросы можно решить путем диалога и компромиссов. И гнев из помощника превратился во врага, с которым стали  усердно бороться.</a:t>
            </a:r>
          </a:p>
          <a:p>
            <a:pPr algn="ctr">
              <a:buNone/>
            </a:pPr>
            <a:r>
              <a:rPr lang="ru-RU" sz="3500" dirty="0" smtClean="0">
                <a:latin typeface="Comic Sans MS" pitchFamily="66" charset="0"/>
              </a:rPr>
              <a:t> Ведь большинство людей считают, что испытывать гнев и проявление гнева невоспитанно, некультурно и недостойно.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2000" fill="hold"/>
                                        <p:tgtEl>
                                          <p:spTgt spid="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2000" fill="hold"/>
                                        <p:tgtEl>
                                          <p:spTgt spid="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9" fill="hold">
                            <p:stCondLst>
                              <p:cond delay="2000"/>
                            </p:stCondLst>
                            <p:childTnLst>
                              <p:par>
                                <p:cTn id="10" presetID="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2" dur="2000" fill="hold"/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3" dur="2000" fill="hold"/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4" fill="hold">
                            <p:stCondLst>
                              <p:cond delay="4000"/>
                            </p:stCondLst>
                            <p:childTnLst>
                              <p:par>
                                <p:cTn id="15" presetID="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7" dur="2000" fill="hold"/>
                                        <p:tgtEl>
                                          <p:spTgt spid="4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8" dur="2000" fill="hold"/>
                                        <p:tgtEl>
                                          <p:spTgt spid="4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0" build="p"/>
    </p:bld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alphaModFix amt="64000"/>
            <a:lum/>
          </a:blip>
          <a:srcRect/>
          <a:stretch>
            <a:fillRect l="-27000" r="-27000"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Содержимое 2"/>
          <p:cNvSpPr>
            <a:spLocks noGrp="1"/>
          </p:cNvSpPr>
          <p:nvPr>
            <p:ph idx="1"/>
          </p:nvPr>
        </p:nvSpPr>
        <p:spPr>
          <a:xfrm>
            <a:off x="0" y="214290"/>
            <a:ext cx="9144000" cy="6643710"/>
          </a:xfrm>
        </p:spPr>
        <p:txBody>
          <a:bodyPr>
            <a:normAutofit fontScale="92500" lnSpcReduction="20000"/>
          </a:bodyPr>
          <a:lstStyle/>
          <a:p>
            <a:pPr algn="ctr">
              <a:buNone/>
            </a:pPr>
            <a:endParaRPr lang="ru-RU" dirty="0" smtClean="0">
              <a:latin typeface="Comic Sans MS" pitchFamily="66" charset="0"/>
            </a:endParaRPr>
          </a:p>
          <a:p>
            <a:pPr algn="ctr">
              <a:buNone/>
            </a:pPr>
            <a:r>
              <a:rPr lang="ru-RU" sz="3500" dirty="0" smtClean="0">
                <a:latin typeface="Comic Sans MS" pitchFamily="66" charset="0"/>
              </a:rPr>
              <a:t>Поэтому, когда родители сталкиваются с проявление гнева у малыша, они задумываются, все ли в порядке с крохой?</a:t>
            </a:r>
          </a:p>
          <a:p>
            <a:pPr algn="ctr">
              <a:buNone/>
            </a:pPr>
            <a:r>
              <a:rPr lang="ru-RU" dirty="0" smtClean="0">
                <a:latin typeface="Comic Sans MS" pitchFamily="66" charset="0"/>
              </a:rPr>
              <a:t> </a:t>
            </a:r>
            <a:r>
              <a:rPr lang="ru-RU" sz="3800" b="1" dirty="0" smtClean="0">
                <a:solidFill>
                  <a:srgbClr val="FF0000"/>
                </a:solidFill>
                <a:latin typeface="Comic Sans MS" pitchFamily="66" charset="0"/>
              </a:rPr>
              <a:t>Стоит их успокоить: проявление гнева это совершенно нормальное явление.</a:t>
            </a:r>
          </a:p>
          <a:p>
            <a:pPr algn="ctr">
              <a:buNone/>
            </a:pPr>
            <a:r>
              <a:rPr lang="ru-RU" sz="3800" dirty="0" smtClean="0">
                <a:latin typeface="Comic Sans MS" pitchFamily="66" charset="0"/>
              </a:rPr>
              <a:t> Ребенок пользуется, тем, что дала ему природа.</a:t>
            </a:r>
          </a:p>
          <a:p>
            <a:pPr algn="ctr">
              <a:buNone/>
            </a:pPr>
            <a:r>
              <a:rPr lang="ru-RU" dirty="0" smtClean="0">
                <a:latin typeface="Comic Sans MS" pitchFamily="66" charset="0"/>
              </a:rPr>
              <a:t> </a:t>
            </a:r>
            <a:r>
              <a:rPr lang="ru-RU" sz="3500" dirty="0" smtClean="0">
                <a:latin typeface="Comic Sans MS" pitchFamily="66" charset="0"/>
              </a:rPr>
              <a:t>Он пока не умеет проявлять свои эмоции по другому. </a:t>
            </a:r>
          </a:p>
          <a:p>
            <a:pPr algn="ctr">
              <a:buNone/>
            </a:pPr>
            <a:r>
              <a:rPr lang="ru-RU" sz="3500" dirty="0" smtClean="0">
                <a:latin typeface="Comic Sans MS" pitchFamily="66" charset="0"/>
              </a:rPr>
              <a:t>Каждый малыш учится по-своему их проявлять, кто-то кусается, кто-то ломает игрушки, кто-то находит другой способ показать свое недовольство</a:t>
            </a:r>
            <a:r>
              <a:rPr lang="ru-RU" dirty="0" smtClean="0">
                <a:latin typeface="Comic Sans MS" pitchFamily="66" charset="0"/>
              </a:rPr>
              <a:t>.</a:t>
            </a:r>
          </a:p>
          <a:p>
            <a:endParaRPr lang="ru-RU" dirty="0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200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200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9" fill="hold">
                            <p:stCondLst>
                              <p:cond delay="2000"/>
                            </p:stCondLst>
                            <p:childTnLst>
                              <p:par>
                                <p:cTn id="10" presetID="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2" dur="200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3" dur="200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4" fill="hold">
                            <p:stCondLst>
                              <p:cond delay="4000"/>
                            </p:stCondLst>
                            <p:childTnLst>
                              <p:par>
                                <p:cTn id="15" presetID="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7" dur="2000" fill="hold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8" dur="2000" fill="hold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9" fill="hold">
                            <p:stCondLst>
                              <p:cond delay="6000"/>
                            </p:stCondLst>
                            <p:childTnLst>
                              <p:par>
                                <p:cTn id="20" presetID="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2" dur="2000" fill="hold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3" dur="2000" fill="hold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4" fill="hold">
                            <p:stCondLst>
                              <p:cond delay="8000"/>
                            </p:stCondLst>
                            <p:childTnLst>
                              <p:par>
                                <p:cTn id="25" presetID="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7" dur="2000" fill="hold"/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8" dur="2000" fill="hold"/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build="p"/>
    </p:bld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alphaModFix amt="70000"/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Заголовок 1"/>
          <p:cNvSpPr>
            <a:spLocks noGrp="1"/>
          </p:cNvSpPr>
          <p:nvPr>
            <p:ph idx="1"/>
          </p:nvPr>
        </p:nvSpPr>
        <p:spPr>
          <a:xfrm>
            <a:off x="457200" y="214290"/>
            <a:ext cx="8472518" cy="6643710"/>
          </a:xfrm>
        </p:spPr>
        <p:txBody>
          <a:bodyPr>
            <a:normAutofit fontScale="92500" lnSpcReduction="20000"/>
          </a:bodyPr>
          <a:lstStyle/>
          <a:p>
            <a:pPr algn="ctr">
              <a:buNone/>
            </a:pPr>
            <a:r>
              <a:rPr lang="ru-RU" b="1" dirty="0" err="1" smtClean="0">
                <a:solidFill>
                  <a:srgbClr val="FF0000"/>
                </a:solidFill>
                <a:latin typeface="Comic Sans MS" pitchFamily="66" charset="0"/>
              </a:rPr>
              <a:t>Кусание</a:t>
            </a:r>
            <a:r>
              <a:rPr lang="ru-RU" dirty="0" smtClean="0">
                <a:solidFill>
                  <a:srgbClr val="FF0000"/>
                </a:solidFill>
                <a:latin typeface="Comic Sans MS" pitchFamily="66" charset="0"/>
              </a:rPr>
              <a:t> </a:t>
            </a:r>
            <a:r>
              <a:rPr lang="ru-RU" b="1" dirty="0" smtClean="0">
                <a:solidFill>
                  <a:srgbClr val="FF0000"/>
                </a:solidFill>
                <a:latin typeface="Comic Sans MS" pitchFamily="66" charset="0"/>
              </a:rPr>
              <a:t>– обычное явление среди детей младше 3 лет.</a:t>
            </a:r>
          </a:p>
          <a:p>
            <a:pPr algn="ctr">
              <a:buNone/>
            </a:pPr>
            <a:r>
              <a:rPr lang="ru-RU" sz="900" dirty="0" smtClean="0">
                <a:latin typeface="Comic Sans MS" pitchFamily="66" charset="0"/>
              </a:rPr>
              <a:t> </a:t>
            </a:r>
          </a:p>
          <a:p>
            <a:pPr marL="514350" indent="-514350" algn="ctr">
              <a:buNone/>
            </a:pPr>
            <a:r>
              <a:rPr lang="ru-RU" sz="2400" b="1" dirty="0" smtClean="0">
                <a:latin typeface="Comic Sans MS" pitchFamily="66" charset="0"/>
              </a:rPr>
              <a:t>Причины:</a:t>
            </a:r>
          </a:p>
          <a:p>
            <a:pPr marL="514350" indent="-514350"/>
            <a:r>
              <a:rPr lang="ru-RU" sz="2400" b="1" dirty="0" err="1" smtClean="0">
                <a:latin typeface="Comic Sans MS" pitchFamily="66" charset="0"/>
              </a:rPr>
              <a:t>Кусание</a:t>
            </a:r>
            <a:r>
              <a:rPr lang="ru-RU" sz="2400" b="1" dirty="0" smtClean="0">
                <a:latin typeface="Comic Sans MS" pitchFamily="66" charset="0"/>
              </a:rPr>
              <a:t> как </a:t>
            </a:r>
            <a:r>
              <a:rPr lang="ru-RU" sz="2600" b="1" dirty="0" smtClean="0">
                <a:solidFill>
                  <a:srgbClr val="FF0000"/>
                </a:solidFill>
                <a:latin typeface="Comic Sans MS" pitchFamily="66" charset="0"/>
              </a:rPr>
              <a:t>способ познания мира </a:t>
            </a:r>
            <a:r>
              <a:rPr lang="ru-RU" sz="2400" b="1" dirty="0" smtClean="0">
                <a:latin typeface="Comic Sans MS" pitchFamily="66" charset="0"/>
              </a:rPr>
              <a:t>и окружающей среды, желание попробовать все на вкус, процесс развития жевательных мышц;</a:t>
            </a:r>
          </a:p>
          <a:p>
            <a:pPr marL="514350" indent="-514350"/>
            <a:r>
              <a:rPr lang="ru-RU" sz="2400" b="1" dirty="0" err="1" smtClean="0">
                <a:latin typeface="Comic Sans MS" pitchFamily="66" charset="0"/>
              </a:rPr>
              <a:t>Кусание</a:t>
            </a:r>
            <a:r>
              <a:rPr lang="ru-RU" sz="2400" b="1" dirty="0" smtClean="0">
                <a:latin typeface="Comic Sans MS" pitchFamily="66" charset="0"/>
              </a:rPr>
              <a:t> как проявление </a:t>
            </a:r>
            <a:r>
              <a:rPr lang="ru-RU" sz="2600" b="1" dirty="0" smtClean="0">
                <a:solidFill>
                  <a:srgbClr val="FF0000"/>
                </a:solidFill>
                <a:latin typeface="Comic Sans MS" pitchFamily="66" charset="0"/>
              </a:rPr>
              <a:t>желания личной власти </a:t>
            </a:r>
            <a:r>
              <a:rPr lang="ru-RU" sz="2400" b="1" dirty="0" smtClean="0">
                <a:latin typeface="Comic Sans MS" pitchFamily="66" charset="0"/>
              </a:rPr>
              <a:t>над окружающими;</a:t>
            </a:r>
          </a:p>
          <a:p>
            <a:pPr marL="514350" indent="-514350"/>
            <a:r>
              <a:rPr lang="ru-RU" sz="2400" b="1" dirty="0" err="1" smtClean="0">
                <a:latin typeface="Comic Sans MS" pitchFamily="66" charset="0"/>
              </a:rPr>
              <a:t>Кусание</a:t>
            </a:r>
            <a:r>
              <a:rPr lang="ru-RU" sz="2400" b="1" dirty="0" smtClean="0">
                <a:latin typeface="Comic Sans MS" pitchFamily="66" charset="0"/>
              </a:rPr>
              <a:t> как </a:t>
            </a:r>
            <a:r>
              <a:rPr lang="ru-RU" sz="2600" b="1" dirty="0" smtClean="0">
                <a:solidFill>
                  <a:srgbClr val="FF0000"/>
                </a:solidFill>
                <a:latin typeface="Comic Sans MS" pitchFamily="66" charset="0"/>
              </a:rPr>
              <a:t>проявление симпатии</a:t>
            </a:r>
            <a:r>
              <a:rPr lang="ru-RU" sz="2400" b="1" dirty="0" smtClean="0">
                <a:latin typeface="Comic Sans MS" pitchFamily="66" charset="0"/>
              </a:rPr>
              <a:t>, избытка чувств;</a:t>
            </a:r>
          </a:p>
          <a:p>
            <a:pPr marL="514350" indent="-514350"/>
            <a:r>
              <a:rPr lang="ru-RU" sz="2400" b="1" dirty="0" err="1" smtClean="0">
                <a:latin typeface="Comic Sans MS" pitchFamily="66" charset="0"/>
              </a:rPr>
              <a:t>Кусание</a:t>
            </a:r>
            <a:r>
              <a:rPr lang="ru-RU" sz="2400" b="1" dirty="0" smtClean="0">
                <a:latin typeface="Comic Sans MS" pitchFamily="66" charset="0"/>
              </a:rPr>
              <a:t> – как </a:t>
            </a:r>
            <a:r>
              <a:rPr lang="ru-RU" sz="2600" b="1" dirty="0" smtClean="0">
                <a:solidFill>
                  <a:srgbClr val="FF0000"/>
                </a:solidFill>
                <a:latin typeface="Comic Sans MS" pitchFamily="66" charset="0"/>
              </a:rPr>
              <a:t>метод протеста </a:t>
            </a:r>
            <a:r>
              <a:rPr lang="ru-RU" sz="2400" b="1" dirty="0" smtClean="0">
                <a:latin typeface="Comic Sans MS" pitchFamily="66" charset="0"/>
              </a:rPr>
              <a:t>против большого количества запретов;</a:t>
            </a:r>
          </a:p>
          <a:p>
            <a:pPr marL="514350" indent="-514350"/>
            <a:r>
              <a:rPr lang="ru-RU" sz="2400" b="1" dirty="0" err="1" smtClean="0">
                <a:latin typeface="Comic Sans MS" pitchFamily="66" charset="0"/>
              </a:rPr>
              <a:t>Кусание</a:t>
            </a:r>
            <a:r>
              <a:rPr lang="ru-RU" sz="2400" b="1" dirty="0" smtClean="0">
                <a:latin typeface="Comic Sans MS" pitchFamily="66" charset="0"/>
              </a:rPr>
              <a:t> </a:t>
            </a:r>
            <a:r>
              <a:rPr lang="ru-RU" sz="2600" b="1" dirty="0" smtClean="0">
                <a:solidFill>
                  <a:srgbClr val="FF0000"/>
                </a:solidFill>
                <a:latin typeface="Comic Sans MS" pitchFamily="66" charset="0"/>
              </a:rPr>
              <a:t>в целях самообороны </a:t>
            </a:r>
            <a:r>
              <a:rPr lang="ru-RU" sz="2400" b="1" dirty="0" smtClean="0">
                <a:latin typeface="Comic Sans MS" pitchFamily="66" charset="0"/>
              </a:rPr>
              <a:t>в игре  с другими детьми, защита своего «имущества» – игрушек;</a:t>
            </a:r>
          </a:p>
          <a:p>
            <a:pPr marL="514350" indent="-514350"/>
            <a:r>
              <a:rPr lang="ru-RU" sz="2600" b="1" dirty="0" smtClean="0">
                <a:latin typeface="Comic Sans MS" pitchFamily="66" charset="0"/>
              </a:rPr>
              <a:t>Напряженная</a:t>
            </a:r>
            <a:r>
              <a:rPr lang="ru-RU" sz="2600" b="1" dirty="0" smtClean="0">
                <a:solidFill>
                  <a:srgbClr val="FF0000"/>
                </a:solidFill>
                <a:latin typeface="Comic Sans MS" pitchFamily="66" charset="0"/>
              </a:rPr>
              <a:t> атмосфера </a:t>
            </a:r>
            <a:r>
              <a:rPr lang="ru-RU" sz="2400" b="1" dirty="0" smtClean="0">
                <a:latin typeface="Comic Sans MS" pitchFamily="66" charset="0"/>
              </a:rPr>
              <a:t>в семье может усилить тревожность у ребенка,  которая будет проявлять себя через </a:t>
            </a:r>
            <a:r>
              <a:rPr lang="ru-RU" sz="2400" b="1" dirty="0" err="1" smtClean="0">
                <a:latin typeface="Comic Sans MS" pitchFamily="66" charset="0"/>
              </a:rPr>
              <a:t>кусание</a:t>
            </a:r>
            <a:r>
              <a:rPr lang="ru-RU" sz="2400" b="1" dirty="0" smtClean="0">
                <a:latin typeface="Comic Sans MS" pitchFamily="66" charset="0"/>
              </a:rPr>
              <a:t>;</a:t>
            </a:r>
          </a:p>
          <a:p>
            <a:pPr marL="514350" indent="-514350"/>
            <a:r>
              <a:rPr lang="ru-RU" sz="2400" b="1" dirty="0" smtClean="0">
                <a:latin typeface="Comic Sans MS" pitchFamily="66" charset="0"/>
              </a:rPr>
              <a:t>Иногда </a:t>
            </a:r>
            <a:r>
              <a:rPr lang="ru-RU" sz="2400" b="1" dirty="0" err="1" smtClean="0">
                <a:latin typeface="Comic Sans MS" pitchFamily="66" charset="0"/>
              </a:rPr>
              <a:t>кусание</a:t>
            </a:r>
            <a:r>
              <a:rPr lang="ru-RU" sz="2400" b="1" dirty="0" smtClean="0">
                <a:latin typeface="Comic Sans MS" pitchFamily="66" charset="0"/>
              </a:rPr>
              <a:t> может стать выражением </a:t>
            </a:r>
            <a:r>
              <a:rPr lang="ru-RU" sz="2600" b="1" dirty="0" smtClean="0">
                <a:solidFill>
                  <a:srgbClr val="FF0000"/>
                </a:solidFill>
                <a:latin typeface="Comic Sans MS" pitchFamily="66" charset="0"/>
              </a:rPr>
              <a:t>чувства</a:t>
            </a:r>
            <a:r>
              <a:rPr lang="ru-RU" sz="2400" b="1" dirty="0" smtClean="0">
                <a:latin typeface="Comic Sans MS" pitchFamily="66" charset="0"/>
              </a:rPr>
              <a:t> </a:t>
            </a:r>
            <a:r>
              <a:rPr lang="ru-RU" sz="2600" b="1" dirty="0" smtClean="0">
                <a:solidFill>
                  <a:srgbClr val="FF0000"/>
                </a:solidFill>
                <a:latin typeface="Comic Sans MS" pitchFamily="66" charset="0"/>
              </a:rPr>
              <a:t>беспомощности</a:t>
            </a:r>
            <a:r>
              <a:rPr lang="ru-RU" sz="2400" b="1" dirty="0" smtClean="0">
                <a:latin typeface="Comic Sans MS" pitchFamily="66" charset="0"/>
              </a:rPr>
              <a:t> перед действительностью, неумением выражать свои чувства другим способом</a:t>
            </a:r>
            <a:endParaRPr lang="ru-RU" sz="2400" b="1" dirty="0">
              <a:latin typeface="Comic Sans MS" pitchFamily="66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2000" fill="hold"/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2000" fill="hold"/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9" fill="hold">
                            <p:stCondLst>
                              <p:cond delay="2000"/>
                            </p:stCondLst>
                            <p:childTnLst>
                              <p:par>
                                <p:cTn id="10" presetID="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2" dur="2000" fill="hold"/>
                                        <p:tgtEl>
                                          <p:spTgt spid="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3" dur="2000" fill="hold"/>
                                        <p:tgtEl>
                                          <p:spTgt spid="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4" fill="hold">
                            <p:stCondLst>
                              <p:cond delay="4000"/>
                            </p:stCondLst>
                            <p:childTnLst>
                              <p:par>
                                <p:cTn id="15" presetID="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7" dur="2000" fill="hold"/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8" dur="2000" fill="hold"/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9" fill="hold">
                            <p:stCondLst>
                              <p:cond delay="6000"/>
                            </p:stCondLst>
                            <p:childTnLst>
                              <p:par>
                                <p:cTn id="20" presetID="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2" dur="2000" fill="hold"/>
                                        <p:tgtEl>
                                          <p:spTgt spid="4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3" dur="2000" fill="hold"/>
                                        <p:tgtEl>
                                          <p:spTgt spid="4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4" fill="hold">
                            <p:stCondLst>
                              <p:cond delay="8000"/>
                            </p:stCondLst>
                            <p:childTnLst>
                              <p:par>
                                <p:cTn id="25" presetID="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7" dur="2000" fill="hold"/>
                                        <p:tgtEl>
                                          <p:spTgt spid="4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8" dur="2000" fill="hold"/>
                                        <p:tgtEl>
                                          <p:spTgt spid="4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9" fill="hold">
                            <p:stCondLst>
                              <p:cond delay="10000"/>
                            </p:stCondLst>
                            <p:childTnLst>
                              <p:par>
                                <p:cTn id="30" presetID="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2" dur="2000" fill="hold"/>
                                        <p:tgtEl>
                                          <p:spTgt spid="4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3" dur="2000" fill="hold"/>
                                        <p:tgtEl>
                                          <p:spTgt spid="4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4" fill="hold">
                            <p:stCondLst>
                              <p:cond delay="12000"/>
                            </p:stCondLst>
                            <p:childTnLst>
                              <p:par>
                                <p:cTn id="35" presetID="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7" dur="2000" fill="hold"/>
                                        <p:tgtEl>
                                          <p:spTgt spid="4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8" dur="2000" fill="hold"/>
                                        <p:tgtEl>
                                          <p:spTgt spid="4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9" fill="hold">
                            <p:stCondLst>
                              <p:cond delay="14000"/>
                            </p:stCondLst>
                            <p:childTnLst>
                              <p:par>
                                <p:cTn id="40" presetID="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2" dur="2000" fill="hold"/>
                                        <p:tgtEl>
                                          <p:spTgt spid="4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3" dur="2000" fill="hold"/>
                                        <p:tgtEl>
                                          <p:spTgt spid="4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44" fill="hold">
                            <p:stCondLst>
                              <p:cond delay="16000"/>
                            </p:stCondLst>
                            <p:childTnLst>
                              <p:par>
                                <p:cTn id="45" presetID="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7" dur="2000" fill="hold"/>
                                        <p:tgtEl>
                                          <p:spTgt spid="4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8" dur="2000" fill="hold"/>
                                        <p:tgtEl>
                                          <p:spTgt spid="4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49" fill="hold">
                            <p:stCondLst>
                              <p:cond delay="18000"/>
                            </p:stCondLst>
                            <p:childTnLst>
                              <p:par>
                                <p:cTn id="50" presetID="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52" dur="2000" fill="hold"/>
                                        <p:tgtEl>
                                          <p:spTgt spid="4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53" dur="2000" fill="hold"/>
                                        <p:tgtEl>
                                          <p:spTgt spid="4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0" build="p"/>
    </p:bld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alphaModFix amt="53000"/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Заголовок 1"/>
          <p:cNvSpPr>
            <a:spLocks noGrp="1"/>
          </p:cNvSpPr>
          <p:nvPr>
            <p:ph idx="1"/>
          </p:nvPr>
        </p:nvSpPr>
        <p:spPr>
          <a:xfrm>
            <a:off x="142844" y="142852"/>
            <a:ext cx="9001156" cy="6429419"/>
          </a:xfrm>
        </p:spPr>
        <p:txBody>
          <a:bodyPr>
            <a:normAutofit fontScale="25000" lnSpcReduction="20000"/>
          </a:bodyPr>
          <a:lstStyle/>
          <a:p>
            <a:pPr algn="ctr">
              <a:buNone/>
            </a:pPr>
            <a:r>
              <a:rPr lang="ru-RU" sz="11200" b="1" dirty="0" smtClean="0">
                <a:ln w="12700">
                  <a:solidFill>
                    <a:schemeClr val="tx2">
                      <a:satMod val="155000"/>
                    </a:schemeClr>
                  </a:solidFill>
                  <a:prstDash val="solid"/>
                </a:ln>
                <a:solidFill>
                  <a:srgbClr val="FF0066"/>
                </a:solidFill>
                <a:effectLst>
                  <a:outerShdw blurRad="41275" dist="20320" dir="1800000" algn="tl" rotWithShape="0">
                    <a:srgbClr val="000000">
                      <a:alpha val="40000"/>
                    </a:srgbClr>
                  </a:outerShdw>
                </a:effectLst>
                <a:latin typeface="Comic Sans MS" pitchFamily="66" charset="0"/>
              </a:rPr>
              <a:t>ЕСЛИ РЕБЕНОК СТАЛ КУСАЧИМ: </a:t>
            </a:r>
          </a:p>
          <a:p>
            <a:pPr lvl="0"/>
            <a:r>
              <a:rPr lang="ru-RU" sz="8000" b="1" dirty="0" smtClean="0">
                <a:latin typeface="Comic Sans MS" pitchFamily="66" charset="0"/>
              </a:rPr>
              <a:t>Помогите ребенку описать его чувства словами, например, «ты, наверное, злишься на Катю за то, что она забрала твою игрушку»;</a:t>
            </a:r>
          </a:p>
          <a:p>
            <a:pPr lvl="0"/>
            <a:r>
              <a:rPr lang="ru-RU" sz="8000" b="1" dirty="0" smtClean="0">
                <a:latin typeface="Comic Sans MS" pitchFamily="66" charset="0"/>
              </a:rPr>
              <a:t>Поощряйте попытки ребенка использовать для самовыражения </a:t>
            </a:r>
            <a:r>
              <a:rPr lang="ru-RU" sz="8000" b="1" dirty="0" err="1" smtClean="0">
                <a:latin typeface="Comic Sans MS" pitchFamily="66" charset="0"/>
              </a:rPr>
              <a:t>язык,слово</a:t>
            </a:r>
            <a:r>
              <a:rPr lang="ru-RU" sz="8000" b="1" dirty="0" smtClean="0">
                <a:latin typeface="Comic Sans MS" pitchFamily="66" charset="0"/>
              </a:rPr>
              <a:t>;</a:t>
            </a:r>
          </a:p>
          <a:p>
            <a:pPr lvl="0"/>
            <a:r>
              <a:rPr lang="ru-RU" sz="8000" b="1" dirty="0" smtClean="0">
                <a:latin typeface="Comic Sans MS" pitchFamily="66" charset="0"/>
              </a:rPr>
              <a:t>Приучите ребенка к сопереживанию, это умение понимать чувства окружающих;</a:t>
            </a:r>
          </a:p>
          <a:p>
            <a:pPr lvl="0"/>
            <a:r>
              <a:rPr lang="ru-RU" sz="8000" b="1" dirty="0" smtClean="0">
                <a:latin typeface="Comic Sans MS" pitchFamily="66" charset="0"/>
              </a:rPr>
              <a:t>Поощряйте деятельность, соответствующую возрасту и навыкам ребенка. Чтоб избежать раздражения, старайтесь не использовать активности, которые носят соревновательный характер;</a:t>
            </a:r>
          </a:p>
          <a:p>
            <a:pPr lvl="0"/>
            <a:r>
              <a:rPr lang="ru-RU" sz="8000" b="1" dirty="0" smtClean="0">
                <a:latin typeface="Comic Sans MS" pitchFamily="66" charset="0"/>
              </a:rPr>
              <a:t>Отвлеките ребенка, которого начинает раздражать игра, например, потанцуйте. Или же поделайте что-то успокаивающее;</a:t>
            </a:r>
          </a:p>
          <a:p>
            <a:pPr lvl="0"/>
            <a:r>
              <a:rPr lang="ru-RU" sz="8000" b="1" dirty="0" smtClean="0">
                <a:latin typeface="Comic Sans MS" pitchFamily="66" charset="0"/>
              </a:rPr>
              <a:t>Остановите ребенка, если Вам кажется, что он собирается кого-то укусить. Отвлеките внимание ребенка, посмотрев прямо ему в глаза. Твердым голосом с грозным выражением лица скажите: «Нет, мы никогда не кусаем людей»; </a:t>
            </a:r>
          </a:p>
          <a:p>
            <a:pPr lvl="0"/>
            <a:r>
              <a:rPr lang="ru-RU" sz="8000" b="1" dirty="0" smtClean="0">
                <a:latin typeface="Comic Sans MS" pitchFamily="66" charset="0"/>
              </a:rPr>
              <a:t>Похвалите ребенка, который успешно преодолел стрессовую ситуацию. Скажите: «Молодец, ты использовал слова, когда чувствовал злость»;</a:t>
            </a:r>
          </a:p>
          <a:p>
            <a:pPr lvl="0"/>
            <a:r>
              <a:rPr lang="ru-RU" sz="8000" b="1" dirty="0" smtClean="0">
                <a:latin typeface="Comic Sans MS" pitchFamily="66" charset="0"/>
              </a:rPr>
              <a:t>Введите в рацион ребенка употребление жестких продуктов, например, моркови, яблок, сушек. Это способствует укреплению жевательных мышц и снижению «</a:t>
            </a:r>
            <a:r>
              <a:rPr lang="ru-RU" sz="8000" b="1" dirty="0" err="1" smtClean="0">
                <a:latin typeface="Comic Sans MS" pitchFamily="66" charset="0"/>
              </a:rPr>
              <a:t>кусачести</a:t>
            </a:r>
            <a:r>
              <a:rPr lang="ru-RU" sz="8000" b="1" dirty="0" smtClean="0">
                <a:latin typeface="Comic Sans MS" pitchFamily="66" charset="0"/>
              </a:rPr>
              <a:t>».</a:t>
            </a:r>
          </a:p>
          <a:p>
            <a:endParaRPr lang="ru-RU" b="1" dirty="0">
              <a:latin typeface="Comic Sans MS" pitchFamily="66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2000" fill="hold"/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2000" fill="hold"/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9" fill="hold">
                            <p:stCondLst>
                              <p:cond delay="2000"/>
                            </p:stCondLst>
                            <p:childTnLst>
                              <p:par>
                                <p:cTn id="10" presetID="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2" dur="2000" fill="hold"/>
                                        <p:tgtEl>
                                          <p:spTgt spid="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3" dur="2000" fill="hold"/>
                                        <p:tgtEl>
                                          <p:spTgt spid="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4" fill="hold">
                            <p:stCondLst>
                              <p:cond delay="4000"/>
                            </p:stCondLst>
                            <p:childTnLst>
                              <p:par>
                                <p:cTn id="15" presetID="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7" dur="2000" fill="hold"/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8" dur="2000" fill="hold"/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9" fill="hold">
                            <p:stCondLst>
                              <p:cond delay="6000"/>
                            </p:stCondLst>
                            <p:childTnLst>
                              <p:par>
                                <p:cTn id="20" presetID="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2" dur="2000" fill="hold"/>
                                        <p:tgtEl>
                                          <p:spTgt spid="4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3" dur="2000" fill="hold"/>
                                        <p:tgtEl>
                                          <p:spTgt spid="4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4" fill="hold">
                            <p:stCondLst>
                              <p:cond delay="8000"/>
                            </p:stCondLst>
                            <p:childTnLst>
                              <p:par>
                                <p:cTn id="25" presetID="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7" dur="2000" fill="hold"/>
                                        <p:tgtEl>
                                          <p:spTgt spid="4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8" dur="2000" fill="hold"/>
                                        <p:tgtEl>
                                          <p:spTgt spid="4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9" fill="hold">
                            <p:stCondLst>
                              <p:cond delay="10000"/>
                            </p:stCondLst>
                            <p:childTnLst>
                              <p:par>
                                <p:cTn id="30" presetID="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2" dur="2000" fill="hold"/>
                                        <p:tgtEl>
                                          <p:spTgt spid="4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3" dur="2000" fill="hold"/>
                                        <p:tgtEl>
                                          <p:spTgt spid="4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4" fill="hold">
                            <p:stCondLst>
                              <p:cond delay="12000"/>
                            </p:stCondLst>
                            <p:childTnLst>
                              <p:par>
                                <p:cTn id="35" presetID="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7" dur="2000" fill="hold"/>
                                        <p:tgtEl>
                                          <p:spTgt spid="4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8" dur="2000" fill="hold"/>
                                        <p:tgtEl>
                                          <p:spTgt spid="4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9" fill="hold">
                            <p:stCondLst>
                              <p:cond delay="14000"/>
                            </p:stCondLst>
                            <p:childTnLst>
                              <p:par>
                                <p:cTn id="40" presetID="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2" dur="2000" fill="hold"/>
                                        <p:tgtEl>
                                          <p:spTgt spid="4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3" dur="2000" fill="hold"/>
                                        <p:tgtEl>
                                          <p:spTgt spid="4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44" fill="hold">
                            <p:stCondLst>
                              <p:cond delay="16000"/>
                            </p:stCondLst>
                            <p:childTnLst>
                              <p:par>
                                <p:cTn id="45" presetID="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7" dur="2000" fill="hold"/>
                                        <p:tgtEl>
                                          <p:spTgt spid="4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8" dur="2000" fill="hold"/>
                                        <p:tgtEl>
                                          <p:spTgt spid="4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0" build="p"/>
    </p:bld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alphaModFix amt="67000"/>
            <a:lum/>
          </a:blip>
          <a:srcRect/>
          <a:stretch>
            <a:fillRect l="-7000" r="-7000"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Рисунок 4" descr="pochemu-plachet-rebyonok-pochemu-u-rebyonka-temperatura1361295761-5123b991e10e1-300x197.jpg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5214942" y="3643314"/>
            <a:ext cx="3929058" cy="3214686"/>
          </a:xfrm>
          <a:prstGeom prst="ellipse">
            <a:avLst/>
          </a:prstGeom>
          <a:ln>
            <a:noFill/>
          </a:ln>
          <a:effectLst>
            <a:softEdge rad="112500"/>
          </a:effectLst>
        </p:spPr>
      </p:pic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142844" y="274638"/>
            <a:ext cx="8715436" cy="1011222"/>
          </a:xfrm>
        </p:spPr>
        <p:txBody>
          <a:bodyPr>
            <a:normAutofit fontScale="90000"/>
          </a:bodyPr>
          <a:lstStyle/>
          <a:p>
            <a:r>
              <a:rPr lang="ru-RU" dirty="0" smtClean="0">
                <a:ln>
                  <a:solidFill>
                    <a:schemeClr val="tx1"/>
                  </a:solidFill>
                </a:ln>
                <a:solidFill>
                  <a:srgbClr val="FF3399"/>
                </a:solidFill>
                <a:latin typeface="Comic Sans MS" pitchFamily="66" charset="0"/>
              </a:rPr>
              <a:t>КАК ПОМОЧЬ РЕБЕНКУ, КОТОРОГО УКУСИЛИ?</a:t>
            </a:r>
            <a:endParaRPr lang="ru-RU" dirty="0">
              <a:ln>
                <a:solidFill>
                  <a:schemeClr val="tx1"/>
                </a:solidFill>
              </a:ln>
              <a:solidFill>
                <a:srgbClr val="FF3399"/>
              </a:solidFill>
              <a:latin typeface="Comic Sans MS" pitchFamily="66" charset="0"/>
            </a:endParaRPr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>
          <a:xfrm>
            <a:off x="457200" y="1500174"/>
            <a:ext cx="8229600" cy="5357850"/>
          </a:xfrm>
        </p:spPr>
        <p:txBody>
          <a:bodyPr>
            <a:normAutofit fontScale="70000" lnSpcReduction="20000"/>
          </a:bodyPr>
          <a:lstStyle/>
          <a:p>
            <a:pPr lvl="0">
              <a:lnSpc>
                <a:spcPct val="120000"/>
              </a:lnSpc>
            </a:pPr>
            <a:r>
              <a:rPr lang="ru-RU" sz="3600" b="1" dirty="0" smtClean="0">
                <a:latin typeface="Comic Sans MS" pitchFamily="66" charset="0"/>
              </a:rPr>
              <a:t>Уведите ребенка от источника раздражения.</a:t>
            </a:r>
          </a:p>
          <a:p>
            <a:pPr lvl="0">
              <a:lnSpc>
                <a:spcPct val="120000"/>
              </a:lnSpc>
            </a:pPr>
            <a:r>
              <a:rPr lang="ru-RU" sz="3600" b="1" dirty="0" smtClean="0">
                <a:latin typeface="Comic Sans MS" pitchFamily="66" charset="0"/>
              </a:rPr>
              <a:t>Успокойте ребенка. Этот процесс должен видеть ребенок, который его укусил;</a:t>
            </a:r>
          </a:p>
          <a:p>
            <a:pPr lvl="0">
              <a:lnSpc>
                <a:spcPct val="120000"/>
              </a:lnSpc>
            </a:pPr>
            <a:r>
              <a:rPr lang="ru-RU" sz="3600" b="1" dirty="0" smtClean="0">
                <a:latin typeface="Comic Sans MS" pitchFamily="66" charset="0"/>
              </a:rPr>
              <a:t>Помогите ребенку выразить его чувства из-за того, что его укусили. Вы можете сказать: «Можешь поплакать. Укус действительно болит»;</a:t>
            </a:r>
          </a:p>
          <a:p>
            <a:pPr>
              <a:lnSpc>
                <a:spcPct val="120000"/>
              </a:lnSpc>
            </a:pPr>
            <a:r>
              <a:rPr lang="ru-RU" sz="3600" b="1" dirty="0" smtClean="0">
                <a:latin typeface="Comic Sans MS" pitchFamily="66" charset="0"/>
              </a:rPr>
              <a:t>Проверьте район укуса. Чаще</a:t>
            </a:r>
          </a:p>
          <a:p>
            <a:pPr>
              <a:lnSpc>
                <a:spcPct val="120000"/>
              </a:lnSpc>
              <a:buNone/>
            </a:pPr>
            <a:r>
              <a:rPr lang="ru-RU" sz="3600" b="1" dirty="0" smtClean="0">
                <a:latin typeface="Comic Sans MS" pitchFamily="66" charset="0"/>
              </a:rPr>
              <a:t>   всего достаточно просто </a:t>
            </a:r>
          </a:p>
          <a:p>
            <a:pPr>
              <a:lnSpc>
                <a:spcPct val="120000"/>
              </a:lnSpc>
              <a:buNone/>
            </a:pPr>
            <a:r>
              <a:rPr lang="ru-RU" sz="3600" b="1" dirty="0" smtClean="0">
                <a:latin typeface="Comic Sans MS" pitchFamily="66" charset="0"/>
              </a:rPr>
              <a:t>   приложить холодный компресс</a:t>
            </a:r>
          </a:p>
          <a:p>
            <a:pPr>
              <a:lnSpc>
                <a:spcPct val="120000"/>
              </a:lnSpc>
              <a:buNone/>
            </a:pPr>
            <a:r>
              <a:rPr lang="ru-RU" sz="3600" b="1" dirty="0" smtClean="0">
                <a:latin typeface="Comic Sans MS" pitchFamily="66" charset="0"/>
              </a:rPr>
              <a:t>   к месту укуса и показать ребенку, </a:t>
            </a:r>
          </a:p>
          <a:p>
            <a:pPr>
              <a:lnSpc>
                <a:spcPct val="120000"/>
              </a:lnSpc>
              <a:buNone/>
            </a:pPr>
            <a:r>
              <a:rPr lang="ru-RU" sz="3600" b="1" dirty="0" smtClean="0">
                <a:latin typeface="Comic Sans MS" pitchFamily="66" charset="0"/>
              </a:rPr>
              <a:t>   что Вы его любите.</a:t>
            </a:r>
            <a:endParaRPr lang="ru-RU" b="1" dirty="0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20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" fill="hold">
                            <p:stCondLst>
                              <p:cond delay="2000"/>
                            </p:stCondLst>
                            <p:childTnLst>
                              <p:par>
                                <p:cTn id="9" presetID="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" dur="20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" dur="20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3" fill="hold">
                            <p:stCondLst>
                              <p:cond delay="4000"/>
                            </p:stCondLst>
                            <p:childTnLst>
                              <p:par>
                                <p:cTn id="14" presetID="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6" dur="200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7" dur="200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8" fill="hold">
                            <p:stCondLst>
                              <p:cond delay="6000"/>
                            </p:stCondLst>
                            <p:childTnLst>
                              <p:par>
                                <p:cTn id="19" presetID="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1" dur="200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2" dur="200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3" fill="hold">
                            <p:stCondLst>
                              <p:cond delay="8000"/>
                            </p:stCondLst>
                            <p:childTnLst>
                              <p:par>
                                <p:cTn id="24" presetID="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6" dur="2000" fill="hold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7" dur="2000" fill="hold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8" fill="hold">
                            <p:stCondLst>
                              <p:cond delay="10000"/>
                            </p:stCondLst>
                            <p:childTnLst>
                              <p:par>
                                <p:cTn id="29" presetID="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1" dur="2000" fill="hold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2" dur="2000" fill="hold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3" fill="hold">
                            <p:stCondLst>
                              <p:cond delay="12000"/>
                            </p:stCondLst>
                            <p:childTnLst>
                              <p:par>
                                <p:cTn id="34" presetID="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6" dur="2000" fill="hold"/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7" dur="2000" fill="hold"/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8" fill="hold">
                            <p:stCondLst>
                              <p:cond delay="14000"/>
                            </p:stCondLst>
                            <p:childTnLst>
                              <p:par>
                                <p:cTn id="39" presetID="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1" dur="2000" fill="hold"/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2" dur="2000" fill="hold"/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43" fill="hold">
                            <p:stCondLst>
                              <p:cond delay="16000"/>
                            </p:stCondLst>
                            <p:childTnLst>
                              <p:par>
                                <p:cTn id="44" presetID="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6" dur="2000" fill="hold"/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7" dur="2000" fill="hold"/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  <p:bldP spid="3" grpId="0" build="p"/>
    </p:bld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alphaModFix amt="58000"/>
            <a:lum/>
          </a:blip>
          <a:srcRect/>
          <a:stretch>
            <a:fillRect l="-8000" r="-16000"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ru-RU" sz="4800" b="1" dirty="0" smtClean="0">
                <a:ln>
                  <a:solidFill>
                    <a:schemeClr val="tx1"/>
                  </a:solidFill>
                </a:ln>
                <a:solidFill>
                  <a:srgbClr val="FF0000"/>
                </a:solidFill>
                <a:latin typeface="Comic Sans MS" pitchFamily="66" charset="0"/>
              </a:rPr>
              <a:t>Чего делать нельзя:</a:t>
            </a:r>
            <a:endParaRPr lang="ru-RU" sz="4800" b="1" dirty="0">
              <a:ln>
                <a:solidFill>
                  <a:schemeClr val="tx1"/>
                </a:solidFill>
              </a:ln>
              <a:solidFill>
                <a:srgbClr val="FF0000"/>
              </a:solidFill>
              <a:latin typeface="Comic Sans MS" pitchFamily="66" charset="0"/>
            </a:endParaRPr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>
          <a:xfrm>
            <a:off x="457200" y="1974871"/>
            <a:ext cx="8229600" cy="4525963"/>
          </a:xfrm>
        </p:spPr>
        <p:txBody>
          <a:bodyPr>
            <a:normAutofit fontScale="85000" lnSpcReduction="10000"/>
          </a:bodyPr>
          <a:lstStyle/>
          <a:p>
            <a:r>
              <a:rPr lang="ru-RU" sz="3500" b="1" dirty="0" smtClean="0">
                <a:latin typeface="Comic Sans MS" pitchFamily="66" charset="0"/>
              </a:rPr>
              <a:t>Не кричите ребенка, не шлепайте его, не используйте другие виды телесного наказания;</a:t>
            </a:r>
          </a:p>
          <a:p>
            <a:r>
              <a:rPr lang="ru-RU" sz="3500" b="1" dirty="0" smtClean="0">
                <a:latin typeface="Comic Sans MS" pitchFamily="66" charset="0"/>
              </a:rPr>
              <a:t>Не заставляйте его просить прощения;</a:t>
            </a:r>
          </a:p>
          <a:p>
            <a:r>
              <a:rPr lang="ru-RU" sz="3500" b="1" dirty="0" smtClean="0">
                <a:latin typeface="Comic Sans MS" pitchFamily="66" charset="0"/>
              </a:rPr>
              <a:t>Не стыдите ребенка;</a:t>
            </a:r>
          </a:p>
          <a:p>
            <a:pPr lvl="0"/>
            <a:r>
              <a:rPr lang="ru-RU" sz="3500" b="1" dirty="0" smtClean="0">
                <a:latin typeface="Comic Sans MS" pitchFamily="66" charset="0"/>
              </a:rPr>
              <a:t>Не говорите «Андрей неправильно сделал, укусив тебя»;</a:t>
            </a:r>
          </a:p>
          <a:p>
            <a:r>
              <a:rPr lang="ru-RU" sz="3500" b="1" dirty="0" smtClean="0">
                <a:latin typeface="Comic Sans MS" pitchFamily="66" charset="0"/>
              </a:rPr>
              <a:t>Кусать ребенка в ответ, чтоб он узнал, что означает быть укушенным.</a:t>
            </a:r>
          </a:p>
          <a:p>
            <a:pPr lvl="0"/>
            <a:endParaRPr lang="ru-RU" dirty="0" smtClean="0"/>
          </a:p>
          <a:p>
            <a:endParaRPr lang="ru-RU" dirty="0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20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" fill="hold">
                            <p:stCondLst>
                              <p:cond delay="2000"/>
                            </p:stCondLst>
                            <p:childTnLst>
                              <p:par>
                                <p:cTn id="9" presetID="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" dur="20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" dur="20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3" fill="hold">
                            <p:stCondLst>
                              <p:cond delay="4000"/>
                            </p:stCondLst>
                            <p:childTnLst>
                              <p:par>
                                <p:cTn id="14" presetID="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6" dur="200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7" dur="200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8" fill="hold">
                            <p:stCondLst>
                              <p:cond delay="6000"/>
                            </p:stCondLst>
                            <p:childTnLst>
                              <p:par>
                                <p:cTn id="19" presetID="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1" dur="200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2" dur="200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3" fill="hold">
                            <p:stCondLst>
                              <p:cond delay="8000"/>
                            </p:stCondLst>
                            <p:childTnLst>
                              <p:par>
                                <p:cTn id="24" presetID="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6" dur="2000" fill="hold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7" dur="2000" fill="hold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8" fill="hold">
                            <p:stCondLst>
                              <p:cond delay="10000"/>
                            </p:stCondLst>
                            <p:childTnLst>
                              <p:par>
                                <p:cTn id="29" presetID="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1" dur="2000" fill="hold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2" dur="2000" fill="hold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  <p:bldP spid="3" grpId="0" build="p"/>
    </p:bld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alphaModFix amt="80000"/>
            <a:lum/>
          </a:blip>
          <a:srcRect/>
          <a:stretch>
            <a:fillRect l="-24000" r="-24000"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Рисунок 3" descr="Почему-ребенок-кусается-и-что-делать-300x200.jpg"/>
          <p:cNvPicPr>
            <a:picLocks noChangeAspect="1"/>
          </p:cNvPicPr>
          <p:nvPr/>
        </p:nvPicPr>
        <p:blipFill>
          <a:blip r:embed="rId3">
            <a:lum bright="6000" contrast="14000"/>
          </a:blip>
          <a:stretch>
            <a:fillRect/>
          </a:stretch>
        </p:blipFill>
        <p:spPr>
          <a:xfrm>
            <a:off x="4500562" y="0"/>
            <a:ext cx="4786314" cy="3214710"/>
          </a:xfrm>
          <a:prstGeom prst="ellipse">
            <a:avLst/>
          </a:prstGeom>
          <a:ln>
            <a:noFill/>
          </a:ln>
          <a:effectLst>
            <a:softEdge rad="112500"/>
          </a:effectLst>
        </p:spPr>
      </p:pic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>
            <a:noAutofit/>
          </a:bodyPr>
          <a:lstStyle/>
          <a:p>
            <a:r>
              <a:rPr lang="ru-RU" sz="4800" b="1" dirty="0" smtClean="0">
                <a:ln>
                  <a:solidFill>
                    <a:schemeClr val="tx1"/>
                  </a:solidFill>
                </a:ln>
                <a:solidFill>
                  <a:srgbClr val="FF3399"/>
                </a:solidFill>
                <a:latin typeface="Comic Sans MS" pitchFamily="66" charset="0"/>
              </a:rPr>
              <a:t>Когда нужно обращаться к специалисту:</a:t>
            </a:r>
            <a:endParaRPr lang="ru-RU" sz="4800" b="1" dirty="0">
              <a:ln>
                <a:solidFill>
                  <a:schemeClr val="tx1"/>
                </a:solidFill>
              </a:ln>
              <a:solidFill>
                <a:srgbClr val="FF3399"/>
              </a:solidFill>
              <a:latin typeface="Comic Sans MS" pitchFamily="66" charset="0"/>
            </a:endParaRPr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>
          <a:xfrm>
            <a:off x="357158" y="1643050"/>
            <a:ext cx="8229600" cy="5572164"/>
          </a:xfrm>
        </p:spPr>
        <p:txBody>
          <a:bodyPr>
            <a:normAutofit/>
          </a:bodyPr>
          <a:lstStyle/>
          <a:p>
            <a:r>
              <a:rPr lang="ru-RU" sz="2400" b="1" dirty="0" smtClean="0">
                <a:latin typeface="Comic Sans MS" pitchFamily="66" charset="0"/>
              </a:rPr>
              <a:t>Кусается после 3 лет</a:t>
            </a:r>
            <a:r>
              <a:rPr lang="ru-RU" sz="2400" b="1" dirty="0" smtClean="0">
                <a:latin typeface="Comic Sans MS" pitchFamily="66" charset="0"/>
              </a:rPr>
              <a:t>;</a:t>
            </a:r>
            <a:endParaRPr lang="ru-RU" sz="2400" b="1" dirty="0" smtClean="0">
              <a:latin typeface="Comic Sans MS" pitchFamily="66" charset="0"/>
            </a:endParaRPr>
          </a:p>
          <a:p>
            <a:pPr lvl="0"/>
            <a:r>
              <a:rPr lang="ru-RU" sz="2400" b="1" dirty="0" smtClean="0">
                <a:latin typeface="Comic Sans MS" pitchFamily="66" charset="0"/>
              </a:rPr>
              <a:t>Если ребенок очень часто кусается и продолжает делать это, несмотря на попытки родственников контролировать ситуацию</a:t>
            </a:r>
            <a:r>
              <a:rPr lang="ru-RU" sz="2400" b="1" dirty="0" smtClean="0">
                <a:latin typeface="Comic Sans MS" pitchFamily="66" charset="0"/>
              </a:rPr>
              <a:t>;</a:t>
            </a:r>
            <a:endParaRPr lang="ru-RU" sz="2400" b="1" dirty="0" smtClean="0">
              <a:latin typeface="Comic Sans MS" pitchFamily="66" charset="0"/>
            </a:endParaRPr>
          </a:p>
          <a:p>
            <a:pPr lvl="0"/>
            <a:r>
              <a:rPr lang="ru-RU" sz="2400" b="1" dirty="0" smtClean="0">
                <a:latin typeface="Comic Sans MS" pitchFamily="66" charset="0"/>
              </a:rPr>
              <a:t>Кусается при самых разнообразных ситуациях</a:t>
            </a:r>
            <a:r>
              <a:rPr lang="ru-RU" sz="2400" b="1" dirty="0" smtClean="0">
                <a:latin typeface="Comic Sans MS" pitchFamily="66" charset="0"/>
              </a:rPr>
              <a:t>;</a:t>
            </a:r>
            <a:endParaRPr lang="ru-RU" sz="2400" b="1" dirty="0" smtClean="0">
              <a:latin typeface="Comic Sans MS" pitchFamily="66" charset="0"/>
            </a:endParaRPr>
          </a:p>
          <a:p>
            <a:pPr lvl="0"/>
            <a:r>
              <a:rPr lang="ru-RU" sz="2400" b="1" dirty="0" smtClean="0">
                <a:latin typeface="Comic Sans MS" pitchFamily="66" charset="0"/>
              </a:rPr>
              <a:t>Ранит своими укусами других детей</a:t>
            </a:r>
            <a:r>
              <a:rPr lang="ru-RU" sz="2400" b="1" dirty="0" smtClean="0">
                <a:latin typeface="Comic Sans MS" pitchFamily="66" charset="0"/>
              </a:rPr>
              <a:t>;</a:t>
            </a:r>
            <a:endParaRPr lang="ru-RU" sz="2400" b="1" dirty="0" smtClean="0">
              <a:latin typeface="Comic Sans MS" pitchFamily="66" charset="0"/>
            </a:endParaRPr>
          </a:p>
          <a:p>
            <a:pPr lvl="0"/>
            <a:r>
              <a:rPr lang="ru-RU" sz="2400" b="1" dirty="0" smtClean="0">
                <a:latin typeface="Comic Sans MS" pitchFamily="66" charset="0"/>
              </a:rPr>
              <a:t>Ребенок кусается из-за проявления агрессии и/или злости, чем из-за расстройства или желания получить какой-либо </a:t>
            </a:r>
            <a:r>
              <a:rPr lang="ru-RU" sz="2400" b="1" dirty="0" smtClean="0">
                <a:latin typeface="Comic Sans MS" pitchFamily="66" charset="0"/>
              </a:rPr>
              <a:t>предмет</a:t>
            </a:r>
            <a:endParaRPr lang="ru-RU" sz="2400" b="1" dirty="0" smtClean="0">
              <a:latin typeface="Comic Sans MS" pitchFamily="66" charset="0"/>
            </a:endParaRPr>
          </a:p>
          <a:p>
            <a:pPr lvl="0"/>
            <a:r>
              <a:rPr lang="ru-RU" sz="2400" b="1" dirty="0" smtClean="0">
                <a:latin typeface="Comic Sans MS" pitchFamily="66" charset="0"/>
              </a:rPr>
              <a:t>Ребенок кусается и у него проявляются другие виды агрессивного поведения, например, ребенок, </a:t>
            </a:r>
            <a:r>
              <a:rPr lang="ru-RU" sz="2400" b="1" dirty="0" smtClean="0">
                <a:latin typeface="Comic Sans MS" pitchFamily="66" charset="0"/>
              </a:rPr>
              <a:t>ранит животных.</a:t>
            </a:r>
            <a:endParaRPr lang="ru-RU" sz="2400" b="1" dirty="0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20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20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9" fill="hold">
                            <p:stCondLst>
                              <p:cond delay="2000"/>
                            </p:stCondLst>
                            <p:childTnLst>
                              <p:par>
                                <p:cTn id="10" presetID="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2" dur="200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3" dur="200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4" fill="hold">
                            <p:stCondLst>
                              <p:cond delay="4000"/>
                            </p:stCondLst>
                            <p:childTnLst>
                              <p:par>
                                <p:cTn id="15" presetID="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7" dur="200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8" dur="200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9" fill="hold">
                            <p:stCondLst>
                              <p:cond delay="6000"/>
                            </p:stCondLst>
                            <p:childTnLst>
                              <p:par>
                                <p:cTn id="20" presetID="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2" dur="2000" fill="hold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3" dur="2000" fill="hold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4" fill="hold">
                            <p:stCondLst>
                              <p:cond delay="8000"/>
                            </p:stCondLst>
                            <p:childTnLst>
                              <p:par>
                                <p:cTn id="25" presetID="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7" dur="2000" fill="hold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8" dur="2000" fill="hold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9" fill="hold">
                            <p:stCondLst>
                              <p:cond delay="10000"/>
                            </p:stCondLst>
                            <p:childTnLst>
                              <p:par>
                                <p:cTn id="30" presetID="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2" dur="2000" fill="hold"/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3" dur="2000" fill="hold"/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build="p"/>
    </p:bld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alphaModFix amt="56000"/>
            <a:lum/>
          </a:blip>
          <a:srcRect/>
          <a:stretch>
            <a:fillRect l="-7000" r="-7000"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ru-RU" sz="5400" b="1" dirty="0" smtClean="0">
                <a:ln>
                  <a:solidFill>
                    <a:schemeClr val="tx1"/>
                  </a:solidFill>
                </a:ln>
                <a:solidFill>
                  <a:srgbClr val="FF3399"/>
                </a:solidFill>
                <a:latin typeface="Comic Sans MS" pitchFamily="66" charset="0"/>
              </a:rPr>
              <a:t>А ТАК ЖЕ:</a:t>
            </a:r>
            <a:endParaRPr lang="ru-RU" sz="5400" b="1" dirty="0">
              <a:ln>
                <a:solidFill>
                  <a:schemeClr val="tx1"/>
                </a:solidFill>
              </a:ln>
              <a:solidFill>
                <a:srgbClr val="FF3399"/>
              </a:solidFill>
              <a:latin typeface="Comic Sans MS" pitchFamily="66" charset="0"/>
            </a:endParaRPr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ru-RU" b="1" dirty="0" smtClean="0">
                <a:latin typeface="Comic Sans MS" pitchFamily="66" charset="0"/>
              </a:rPr>
              <a:t>Если вы не смогли отучить ребенка кусаться, воспользовавшись всеми перечисленными советами;</a:t>
            </a:r>
          </a:p>
          <a:p>
            <a:pPr lvl="0"/>
            <a:r>
              <a:rPr lang="ru-RU" b="1" dirty="0" smtClean="0">
                <a:latin typeface="Comic Sans MS" pitchFamily="66" charset="0"/>
              </a:rPr>
              <a:t>Вам сложно справиться со своей реакцией на то, что ребенок кусается;</a:t>
            </a:r>
          </a:p>
          <a:p>
            <a:pPr lvl="0"/>
            <a:r>
              <a:rPr lang="ru-RU" b="1" dirty="0" smtClean="0">
                <a:latin typeface="Comic Sans MS" pitchFamily="66" charset="0"/>
              </a:rPr>
              <a:t>Тот факт, что ребенок кусает, вносит хаос в его жизнь.</a:t>
            </a:r>
          </a:p>
          <a:p>
            <a:endParaRPr lang="ru-RU" dirty="0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20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" fill="hold">
                            <p:stCondLst>
                              <p:cond delay="2000"/>
                            </p:stCondLst>
                            <p:childTnLst>
                              <p:par>
                                <p:cTn id="9" presetID="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" dur="20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" dur="20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3" fill="hold">
                            <p:stCondLst>
                              <p:cond delay="4000"/>
                            </p:stCondLst>
                            <p:childTnLst>
                              <p:par>
                                <p:cTn id="14" presetID="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6" dur="200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7" dur="200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8" fill="hold">
                            <p:stCondLst>
                              <p:cond delay="6000"/>
                            </p:stCondLst>
                            <p:childTnLst>
                              <p:par>
                                <p:cTn id="19" presetID="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1" dur="200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2" dur="200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  <p:bldP spid="3" grpId="0" build="p"/>
    </p:bld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alphaModFix amt="89000"/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500034" y="142852"/>
            <a:ext cx="8229600" cy="1143000"/>
          </a:xfrm>
        </p:spPr>
        <p:txBody>
          <a:bodyPr>
            <a:normAutofit/>
          </a:bodyPr>
          <a:lstStyle/>
          <a:p>
            <a:r>
              <a:rPr lang="ru-RU" sz="2800" b="1" dirty="0" smtClean="0">
                <a:ln>
                  <a:solidFill>
                    <a:schemeClr val="tx1"/>
                  </a:solidFill>
                </a:ln>
                <a:solidFill>
                  <a:srgbClr val="FF3399"/>
                </a:solidFill>
                <a:latin typeface="Comic Sans MS" pitchFamily="66" charset="0"/>
              </a:rPr>
              <a:t>СТРАТЕГИЯ ПОВЕДЕНИЯ ВЗРОСЛЫХ В МОМЕНТ ФИЗИЧЕСКИХ АТАК РЕБЕНКА:</a:t>
            </a:r>
            <a:endParaRPr lang="ru-RU" sz="2800" b="1" dirty="0">
              <a:ln>
                <a:solidFill>
                  <a:schemeClr val="tx1"/>
                </a:solidFill>
              </a:ln>
              <a:solidFill>
                <a:srgbClr val="FF3399"/>
              </a:solidFill>
              <a:latin typeface="Comic Sans MS" pitchFamily="66" charset="0"/>
            </a:endParaRPr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>
          <a:xfrm>
            <a:off x="285720" y="1214422"/>
            <a:ext cx="8715436" cy="4668839"/>
          </a:xfrm>
        </p:spPr>
        <p:txBody>
          <a:bodyPr>
            <a:noAutofit/>
          </a:bodyPr>
          <a:lstStyle/>
          <a:p>
            <a:r>
              <a:rPr lang="ru-RU" sz="2000" b="1" dirty="0" smtClean="0">
                <a:latin typeface="Comic Sans MS" pitchFamily="66" charset="0"/>
              </a:rPr>
              <a:t>Обязательно в момент Вашей реакции опуститься на один уровень к ребенку и установить зрительный и телесный контакт;</a:t>
            </a:r>
          </a:p>
          <a:p>
            <a:r>
              <a:rPr lang="ru-RU" sz="2000" b="1" dirty="0" smtClean="0">
                <a:latin typeface="Comic Sans MS" pitchFamily="66" charset="0"/>
              </a:rPr>
              <a:t>Фразу, с которой Вы начнете свое обращение к ребенку, нужно строить обязательно в утвердительной форме и обязательно с обозначением эмоционального состояния малыша. Это необходимо для того, чтобы дать ему понять, что Вы понимаете его чувство;</a:t>
            </a:r>
          </a:p>
          <a:p>
            <a:r>
              <a:rPr lang="ru-RU" sz="2000" b="1" dirty="0" smtClean="0">
                <a:latin typeface="Comic Sans MS" pitchFamily="66" charset="0"/>
              </a:rPr>
              <a:t>Если Вам поведение малыша причинило боль, то говорить об этом стоит именно с позиции «</a:t>
            </a:r>
            <a:r>
              <a:rPr lang="ru-RU" sz="2000" b="1" dirty="0" err="1" smtClean="0">
                <a:latin typeface="Comic Sans MS" pitchFamily="66" charset="0"/>
              </a:rPr>
              <a:t>Я-высказывания</a:t>
            </a:r>
            <a:r>
              <a:rPr lang="ru-RU" sz="2000" b="1" dirty="0" smtClean="0">
                <a:latin typeface="Comic Sans MS" pitchFamily="66" charset="0"/>
              </a:rPr>
              <a:t>». Это такое предложение, где используется только местоимения «Я», «мне», «меня», но нет места для «ты, тебя, твое». А действие малыша лучше сформулировать безлично. То есть не: «Не кусайся, сколько раз ТЕБЕ говорить!», а «мне не нравится, когда меня бьют». Не: «меня раздражает, когда ТЫ кусаешься, не делай так!», а: «Я очень недовольна, когда дети кусаются».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20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" fill="hold">
                            <p:stCondLst>
                              <p:cond delay="2000"/>
                            </p:stCondLst>
                            <p:childTnLst>
                              <p:par>
                                <p:cTn id="9" presetID="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" dur="20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" dur="20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3" fill="hold">
                            <p:stCondLst>
                              <p:cond delay="4000"/>
                            </p:stCondLst>
                            <p:childTnLst>
                              <p:par>
                                <p:cTn id="14" presetID="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6" dur="200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7" dur="200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8" fill="hold">
                            <p:stCondLst>
                              <p:cond delay="6000"/>
                            </p:stCondLst>
                            <p:childTnLst>
                              <p:par>
                                <p:cTn id="19" presetID="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1" dur="200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2" dur="200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  <p:bldP spid="3" grpId="0" build="p"/>
    </p:bld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alphaModFix amt="50000"/>
            <a:lum/>
          </a:blip>
          <a:srcRect/>
          <a:stretch>
            <a:fillRect t="-25000" b="-25000"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142844" y="142852"/>
            <a:ext cx="8858312" cy="1428760"/>
          </a:xfrm>
        </p:spPr>
        <p:txBody>
          <a:bodyPr>
            <a:noAutofit/>
          </a:bodyPr>
          <a:lstStyle/>
          <a:p>
            <a:r>
              <a:rPr lang="ru-RU" sz="4000" b="1" dirty="0" smtClean="0">
                <a:ln>
                  <a:solidFill>
                    <a:schemeClr val="tx1"/>
                  </a:solidFill>
                </a:ln>
                <a:solidFill>
                  <a:srgbClr val="FF3399"/>
                </a:solidFill>
                <a:latin typeface="Comic Sans MS" pitchFamily="66" charset="0"/>
              </a:rPr>
              <a:t>Хорошо бы проводить «</a:t>
            </a:r>
            <a:r>
              <a:rPr lang="ru-RU" sz="4000" b="1" dirty="0" err="1" smtClean="0">
                <a:ln>
                  <a:solidFill>
                    <a:schemeClr val="tx1"/>
                  </a:solidFill>
                </a:ln>
                <a:solidFill>
                  <a:srgbClr val="FF3399"/>
                </a:solidFill>
                <a:latin typeface="Comic Sans MS" pitchFamily="66" charset="0"/>
              </a:rPr>
              <a:t>гневопрофилактические</a:t>
            </a:r>
            <a:r>
              <a:rPr lang="ru-RU" sz="4000" b="1" dirty="0" smtClean="0">
                <a:ln>
                  <a:solidFill>
                    <a:schemeClr val="tx1"/>
                  </a:solidFill>
                </a:ln>
                <a:solidFill>
                  <a:srgbClr val="FF3399"/>
                </a:solidFill>
                <a:latin typeface="Comic Sans MS" pitchFamily="66" charset="0"/>
              </a:rPr>
              <a:t>» игры</a:t>
            </a:r>
            <a:endParaRPr lang="ru-RU" sz="4000" b="1" dirty="0">
              <a:ln>
                <a:solidFill>
                  <a:schemeClr val="tx1"/>
                </a:solidFill>
              </a:ln>
              <a:solidFill>
                <a:srgbClr val="FF3399"/>
              </a:solidFill>
              <a:latin typeface="Comic Sans MS" pitchFamily="66" charset="0"/>
            </a:endParaRPr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>
          <a:xfrm>
            <a:off x="357158" y="1785927"/>
            <a:ext cx="8429684" cy="4714908"/>
          </a:xfrm>
        </p:spPr>
        <p:txBody>
          <a:bodyPr>
            <a:normAutofit fontScale="85000" lnSpcReduction="10000"/>
          </a:bodyPr>
          <a:lstStyle/>
          <a:p>
            <a:pPr algn="ctr">
              <a:buNone/>
            </a:pPr>
            <a:r>
              <a:rPr lang="ru-RU" sz="2800" b="1" dirty="0" smtClean="0">
                <a:latin typeface="Comic Sans MS" pitchFamily="66" charset="0"/>
              </a:rPr>
              <a:t>Для «зубастиков» подойдут игры, где есть проявление гнева с использованием зубов. </a:t>
            </a:r>
          </a:p>
          <a:p>
            <a:pPr algn="ctr">
              <a:buNone/>
            </a:pPr>
            <a:r>
              <a:rPr lang="ru-RU" sz="2800" b="1" dirty="0" smtClean="0">
                <a:latin typeface="Comic Sans MS" pitchFamily="66" charset="0"/>
              </a:rPr>
              <a:t>Например: </a:t>
            </a:r>
          </a:p>
          <a:p>
            <a:r>
              <a:rPr lang="ru-RU" sz="2800" b="1" dirty="0" smtClean="0">
                <a:latin typeface="Comic Sans MS" pitchFamily="66" charset="0"/>
              </a:rPr>
              <a:t>Игры в зоопарк со скалящимися и рычащими животными. Необходимо показать, как злятся тигры, львы, волки, медведи и пр. Обязательно с ревом и оскалом;</a:t>
            </a:r>
          </a:p>
          <a:p>
            <a:r>
              <a:rPr lang="ru-RU" sz="2800" b="1" dirty="0" smtClean="0">
                <a:latin typeface="Comic Sans MS" pitchFamily="66" charset="0"/>
              </a:rPr>
              <a:t>Купить длинный батон и играть, кто больше откусит от него кусочков. Съеденные кусочки не считаются;</a:t>
            </a:r>
          </a:p>
          <a:p>
            <a:r>
              <a:rPr lang="ru-RU" sz="2800" b="1" dirty="0" smtClean="0">
                <a:latin typeface="Comic Sans MS" pitchFamily="66" charset="0"/>
              </a:rPr>
              <a:t>Для совсем маленьких малышей можно использовать детские </a:t>
            </a:r>
            <a:r>
              <a:rPr lang="ru-RU" sz="2800" b="1" dirty="0" err="1" smtClean="0">
                <a:latin typeface="Comic Sans MS" pitchFamily="66" charset="0"/>
              </a:rPr>
              <a:t>прорезыватели</a:t>
            </a:r>
            <a:r>
              <a:rPr lang="ru-RU" sz="2800" b="1" dirty="0" smtClean="0">
                <a:latin typeface="Comic Sans MS" pitchFamily="66" charset="0"/>
              </a:rPr>
              <a:t> для зубов, которые малыш имел бы возможность кусать. 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20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" fill="hold">
                            <p:stCondLst>
                              <p:cond delay="2000"/>
                            </p:stCondLst>
                            <p:childTnLst>
                              <p:par>
                                <p:cTn id="9" presetID="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" dur="20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" dur="20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3" fill="hold">
                            <p:stCondLst>
                              <p:cond delay="4000"/>
                            </p:stCondLst>
                            <p:childTnLst>
                              <p:par>
                                <p:cTn id="14" presetID="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6" dur="200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7" dur="200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8" fill="hold">
                            <p:stCondLst>
                              <p:cond delay="6000"/>
                            </p:stCondLst>
                            <p:childTnLst>
                              <p:par>
                                <p:cTn id="19" presetID="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1" dur="200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2" dur="200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3" fill="hold">
                            <p:stCondLst>
                              <p:cond delay="8000"/>
                            </p:stCondLst>
                            <p:childTnLst>
                              <p:par>
                                <p:cTn id="24" presetID="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6" dur="2000" fill="hold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7" dur="2000" fill="hold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8" fill="hold">
                            <p:stCondLst>
                              <p:cond delay="10000"/>
                            </p:stCondLst>
                            <p:childTnLst>
                              <p:par>
                                <p:cTn id="29" presetID="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1" dur="2000" fill="hold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2" dur="2000" fill="hold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  <p:bldP spid="3" grpId="0" build="p"/>
    </p:bld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alphaModFix amt="53000"/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dirty="0" smtClean="0">
                <a:solidFill>
                  <a:srgbClr val="9900CC"/>
                </a:solidFill>
                <a:latin typeface="Comic Sans MS" pitchFamily="66" charset="0"/>
              </a:rPr>
              <a:t>ПОДВЕДЕМ ИТОГИ</a:t>
            </a:r>
            <a:endParaRPr lang="ru-RU" dirty="0">
              <a:solidFill>
                <a:srgbClr val="9900CC"/>
              </a:solidFill>
              <a:latin typeface="Comic Sans MS" pitchFamily="66" charset="0"/>
            </a:endParaRPr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/>
        <p:txBody>
          <a:bodyPr>
            <a:normAutofit fontScale="92500" lnSpcReduction="10000"/>
          </a:bodyPr>
          <a:lstStyle/>
          <a:p>
            <a:pPr algn="ctr" fontAlgn="base">
              <a:buNone/>
            </a:pPr>
            <a:r>
              <a:rPr lang="ru-RU" dirty="0" smtClean="0">
                <a:latin typeface="Comic Sans MS" pitchFamily="66" charset="0"/>
              </a:rPr>
              <a:t>Как видим, причин, почему малыш кусается, может быть более, чем достаточно. Они различаются в зависимости от возраста крохи, его самочувствия, психологического состояния и даже степени развития нервной системы.</a:t>
            </a:r>
          </a:p>
          <a:p>
            <a:pPr algn="ctr" fontAlgn="base">
              <a:buNone/>
            </a:pPr>
            <a:r>
              <a:rPr lang="ru-RU" b="1" dirty="0" smtClean="0">
                <a:solidFill>
                  <a:srgbClr val="FF0000"/>
                </a:solidFill>
                <a:latin typeface="Comic Sans MS" pitchFamily="66" charset="0"/>
              </a:rPr>
              <a:t>В большинстве случаев переживать всё же не стоит, так как укусы обычно являются временным явлением.</a:t>
            </a:r>
          </a:p>
          <a:p>
            <a:pPr>
              <a:buNone/>
            </a:pPr>
            <a:endParaRPr lang="ru-RU" dirty="0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20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" fill="hold">
                            <p:stCondLst>
                              <p:cond delay="2000"/>
                            </p:stCondLst>
                            <p:childTnLst>
                              <p:par>
                                <p:cTn id="9" presetID="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" dur="20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" dur="20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3" fill="hold">
                            <p:stCondLst>
                              <p:cond delay="4000"/>
                            </p:stCondLst>
                            <p:childTnLst>
                              <p:par>
                                <p:cTn id="14" presetID="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6" dur="200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7" dur="200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  <p:bldP spid="3" grpId="0" build="p"/>
    </p:bld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alphaModFix amt="74000"/>
            <a:lum/>
          </a:blip>
          <a:srcRect/>
          <a:stretch>
            <a:fillRect l="-25000" r="-25000"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Содержимое 5" descr="фото-детей.jpg"/>
          <p:cNvPicPr>
            <a:picLocks noGrp="1" noChangeAspect="1"/>
          </p:cNvPicPr>
          <p:nvPr>
            <p:ph idx="1"/>
          </p:nvPr>
        </p:nvPicPr>
        <p:blipFill>
          <a:blip r:embed="rId3"/>
          <a:stretch>
            <a:fillRect/>
          </a:stretch>
        </p:blipFill>
        <p:spPr>
          <a:xfrm>
            <a:off x="2285984" y="1857364"/>
            <a:ext cx="4643470" cy="4786346"/>
          </a:xfrm>
          <a:prstGeom prst="rect">
            <a:avLst/>
          </a:prstGeom>
          <a:ln>
            <a:noFill/>
          </a:ln>
          <a:effectLst>
            <a:softEdge rad="112500"/>
          </a:effectLst>
        </p:spPr>
      </p:pic>
      <p:sp>
        <p:nvSpPr>
          <p:cNvPr id="5" name="Заголовок 1"/>
          <p:cNvSpPr>
            <a:spLocks noGrp="1"/>
          </p:cNvSpPr>
          <p:nvPr>
            <p:ph type="title"/>
          </p:nvPr>
        </p:nvSpPr>
        <p:spPr>
          <a:xfrm>
            <a:off x="214282" y="274638"/>
            <a:ext cx="8786874" cy="1439850"/>
          </a:xfrm>
        </p:spPr>
        <p:txBody>
          <a:bodyPr>
            <a:normAutofit fontScale="90000"/>
          </a:bodyPr>
          <a:lstStyle/>
          <a:p>
            <a:r>
              <a:rPr lang="ru-RU" dirty="0" smtClean="0">
                <a:solidFill>
                  <a:srgbClr val="9900CC"/>
                </a:solidFill>
                <a:latin typeface="Comic Sans MS" pitchFamily="66" charset="0"/>
              </a:rPr>
              <a:t/>
            </a:r>
            <a:br>
              <a:rPr lang="ru-RU" dirty="0" smtClean="0">
                <a:solidFill>
                  <a:srgbClr val="9900CC"/>
                </a:solidFill>
                <a:latin typeface="Comic Sans MS" pitchFamily="66" charset="0"/>
              </a:rPr>
            </a:br>
            <a:r>
              <a:rPr lang="ru-RU" dirty="0" smtClean="0">
                <a:solidFill>
                  <a:srgbClr val="9900CC"/>
                </a:solidFill>
                <a:latin typeface="Comic Sans MS" pitchFamily="66" charset="0"/>
              </a:rPr>
              <a:t/>
            </a:r>
            <a:br>
              <a:rPr lang="ru-RU" dirty="0" smtClean="0">
                <a:solidFill>
                  <a:srgbClr val="9900CC"/>
                </a:solidFill>
                <a:latin typeface="Comic Sans MS" pitchFamily="66" charset="0"/>
              </a:rPr>
            </a:br>
            <a:r>
              <a:rPr lang="ru-RU" sz="5300" b="1" dirty="0" smtClean="0">
                <a:ln w="12700">
                  <a:solidFill>
                    <a:schemeClr val="tx2">
                      <a:satMod val="155000"/>
                    </a:schemeClr>
                  </a:solidFill>
                  <a:prstDash val="solid"/>
                </a:ln>
                <a:solidFill>
                  <a:srgbClr val="9900CC"/>
                </a:solidFill>
                <a:effectLst>
                  <a:outerShdw blurRad="41275" dist="20320" dir="1800000" algn="tl" rotWithShape="0">
                    <a:srgbClr val="000000">
                      <a:alpha val="40000"/>
                    </a:srgbClr>
                  </a:outerShdw>
                </a:effectLst>
                <a:latin typeface="Comic Sans MS" pitchFamily="66" charset="0"/>
              </a:rPr>
              <a:t>СПАСИБО ЗА ВНИМАНИЕ!</a:t>
            </a:r>
            <a:r>
              <a:rPr lang="ru-RU" sz="5300" dirty="0" smtClean="0">
                <a:latin typeface="Comic Sans MS" pitchFamily="66" charset="0"/>
              </a:rPr>
              <a:t/>
            </a:r>
            <a:br>
              <a:rPr lang="ru-RU" sz="5300" dirty="0" smtClean="0">
                <a:latin typeface="Comic Sans MS" pitchFamily="66" charset="0"/>
              </a:rPr>
            </a:br>
            <a:endParaRPr lang="ru-RU" sz="5300" dirty="0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20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" fill="hold">
                            <p:stCondLst>
                              <p:cond delay="2000"/>
                            </p:stCondLst>
                            <p:childTnLst>
                              <p:par>
                                <p:cTn id="9" presetID="10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1" dur="20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/>
    </p:bldLst>
  </p:timing>
</p:sld>
</file>

<file path=ppt/theme/theme1.xml><?xml version="1.0" encoding="utf-8"?>
<a:theme xmlns:a="http://schemas.openxmlformats.org/drawingml/2006/main" name="Тема Office">
  <a:themeElements>
    <a:clrScheme name="Стандартная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Стандартная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360</TotalTime>
  <Words>889</Words>
  <PresentationFormat>Экран (4:3)</PresentationFormat>
  <Paragraphs>80</Paragraphs>
  <Slides>14</Slides>
  <Notes>0</Notes>
  <HiddenSlides>0</HiddenSlides>
  <MMClips>0</MMClips>
  <ScaleCrop>false</ScaleCrop>
  <HeadingPairs>
    <vt:vector size="4" baseType="variant">
      <vt:variant>
        <vt:lpstr>Тема</vt:lpstr>
      </vt:variant>
      <vt:variant>
        <vt:i4>1</vt:i4>
      </vt:variant>
      <vt:variant>
        <vt:lpstr>Заголовки слайдов</vt:lpstr>
      </vt:variant>
      <vt:variant>
        <vt:i4>14</vt:i4>
      </vt:variant>
    </vt:vector>
  </HeadingPairs>
  <TitlesOfParts>
    <vt:vector size="15" baseType="lpstr">
      <vt:lpstr>Тема Office</vt:lpstr>
      <vt:lpstr>  РЕБЕНОК      </vt:lpstr>
      <vt:lpstr>Слайд 2</vt:lpstr>
      <vt:lpstr>Слайд 3</vt:lpstr>
      <vt:lpstr>Слайд 4</vt:lpstr>
      <vt:lpstr>Слайд 5</vt:lpstr>
      <vt:lpstr>Слайд 6</vt:lpstr>
      <vt:lpstr>КАК ПОМОЧЬ РЕБЕНКУ, КОТОРОГО УКУСИЛИ?</vt:lpstr>
      <vt:lpstr>Чего делать нельзя:</vt:lpstr>
      <vt:lpstr>Когда нужно обращаться к специалисту:</vt:lpstr>
      <vt:lpstr>А ТАК ЖЕ:</vt:lpstr>
      <vt:lpstr>СТРАТЕГИЯ ПОВЕДЕНИЯ ВЗРОСЛЫХ В МОМЕНТ ФИЗИЧЕСКИХ АТАК РЕБЕНКА:</vt:lpstr>
      <vt:lpstr>Хорошо бы проводить «гневопрофилактические» игры</vt:lpstr>
      <vt:lpstr>ПОДВЕДЕМ ИТОГИ</vt:lpstr>
      <vt:lpstr>  СПАСИБО ЗА ВНИМАНИЕ! </vt:lpstr>
    </vt:vector>
  </TitlesOfParts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ПОЧЕМУ РЕБЕНОК КУСАЕТСЯ?</dc:title>
  <dc:creator>User</dc:creator>
  <cp:lastModifiedBy>User</cp:lastModifiedBy>
  <cp:revision>42</cp:revision>
  <dcterms:created xsi:type="dcterms:W3CDTF">2016-10-16T10:02:03Z</dcterms:created>
  <dcterms:modified xsi:type="dcterms:W3CDTF">2016-10-30T18:14:29Z</dcterms:modified>
</cp:coreProperties>
</file>