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3" r:id="rId4"/>
    <p:sldId id="274" r:id="rId5"/>
    <p:sldId id="259" r:id="rId6"/>
    <p:sldId id="260" r:id="rId7"/>
    <p:sldId id="261" r:id="rId8"/>
    <p:sldId id="268" r:id="rId9"/>
    <p:sldId id="262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376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Методы психической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при эмоциональном выгорании педагогов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Педагог-психолог,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психокинезиолог</a:t>
            </a:r>
            <a:endParaRPr lang="ru-RU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Чернова Г.М.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4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258816" cy="550547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Упражнение дыхательной гимнастики Стрельниковой «Ладошки». </a:t>
            </a:r>
          </a:p>
          <a:p>
            <a:pPr marL="0" indent="0">
              <a:buNone/>
            </a:pPr>
            <a:r>
              <a:rPr lang="ru-RU" dirty="0"/>
              <a:t>Исходное положение – стоя или сидя прямо, руки согнуты в локтях, ладони направлены от себя. Сжимайте ладони в кулаки, одновременно делая резкие и шумные вдохи. После завершения серии из 8 вдохов, ненадолго передохните и повторите упражнение (всего 20 серий по 8 вдохов). </a:t>
            </a:r>
          </a:p>
          <a:p>
            <a:r>
              <a:rPr lang="ru-RU" b="1" dirty="0"/>
              <a:t>Упражнение дыхательной гимнастики Стрельниковой «Насос». </a:t>
            </a:r>
          </a:p>
          <a:p>
            <a:pPr marL="0" indent="0">
              <a:buNone/>
            </a:pPr>
            <a:r>
              <a:rPr lang="ru-RU" dirty="0"/>
              <a:t>Исходное положение – стоя или сидя прямо, ноги немного уже ширины плеч. Громко вдохните и медленно наклонитесь, а затем так же медленно вернитесь в исходное положение, словно если бы вы работали насосом. Сделайте 8 серий по 8 раз.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038600" cy="2664296"/>
          </a:xfrm>
        </p:spPr>
      </p:pic>
    </p:spTree>
    <p:extLst>
      <p:ext uri="{BB962C8B-B14F-4D97-AF65-F5344CB8AC3E}">
        <p14:creationId xmlns:p14="http://schemas.microsoft.com/office/powerpoint/2010/main" val="33549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Упражнения на прогрессивную мышечную  релаксацию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Принцип действия основан на законе физиологии, что любая мышца так или иначе все равно расслабится после сильного или продолжительного напряжения. Поэтому последовательное или одновременное напряжение группы мышц до 10 секунд и концентрация на ощущениях во время 20-секундного расслабления помогает максимально снять стресс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>
              <a:buFont typeface="+mj-lt"/>
              <a:buAutoNum type="arabicPeriod"/>
            </a:pPr>
            <a:r>
              <a:rPr lang="ru-RU" sz="2400" dirty="0"/>
              <a:t>Сожмите кулак настолько сильно, насколько сможете и одновременно согните кисть. Через 10 секунд расслабьте на 20 секунд.</a:t>
            </a:r>
          </a:p>
          <a:p>
            <a:pPr algn="ctr">
              <a:buFont typeface="+mj-lt"/>
              <a:buAutoNum type="arabicPeriod"/>
            </a:pPr>
            <a:r>
              <a:rPr lang="ru-RU" sz="2400" dirty="0"/>
              <a:t>Согните руки в локтях и надавите ими на любую поверхность (стол, тумбочка, диван, подоконник), оказавшуюся поблизости.</a:t>
            </a:r>
          </a:p>
          <a:p>
            <a:pPr algn="ctr">
              <a:buFont typeface="+mj-lt"/>
              <a:buAutoNum type="arabicPeriod"/>
            </a:pPr>
            <a:r>
              <a:rPr lang="ru-RU" sz="2400" dirty="0"/>
              <a:t>Максимально высоко поднимите брови и откройте рот как можно шире.</a:t>
            </a:r>
          </a:p>
          <a:p>
            <a:pPr algn="ctr">
              <a:buFont typeface="+mj-lt"/>
              <a:buAutoNum type="arabicPeriod"/>
            </a:pPr>
            <a:r>
              <a:rPr lang="ru-RU" sz="2400" dirty="0"/>
              <a:t>Зажмурьтесь очень сильно, нахмурьтесь и сморщите нос.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9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Выражение эмоций через творчество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1418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474840" cy="5361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Под синдромом эмоционального выгорания понимают эмоциональное истощение и опустошение, причиненное собственной работой. Он разворачивается на фоне хронического стресса, приводя к истощению эмоционально-энергетических и личностных ресурсов человека.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1772816"/>
            <a:ext cx="2619375" cy="3744416"/>
          </a:xfrm>
        </p:spPr>
      </p:pic>
    </p:spTree>
    <p:extLst>
      <p:ext uri="{BB962C8B-B14F-4D97-AF65-F5344CB8AC3E}">
        <p14:creationId xmlns:p14="http://schemas.microsoft.com/office/powerpoint/2010/main" val="11405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66"/>
                </a:solidFill>
                <a:latin typeface="Times New Roman"/>
                <a:ea typeface="Times New Roman"/>
              </a:rPr>
              <a:t/>
            </a:r>
            <a:br>
              <a:rPr lang="ru-RU" sz="3600" b="1" dirty="0" smtClean="0">
                <a:solidFill>
                  <a:srgbClr val="003366"/>
                </a:solidFill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sz="4000" b="1" dirty="0">
                <a:solidFill>
                  <a:srgbClr val="003366"/>
                </a:solidFill>
                <a:latin typeface="Times New Roman"/>
                <a:ea typeface="Times New Roman"/>
              </a:rPr>
              <a:t>Доказано, что человек управляет тем, что им осознанно, все остальное управляет им.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007374"/>
            <a:ext cx="8147050" cy="2603789"/>
          </a:xfrm>
        </p:spPr>
      </p:pic>
    </p:spTree>
    <p:extLst>
      <p:ext uri="{BB962C8B-B14F-4D97-AF65-F5344CB8AC3E}">
        <p14:creationId xmlns:p14="http://schemas.microsoft.com/office/powerpoint/2010/main" val="46469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549275"/>
            <a:ext cx="7435850" cy="5576888"/>
          </a:xfrm>
        </p:spPr>
      </p:pic>
    </p:spTree>
    <p:extLst>
      <p:ext uri="{BB962C8B-B14F-4D97-AF65-F5344CB8AC3E}">
        <p14:creationId xmlns:p14="http://schemas.microsoft.com/office/powerpoint/2010/main" val="38709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444444"/>
                </a:solidFill>
                <a:latin typeface="Arial"/>
              </a:rPr>
              <a:t>Психическая </a:t>
            </a:r>
            <a:r>
              <a:rPr lang="ru-RU" b="1" dirty="0" err="1">
                <a:solidFill>
                  <a:srgbClr val="444444"/>
                </a:solidFill>
                <a:latin typeface="Arial"/>
              </a:rPr>
              <a:t>саморегуляция</a:t>
            </a:r>
            <a:r>
              <a:rPr lang="ru-RU" b="1" dirty="0">
                <a:solidFill>
                  <a:srgbClr val="444444"/>
                </a:solidFill>
                <a:latin typeface="Arial"/>
              </a:rPr>
              <a:t> (ПСР)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 — это целенаправленное психическое </a:t>
            </a:r>
            <a:r>
              <a:rPr lang="ru-RU" dirty="0" err="1">
                <a:solidFill>
                  <a:srgbClr val="444444"/>
                </a:solidFill>
                <a:latin typeface="Arial"/>
              </a:rPr>
              <a:t>самовоздействие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, регулирующее психическую деятельность, а через нее — всестороннюю деятельность организма: его процессов, реакций и состояний.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3311341"/>
          </a:xfrm>
        </p:spPr>
      </p:pic>
    </p:spTree>
    <p:extLst>
      <p:ext uri="{BB962C8B-B14F-4D97-AF65-F5344CB8AC3E}">
        <p14:creationId xmlns:p14="http://schemas.microsoft.com/office/powerpoint/2010/main" val="387993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Возможности ПСР</a:t>
            </a:r>
            <a:b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00400" cy="468052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снижение эмоционального и мышечного напряжения;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сглаживание выраженных стрессовых реакций;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избавление от чувства тревоги, беспокойства, страха, </a:t>
            </a:r>
            <a:r>
              <a:rPr lang="ru-RU" sz="2900" dirty="0" err="1">
                <a:solidFill>
                  <a:srgbClr val="444444"/>
                </a:solidFill>
                <a:latin typeface="Arial"/>
              </a:rPr>
              <a:t>дискоординации</a:t>
            </a:r>
            <a:r>
              <a:rPr lang="ru-RU" sz="2900" dirty="0">
                <a:solidFill>
                  <a:srgbClr val="444444"/>
                </a:solidFill>
                <a:latin typeface="Arial"/>
              </a:rPr>
              <a:t> в деятельности внутренних органов;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улучшение настроения;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развитие уверенности в себе, в своих силах;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нормализация и оптимизация умственной и физической работоспособности;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повышение устойчивости к действию стресс-факторов;</a:t>
            </a:r>
          </a:p>
          <a:p>
            <a:pPr>
              <a:buFont typeface="Arial"/>
              <a:buChar char="•"/>
            </a:pPr>
            <a:r>
              <a:rPr lang="ru-RU" sz="2900" dirty="0">
                <a:solidFill>
                  <a:srgbClr val="444444"/>
                </a:solidFill>
                <a:latin typeface="Arial"/>
              </a:rPr>
              <a:t>в случае возникновения напряженной ситуации активизация необходимых резервов.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4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444444"/>
                </a:solidFill>
                <a:latin typeface="Arial"/>
              </a:rPr>
              <a:t>Психическая </a:t>
            </a:r>
            <a:r>
              <a:rPr lang="ru-RU" sz="2200" dirty="0" err="1">
                <a:solidFill>
                  <a:srgbClr val="444444"/>
                </a:solidFill>
                <a:latin typeface="Arial"/>
              </a:rPr>
              <a:t>саморегуляция</a:t>
            </a:r>
            <a:r>
              <a:rPr lang="ru-RU" sz="2200" dirty="0">
                <a:solidFill>
                  <a:srgbClr val="444444"/>
                </a:solidFill>
                <a:latin typeface="Arial"/>
              </a:rPr>
              <a:t> помогает выработать навыки управления вниманием, оперирования чувственными образами, регуляции мышечного тонуса и ритма дыхания, а также словесного самовнушения. Владение ПСР помогает осуществлять целенаправленное программирование своего состояния как в ходе выполнения упражнений, так и на определенное заданное время после ее завершения</a:t>
            </a:r>
            <a:r>
              <a:rPr lang="ru-RU" sz="1600" dirty="0">
                <a:solidFill>
                  <a:srgbClr val="444444"/>
                </a:solidFill>
                <a:latin typeface="Arial"/>
              </a:rPr>
              <a:t>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93" y="2996952"/>
            <a:ext cx="5571813" cy="3129211"/>
          </a:xfrm>
        </p:spPr>
      </p:pic>
    </p:spTree>
    <p:extLst>
      <p:ext uri="{BB962C8B-B14F-4D97-AF65-F5344CB8AC3E}">
        <p14:creationId xmlns:p14="http://schemas.microsoft.com/office/powerpoint/2010/main" val="211699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Психологические приемы </a:t>
            </a:r>
            <a:r>
              <a:rPr lang="ru-RU" b="1" dirty="0" err="1" smtClean="0"/>
              <a:t>саморегуляции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Дыхательная гимнастика</a:t>
            </a:r>
            <a:endParaRPr lang="ru-RU" b="1" dirty="0" smtClean="0"/>
          </a:p>
          <a:p>
            <a:r>
              <a:rPr lang="ru-RU" b="1" dirty="0" smtClean="0"/>
              <a:t>Аутотренинг</a:t>
            </a:r>
            <a:endParaRPr lang="ru-RU" b="1" dirty="0" smtClean="0"/>
          </a:p>
          <a:p>
            <a:r>
              <a:rPr lang="ru-RU" b="1" dirty="0" smtClean="0"/>
              <a:t>Мышечная релаксация</a:t>
            </a:r>
            <a:endParaRPr lang="ru-RU" b="1" dirty="0" smtClean="0"/>
          </a:p>
          <a:p>
            <a:r>
              <a:rPr lang="ru-RU" b="1" dirty="0" smtClean="0"/>
              <a:t>Выражение эмоций. Песочная </a:t>
            </a:r>
            <a:r>
              <a:rPr lang="ru-RU" b="1" dirty="0" smtClean="0"/>
              <a:t>анимация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165351" cy="3168352"/>
          </a:xfrm>
        </p:spPr>
      </p:pic>
    </p:spTree>
    <p:extLst>
      <p:ext uri="{BB962C8B-B14F-4D97-AF65-F5344CB8AC3E}">
        <p14:creationId xmlns:p14="http://schemas.microsoft.com/office/powerpoint/2010/main" val="289852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474840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0000"/>
                </a:solidFill>
              </a:rPr>
              <a:t>       “</a:t>
            </a:r>
            <a:r>
              <a:rPr lang="ru-RU" sz="2600" b="1" i="1" dirty="0">
                <a:solidFill>
                  <a:srgbClr val="000000"/>
                </a:solidFill>
              </a:rPr>
              <a:t>Мантра от усталости” </a:t>
            </a:r>
            <a:endParaRPr lang="ru-RU" sz="2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000000"/>
                </a:solidFill>
              </a:rPr>
              <a:t>Я – талантливый, открытый, добрый и оптимистичный чело-век. С каждым днем я люблю себя все больше и больше. </a:t>
            </a:r>
            <a:r>
              <a:rPr lang="ru-RU" b="1" i="1" dirty="0">
                <a:solidFill>
                  <a:srgbClr val="000000"/>
                </a:solidFill>
              </a:rPr>
              <a:t>У меня огромный потенциал и запас жизненной энергии. </a:t>
            </a:r>
            <a:r>
              <a:rPr lang="ru-RU" i="1" dirty="0">
                <a:solidFill>
                  <a:srgbClr val="000000"/>
                </a:solidFill>
              </a:rPr>
              <a:t>Я уникальна во всей Вселенной. Я единственная в своем роде и неповторимая. Таких как я больше нет. И так – с каждым человеком. Я абсолютно уверенна в себе и своем будущем. </a:t>
            </a:r>
            <a:r>
              <a:rPr lang="ru-RU" b="1" i="1" dirty="0">
                <a:solidFill>
                  <a:srgbClr val="000000"/>
                </a:solidFill>
              </a:rPr>
              <a:t>Я верю в себя и в свое будущее.</a:t>
            </a:r>
            <a:r>
              <a:rPr lang="ru-RU" i="1" dirty="0">
                <a:solidFill>
                  <a:srgbClr val="000000"/>
                </a:solidFill>
              </a:rPr>
              <a:t> Я контролирую свою судьбу. Я </a:t>
            </a:r>
            <a:r>
              <a:rPr lang="ru-RU" i="1" dirty="0" smtClean="0">
                <a:solidFill>
                  <a:srgbClr val="000000"/>
                </a:solidFill>
              </a:rPr>
              <a:t>сама </a:t>
            </a:r>
            <a:r>
              <a:rPr lang="ru-RU" i="1" dirty="0">
                <a:solidFill>
                  <a:srgbClr val="000000"/>
                </a:solidFill>
              </a:rPr>
              <a:t>ее вершу. Я – хозяйка своей жизни. Я – свободная личность.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916832"/>
            <a:ext cx="2962672" cy="3456384"/>
          </a:xfrm>
        </p:spPr>
      </p:pic>
    </p:spTree>
    <p:extLst>
      <p:ext uri="{BB962C8B-B14F-4D97-AF65-F5344CB8AC3E}">
        <p14:creationId xmlns:p14="http://schemas.microsoft.com/office/powerpoint/2010/main" val="298121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361</TotalTime>
  <Words>500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Методы психической саморегуляции при эмоциональном выгорании педагогов </vt:lpstr>
      <vt:lpstr>Презентация PowerPoint</vt:lpstr>
      <vt:lpstr>  Доказано, что человек управляет тем, что им осознанно, все остальное управляет им. </vt:lpstr>
      <vt:lpstr>Презентация PowerPoint</vt:lpstr>
      <vt:lpstr>Презентация PowerPoint</vt:lpstr>
      <vt:lpstr>Возможности ПСР </vt:lpstr>
      <vt:lpstr>Психическая саморегуляция помогает выработать навыки управления вниманием, оперирования чувственными образами, регуляции мышечного тонуса и ритма дыхания, а также словесного самовнушения. Владение ПСР помогает осуществлять целенаправленное программирование своего состояния как в ходе выполнения упражнений, так и на определенное заданное время после ее завершения.</vt:lpstr>
      <vt:lpstr>Психологические приемы саморегуляции:</vt:lpstr>
      <vt:lpstr>Презентация PowerPoint</vt:lpstr>
      <vt:lpstr>Презентация PowerPoint</vt:lpstr>
      <vt:lpstr>Упражнения на прогрессивную мышечную  релаксацию</vt:lpstr>
      <vt:lpstr>Выражение эмоций через творчество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22</cp:revision>
  <dcterms:created xsi:type="dcterms:W3CDTF">2017-12-20T10:08:53Z</dcterms:created>
  <dcterms:modified xsi:type="dcterms:W3CDTF">2018-02-01T08:16:05Z</dcterms:modified>
</cp:coreProperties>
</file>