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3" r:id="rId3"/>
    <p:sldId id="264" r:id="rId4"/>
    <p:sldId id="257" r:id="rId5"/>
    <p:sldId id="265" r:id="rId6"/>
    <p:sldId id="266" r:id="rId7"/>
    <p:sldId id="267" r:id="rId8"/>
    <p:sldId id="258" r:id="rId9"/>
    <p:sldId id="259" r:id="rId10"/>
    <p:sldId id="260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E951264-41BE-4266-B240-75735D973499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42AD55D-7A09-4D67-A037-D34C38F9B881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6724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Адаптация вновь прибывших учащихся к ситуации обучения в школе - интернате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sz="2400" i="1" dirty="0">
                <a:solidFill>
                  <a:srgbClr val="002060"/>
                </a:solidFill>
              </a:rPr>
              <a:t>п</a:t>
            </a:r>
            <a:r>
              <a:rPr lang="ru-RU" sz="2400" i="1" dirty="0" smtClean="0">
                <a:solidFill>
                  <a:srgbClr val="002060"/>
                </a:solidFill>
              </a:rPr>
              <a:t>одготовила </a:t>
            </a:r>
          </a:p>
          <a:p>
            <a:pPr algn="r"/>
            <a:r>
              <a:rPr lang="ru-RU" sz="2400" i="1" dirty="0" smtClean="0">
                <a:solidFill>
                  <a:srgbClr val="002060"/>
                </a:solidFill>
              </a:rPr>
              <a:t>учитель-дефектолог </a:t>
            </a:r>
          </a:p>
          <a:p>
            <a:pPr algn="r"/>
            <a:r>
              <a:rPr lang="ru-RU" sz="2400" i="1" dirty="0" smtClean="0">
                <a:solidFill>
                  <a:srgbClr val="002060"/>
                </a:solidFill>
              </a:rPr>
              <a:t>Фатеева И.Г.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5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КРИТЕРИИ УСПЕШНОЙ СОЦИАЛЬНОЙ АДАПТАЦИИ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Осознанное принятие и выполнение норм коллективной жизни; 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Адекватное отношение к педагогическим воздействиям; 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Гармонизация взаимоотношений: «взрослый – ребёнок», «ребёнок – ребёнок» 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Активное участие в жизни школьного коллектива;  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Удовлетворенность своим социальным статусом и отношениями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8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</a:rPr>
              <a:t>УРОВЕНЬ СОЦИАЛЬНОЙ АДАПТАЦИИ</a:t>
            </a:r>
            <a:endParaRPr lang="ru-RU" sz="320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967576"/>
              </p:ext>
            </p:extLst>
          </p:nvPr>
        </p:nvGraphicFramePr>
        <p:xfrm>
          <a:off x="467544" y="725761"/>
          <a:ext cx="82296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79958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       Высокий </a:t>
                      </a:r>
                    </a:p>
                    <a:p>
                      <a:endParaRPr lang="ru-RU" sz="16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Осознанное принятие и выполнение норм коллективной жизни.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Баланс индивидуального и социального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Гармония отношений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 с  взрослыми и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 сверстниками.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 Адекватное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 отношение к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 педагогическим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 воздействиям.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-   Самоконтроль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 поведения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-    Активное участие в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жизни детского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коллектива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-    Удовлетворенность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своим статусом и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     отношениями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      Средний </a:t>
                      </a:r>
                    </a:p>
                    <a:p>
                      <a:endParaRPr lang="ru-RU" sz="16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Конформизм в отношении норм коллективной жизни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Преобладает либо индивидуальное, либо социальное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Неустойчивые отношения с окружающими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Противоречивое отношение к педагогическим воздействиям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Внешний локус контроля Поведения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Периодическое участие в жизни детского коллектива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Неполная удовлетворенность своим статусом и отношениями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          Низкий </a:t>
                      </a:r>
                    </a:p>
                    <a:p>
                      <a:endParaRPr lang="ru-RU" sz="16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Неприятие и невыполнение норм коллективной жизни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Дисбаланс индивидуального и социального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Конфликтные отношения с окружающими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Неадекватное отношение к педагогическим воздействиям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Неуправляемое поведение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Пассивное участие в жизни детского коллектива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Неудовлетворенность своим статусом и отношениями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53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>
                <a:solidFill>
                  <a:srgbClr val="FF0000"/>
                </a:solidFill>
              </a:rPr>
              <a:t>П</a:t>
            </a:r>
            <a:r>
              <a:rPr lang="ru-RU" sz="3200" i="1" dirty="0" smtClean="0">
                <a:solidFill>
                  <a:srgbClr val="FF0000"/>
                </a:solidFill>
              </a:rPr>
              <a:t>ричины трудностей и тревог у вновь прибывших учащихся: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Ребенок попадает в малознакомое место, где он физически должен тратить свой ресурс на своеобразное «ориентирование». 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Новые формальные отношения: директор, учитель, дежурный, вахтер, учитель-ребенок, ребенок-ребенок и т.д. 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3. 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Наличие большого количества просто незнакомых людей, с которыми надо взаимодействовать, необходимость ориентироваться в пространстве неформальных отношений. 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. Недостаточная структурированность школьных правил и прав самого ребенка, т.е. «</a:t>
            </a:r>
            <a:r>
              <a:rPr lang="ru-RU" sz="20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нерасписанность</a:t>
            </a:r>
            <a:r>
              <a:rPr lang="ru-RU" sz="20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» всех возможных проблем и путей их решения – может стать источником истинного стресса для ребенка, ведь ему неоткуда брать новые модели поведения, их просто нет в арсенале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421098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b="1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5.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Повышение своего внутреннего статуса, что также часто не позволяет ребенку обратиться к родителям с простым вопросом, своеобразное неудобство перед близкими - «ведь я уже взрослый!». Подобное повышение собственного статуса, традиционно называемого в педагогике «становлением позиции школьника», именно в начале школьной жизни часто является тормозящим адаптацию ребенка фактором. </a:t>
            </a:r>
            <a:r>
              <a:rPr lang="ru-RU" sz="2000" i="1" dirty="0" smtClean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</a:b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</a:br>
            <a:r>
              <a:rPr lang="ru-RU" sz="2000" b="1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6.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Значительно возрастающие уже к третьей декаде сентября, а тем более к началу октября образовательные нагрузки, хоть формально и без домашнего задания. </a:t>
            </a:r>
            <a:r>
              <a:rPr lang="ru-RU" sz="2000" i="1" dirty="0" smtClean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2000" i="1" dirty="0" smtClean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</a:b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</a:br>
            <a:r>
              <a:rPr lang="ru-RU" sz="2000" b="1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7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/>
                <a:ea typeface="+mn-ea"/>
                <a:cs typeface="Calibri" pitchFamily="34" charset="0"/>
              </a:rPr>
              <a:t>. Нарастание педагогических и родительских претензий к ребенку, вполне объяснимых, поскольку все шесть вышеперечисленных пунктов приводят к тому, что ребенок оказывается в ситуации настоящего стресса, усугубляющего его эмоциональное и физическое неблагополучие</a:t>
            </a:r>
            <a:r>
              <a:rPr lang="ru-RU" sz="20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Calibri" pitchFamily="34" charset="0"/>
                <a:ea typeface="+mn-ea"/>
                <a:cs typeface="Calibri" pitchFamily="34" charset="0"/>
              </a:rPr>
            </a:b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90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04664"/>
            <a:ext cx="7772400" cy="597666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Для успешной и быстрой адаптации вновь прибывших учащихся необходимо создание благоприятных социально – психолого – педагогических условий. Это становится возможным при соблюдении некоторых условий, а именно: 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solidFill>
                  <a:srgbClr val="002060"/>
                </a:solidFill>
              </a:rPr>
              <a:t>Ближе познакомится с ребенком, определить его способности и личностные качества; 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solidFill>
                  <a:srgbClr val="002060"/>
                </a:solidFill>
              </a:rPr>
              <a:t>Определить уровень адаптации; 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solidFill>
                  <a:srgbClr val="002060"/>
                </a:solidFill>
              </a:rPr>
              <a:t>Проследить причины </a:t>
            </a:r>
            <a:r>
              <a:rPr lang="ru-RU" i="1" dirty="0" err="1" smtClean="0">
                <a:solidFill>
                  <a:srgbClr val="002060"/>
                </a:solidFill>
              </a:rPr>
              <a:t>дезадаптации</a:t>
            </a:r>
            <a:r>
              <a:rPr lang="ru-RU" i="1" dirty="0" smtClean="0">
                <a:solidFill>
                  <a:srgbClr val="002060"/>
                </a:solidFill>
              </a:rPr>
              <a:t> детей и на основе полученных данных при необходимости составить индивидуальные программы сопровождения; 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solidFill>
                  <a:srgbClr val="002060"/>
                </a:solidFill>
              </a:rPr>
              <a:t>Оказывать своевременную консультативную помощь ребенку в создавшейся кризисной ситуации; 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solidFill>
                  <a:srgbClr val="002060"/>
                </a:solidFill>
              </a:rPr>
              <a:t>Организовать взаимодействие всех участников </a:t>
            </a:r>
            <a:r>
              <a:rPr lang="ru-RU" i="1" dirty="0" err="1" smtClean="0">
                <a:solidFill>
                  <a:srgbClr val="002060"/>
                </a:solidFill>
              </a:rPr>
              <a:t>воспитательно</a:t>
            </a:r>
            <a:r>
              <a:rPr lang="ru-RU" i="1" dirty="0" smtClean="0">
                <a:solidFill>
                  <a:srgbClr val="002060"/>
                </a:solidFill>
              </a:rPr>
              <a:t> – образовательного процесса (учитель, воспитатель, психолог, медработник, администрация) и направить их совместную деятельность на помощь детям в этот сложный в их жизни период; </a:t>
            </a:r>
          </a:p>
          <a:p>
            <a:pPr marL="342900" indent="-342900">
              <a:buFontTx/>
              <a:buChar char="-"/>
            </a:pPr>
            <a:r>
              <a:rPr lang="ru-RU" i="1" dirty="0" smtClean="0">
                <a:solidFill>
                  <a:srgbClr val="002060"/>
                </a:solidFill>
              </a:rPr>
              <a:t>Своевременно провести комплекс мероприятий (беседы, занятия) как с </a:t>
            </a:r>
            <a:r>
              <a:rPr lang="ru-RU" i="1" dirty="0" err="1" smtClean="0">
                <a:solidFill>
                  <a:srgbClr val="002060"/>
                </a:solidFill>
              </a:rPr>
              <a:t>дезадаптированныими</a:t>
            </a:r>
            <a:r>
              <a:rPr lang="ru-RU" i="1" dirty="0" smtClean="0">
                <a:solidFill>
                  <a:srgbClr val="002060"/>
                </a:solidFill>
              </a:rPr>
              <a:t> детьми, так и с окружающими их сверстниками. </a:t>
            </a:r>
            <a:endParaRPr lang="ru-RU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72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060848"/>
            <a:ext cx="7772400" cy="4464496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100" cap="none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r>
              <a:rPr lang="ru-RU" sz="2000" b="0" i="1" cap="none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Некоторые из этих особенностей можно развивать, способствуя построению конструктивных отношений с окружающим миром:</a:t>
            </a:r>
            <a:br>
              <a:rPr lang="ru-RU" sz="2000" b="0" i="1" cap="none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2200" b="0" i="1" dirty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200" b="0" i="1" dirty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ru-RU" sz="2200" i="1" cap="none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¤ умение правильно оценивать свои действия и действия членов социума;</a:t>
            </a:r>
            <a:r>
              <a:rPr lang="ru-RU" sz="2200" i="1" cap="none" dirty="0" smtClean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200" i="1" cap="none" dirty="0" smtClean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ru-RU" sz="2200" i="1" cap="none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¤ пользоваться простейшими критериями самооценки;</a:t>
            </a:r>
            <a:r>
              <a:rPr lang="ru-RU" sz="2200" i="1" cap="none" dirty="0" smtClean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200" i="1" cap="none" dirty="0" smtClean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ru-RU" sz="2200" i="1" cap="none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¤ устойчивой учебной и жизненной мотивацией;</a:t>
            </a:r>
            <a:r>
              <a:rPr lang="ru-RU" sz="2200" i="1" cap="none" dirty="0" smtClean="0">
                <a:solidFill>
                  <a:srgbClr val="002060"/>
                </a:solidFill>
                <a:ea typeface="Calibri"/>
                <a:cs typeface="Times New Roman"/>
              </a:rPr>
              <a:t/>
            </a:r>
            <a:br>
              <a:rPr lang="ru-RU" sz="2200" i="1" cap="none" dirty="0" smtClean="0">
                <a:solidFill>
                  <a:srgbClr val="002060"/>
                </a:solidFill>
                <a:ea typeface="Calibri"/>
                <a:cs typeface="Times New Roman"/>
              </a:rPr>
            </a:br>
            <a:r>
              <a:rPr lang="ru-RU" sz="2200" i="1" cap="none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¤ низкий уровень школьной тревожности;</a:t>
            </a:r>
            <a:endParaRPr lang="ru-RU" sz="2200" i="1" cap="none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32656"/>
            <a:ext cx="777240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  <a:latin typeface="Times New Roman"/>
                <a:ea typeface="Calibri"/>
              </a:rPr>
              <a:t>         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Способность адаптации в социуме и эффективного действия в нем зависят от темперамента, коммуникативных склонностей, внешности подростка и мн. </a:t>
            </a:r>
            <a:r>
              <a:rPr lang="ru-RU" sz="2800" b="1" i="1" dirty="0" err="1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др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88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Р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екомендации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,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/>
                <a:ea typeface="Calibri"/>
              </a:rPr>
            </a:b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формирующие и сохраняющие  учебную мотивацию, облегчающие период адаптации к школе - интернату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36504"/>
          </a:xfrm>
        </p:spPr>
        <p:txBody>
          <a:bodyPr>
            <a:normAutofit/>
          </a:bodyPr>
          <a:lstStyle/>
          <a:p>
            <a:r>
              <a:rPr lang="ru-RU" sz="2600" b="1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1. В жизненном расписании ребенка должно быть достаточное количество свободного времени. </a:t>
            </a:r>
          </a:p>
          <a:p>
            <a:r>
              <a:rPr lang="ru-RU" sz="2600" b="1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Вера в успех – движущая сила развития личности. Следует формировать и поддерживать веру в успех в любом виде деятельности воспитанника школы-интерната.</a:t>
            </a:r>
          </a:p>
          <a:p>
            <a:r>
              <a:rPr lang="ru-RU" sz="2600" b="1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3. Открытое выражение чувств – источник здоровья.</a:t>
            </a:r>
          </a:p>
          <a:p>
            <a:r>
              <a:rPr lang="ru-RU" sz="2600" b="1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4. «Я сам!»  - ценная установка, благоприятно влияющая на психологическое развитие ребенка.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40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Условия для успешной адаптации уч-ся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3600" i="1" dirty="0" smtClean="0">
                <a:solidFill>
                  <a:srgbClr val="FF0000"/>
                </a:solidFill>
              </a:rPr>
              <a:t>0 класса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¤     Адаптация  ребенка во многом зависит от обстановки в классе, от того, насколько интересно, комфортно, безопасно чувствует себя ребенок во время уроков.</a:t>
            </a:r>
            <a:endParaRPr lang="ru-RU" sz="20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¤ Учитель должен использовать щадящий режим, который включает в себя прогулки, физические упражнения для поднятия мышечного тонуса.</a:t>
            </a:r>
            <a:endParaRPr lang="ru-RU" sz="20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  <a:cs typeface="Times New Roman"/>
              </a:rPr>
              <a:t>¤    Учителю следует позаботиться об отборе и использовании на уроках специальных упражнений помогающих детям быстрее войти в мир школьной жизни.</a:t>
            </a:r>
            <a:endParaRPr lang="ru-RU" sz="20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¤       Используя игровые методики, создать в классе атмосферу 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доброжелательности и конструктивного взаимодействия, </a:t>
            </a:r>
          </a:p>
          <a:p>
            <a:pPr marL="0" indent="0">
              <a:buNone/>
            </a:pPr>
            <a:r>
              <a:rPr lang="ru-RU" sz="2000" b="1" i="1" dirty="0" smtClean="0">
                <a:solidFill>
                  <a:srgbClr val="002060"/>
                </a:solidFill>
                <a:effectLst/>
                <a:latin typeface="Times New Roman"/>
                <a:ea typeface="Calibri"/>
              </a:rPr>
              <a:t>позволяющую детям ослабить внутреннее напряжение, познакомиться друг с другом, подружиться</a:t>
            </a:r>
          </a:p>
        </p:txBody>
      </p:sp>
    </p:spTree>
    <p:extLst>
      <p:ext uri="{BB962C8B-B14F-4D97-AF65-F5344CB8AC3E}">
        <p14:creationId xmlns:p14="http://schemas.microsoft.com/office/powerpoint/2010/main" val="19667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FF0000"/>
                </a:solidFill>
              </a:rPr>
              <a:t>М</a:t>
            </a:r>
            <a:r>
              <a:rPr lang="ru-RU" i="1" dirty="0" smtClean="0">
                <a:solidFill>
                  <a:srgbClr val="FF0000"/>
                </a:solidFill>
              </a:rPr>
              <a:t>етоды и формы работы по адаптации вновь прибывших: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 Индивидуальные и групповые беседы с  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детьми;</a:t>
            </a:r>
          </a:p>
          <a:p>
            <a:pPr marL="0" indent="0">
              <a:buNone/>
            </a:pP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   Диагностика (тестирование, анкетирование,  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наблюдение, опросы педагогов и детей, изучение 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данных личных дел, результатов деятельности 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детей и т.д.); </a:t>
            </a:r>
          </a:p>
          <a:p>
            <a:pPr marL="0" indent="0">
              <a:buNone/>
            </a:pP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 Индивидуальные консультации родителей; </a:t>
            </a:r>
          </a:p>
          <a:p>
            <a:pPr marL="0" indent="0">
              <a:buNone/>
            </a:pP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 Индивидуальная и групповая </a:t>
            </a:r>
            <a:r>
              <a:rPr lang="ru-RU" sz="3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психокоррекционная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работа с детьми, имеющими трудности в    </a:t>
            </a:r>
          </a:p>
          <a:p>
            <a:pPr marL="0" indent="0">
              <a:buNone/>
            </a:pPr>
            <a:r>
              <a:rPr lang="ru-RU" sz="3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период адаптации; </a:t>
            </a:r>
          </a:p>
          <a:p>
            <a:pPr marL="0" indent="0">
              <a:buNone/>
            </a:pP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ru-RU" sz="3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ПМПк</a:t>
            </a:r>
            <a:r>
              <a:rPr lang="ru-RU" sz="3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92280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i="1" dirty="0" smtClean="0">
                <a:solidFill>
                  <a:srgbClr val="FF0000"/>
                </a:solidFill>
              </a:rPr>
              <a:t>Данные мероприятия способствуют:</a:t>
            </a:r>
            <a:endParaRPr lang="ru-RU" sz="40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5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Принятию и выполнению норм коллективной 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жизни большинством вновь поступивших 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детей; 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 Адекватному отношению учащихся к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педагогическому воздействию;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Гармоничным взаимоотношениям между детьми,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детьми и взрослыми;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Активному участию вновь поступивших детей в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жизни класса, школы; </a:t>
            </a: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Комфортному состоянию ребенка в школе, </a:t>
            </a:r>
          </a:p>
          <a:p>
            <a:pPr marL="0" indent="0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удовлетворенности своим социальным статусом.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27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151</TotalTime>
  <Words>692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Адаптация вновь прибывших учащихся к ситуации обучения в школе - интернате</vt:lpstr>
      <vt:lpstr>Причины трудностей и тревог у вновь прибывших учащихся:</vt:lpstr>
      <vt:lpstr>5. Повышение своего внутреннего статуса, что также часто не позволяет ребенку обратиться к родителям с простым вопросом, своеобразное неудобство перед близкими - «ведь я уже взрослый!». Подобное повышение собственного статуса, традиционно называемого в педагогике «становлением позиции школьника», именно в начале школьной жизни часто является тормозящим адаптацию ребенка фактором.   6. Значительно возрастающие уже к третьей декаде сентября, а тем более к началу октября образовательные нагрузки, хоть формально и без домашнего задания.   7. Нарастание педагогических и родительских претензий к ребенку, вполне объяснимых, поскольку все шесть вышеперечисленных пунктов приводят к тому, что ребенок оказывается в ситуации настоящего стресса, усугубляющего его эмоциональное и физическое неблагополучие </vt:lpstr>
      <vt:lpstr>Презентация PowerPoint</vt:lpstr>
      <vt:lpstr> Некоторые из этих особенностей можно развивать, способствуя построению конструктивных отношений с окружающим миром:  ¤ умение правильно оценивать свои действия и действия членов социума; ¤ пользоваться простейшими критериями самооценки; ¤ устойчивой учебной и жизненной мотивацией; ¤ низкий уровень школьной тревожности;</vt:lpstr>
      <vt:lpstr>Рекомендации,  формирующие и сохраняющие  учебную мотивацию, облегчающие период адаптации к школе - интернату</vt:lpstr>
      <vt:lpstr>Условия для успешной адаптации уч-ся  0 класса</vt:lpstr>
      <vt:lpstr>Методы и формы работы по адаптации вновь прибывших:</vt:lpstr>
      <vt:lpstr>Данные мероприятия способствуют:</vt:lpstr>
      <vt:lpstr>КРИТЕРИИ УСПЕШНОЙ СОЦИАЛЬНОЙ АДАПТАЦИИ</vt:lpstr>
      <vt:lpstr>УРОВЕНЬ СОЦИАЛЬНОЙ АДАПТАЦИИ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вновь прибывших учащихся к ситуации обучения в школе - интернате</dc:title>
  <dc:creator>user</dc:creator>
  <cp:lastModifiedBy>user</cp:lastModifiedBy>
  <cp:revision>16</cp:revision>
  <dcterms:created xsi:type="dcterms:W3CDTF">2015-12-29T20:03:34Z</dcterms:created>
  <dcterms:modified xsi:type="dcterms:W3CDTF">2016-04-04T19:30:25Z</dcterms:modified>
</cp:coreProperties>
</file>