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85" r:id="rId4"/>
    <p:sldId id="261" r:id="rId5"/>
    <p:sldId id="262" r:id="rId6"/>
    <p:sldId id="295" r:id="rId7"/>
    <p:sldId id="257" r:id="rId8"/>
    <p:sldId id="263" r:id="rId9"/>
    <p:sldId id="264" r:id="rId10"/>
    <p:sldId id="287" r:id="rId11"/>
    <p:sldId id="269" r:id="rId12"/>
    <p:sldId id="288" r:id="rId13"/>
    <p:sldId id="277" r:id="rId14"/>
    <p:sldId id="286" r:id="rId15"/>
    <p:sldId id="294" r:id="rId16"/>
    <p:sldId id="289" r:id="rId17"/>
    <p:sldId id="290" r:id="rId18"/>
    <p:sldId id="291" r:id="rId19"/>
    <p:sldId id="280" r:id="rId20"/>
    <p:sldId id="292" r:id="rId21"/>
    <p:sldId id="293" r:id="rId22"/>
    <p:sldId id="28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615" autoAdjust="0"/>
    <p:restoredTop sz="90938" autoAdjust="0"/>
  </p:normalViewPr>
  <p:slideViewPr>
    <p:cSldViewPr>
      <p:cViewPr varScale="1">
        <p:scale>
          <a:sx n="94" d="100"/>
          <a:sy n="94" d="100"/>
        </p:scale>
        <p:origin x="-10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464019476701803E-2"/>
          <c:y val="0.11891952629679317"/>
          <c:w val="0.88341793428721949"/>
          <c:h val="0.3728173968115610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</c:ser>
        <c:axId val="92215168"/>
        <c:axId val="92216704"/>
      </c:barChart>
      <c:catAx>
        <c:axId val="92215168"/>
        <c:scaling>
          <c:orientation val="minMax"/>
        </c:scaling>
        <c:delete val="1"/>
        <c:axPos val="l"/>
        <c:tickLblPos val="nextTo"/>
        <c:crossAx val="92216704"/>
        <c:crosses val="autoZero"/>
        <c:auto val="1"/>
        <c:lblAlgn val="ctr"/>
        <c:lblOffset val="100"/>
      </c:catAx>
      <c:valAx>
        <c:axId val="92216704"/>
        <c:scaling>
          <c:orientation val="minMax"/>
        </c:scaling>
        <c:axPos val="b"/>
        <c:majorGridlines/>
        <c:numFmt formatCode="0%" sourceLinked="1"/>
        <c:tickLblPos val="nextTo"/>
        <c:crossAx val="922151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C84BD-9C84-407C-8675-0555141F4225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A180A-11BF-494D-B7E3-7AC26E39E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CA4E0-2F8C-463B-81EB-7E7E5EED19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6E338-C80F-45DE-B307-4D99DB441D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3A824-B001-4CC0-B0C0-F9F2EF02A4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8ED91-FDBC-43C4-A32E-BBA19FBB84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BA0CF-0D3C-4A72-87FA-8136ED58AE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D6F95-F9EE-4AC7-B5A3-073C245C0A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E7AE6-37A9-4408-945A-F8825046E7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BBA68-A8FA-4A92-966E-31A2AD5B3D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BDD6C-5F19-4AC4-99E8-1F835E86B5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DDBD3-4DBC-4E62-BDC8-658517FA9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F2615-9F83-4457-95B6-89828FE186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9D702A-0FDD-4245-ADFA-747CE19A9D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57158" y="2143116"/>
            <a:ext cx="8547100" cy="19304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 b="1" dirty="0" err="1">
                <a:solidFill>
                  <a:schemeClr val="accent6">
                    <a:lumMod val="75000"/>
                  </a:schemeClr>
                </a:solidFill>
              </a:rPr>
              <a:t>Проект</a:t>
            </a:r>
            <a:r>
              <a:rPr lang="en-US" sz="49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US" sz="49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9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4900" b="1" dirty="0" smtClean="0">
                <a:solidFill>
                  <a:schemeClr val="accent6">
                    <a:lumMod val="75000"/>
                  </a:schemeClr>
                </a:solidFill>
              </a:rPr>
              <a:t>Сказки – добрые друзья</a:t>
            </a:r>
            <a:r>
              <a:rPr lang="en-US" sz="4900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7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7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</a:rPr>
              <a:t>Сказка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</a:rPr>
              <a:t>ложь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</a:rPr>
              <a:t>да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</a:rPr>
              <a:t>ней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</a:rPr>
              <a:t>намек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b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i="1" dirty="0" err="1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en-US" sz="3600" i="1" dirty="0" err="1" smtClean="0">
                <a:solidFill>
                  <a:schemeClr val="accent6">
                    <a:lumMod val="75000"/>
                  </a:schemeClr>
                </a:solidFill>
              </a:rPr>
              <a:t>обрым</a:t>
            </a:r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</a:rPr>
              <a:t>молодцам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</a:rPr>
              <a:t>урок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428728" y="5301208"/>
            <a:ext cx="71037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Рябчевская Татьяна Васильевна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воспитатель </a:t>
            </a:r>
            <a:r>
              <a:rPr lang="ru-RU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первой квалификационной категории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714348" y="642918"/>
            <a:ext cx="77768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м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униципальное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автономное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дошкольное образовательное учреждение детский сад №11 Центр развития ребенка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7772400" cy="533384"/>
          </a:xfrm>
        </p:spPr>
        <p:txBody>
          <a:bodyPr/>
          <a:lstStyle/>
          <a:p>
            <a:r>
              <a:rPr lang="ru-RU" sz="2400" dirty="0" smtClean="0">
                <a:solidFill>
                  <a:srgbClr val="003399"/>
                </a:solidFill>
              </a:rPr>
              <a:t>Определение уровня литературного развития ребёнка</a:t>
            </a:r>
            <a:endParaRPr lang="ru-RU" sz="2400" dirty="0">
              <a:solidFill>
                <a:srgbClr val="00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214422"/>
            <a:ext cx="7558086" cy="5143536"/>
          </a:xfrm>
        </p:spPr>
        <p:txBody>
          <a:bodyPr/>
          <a:lstStyle/>
          <a:p>
            <a:pPr>
              <a:buNone/>
            </a:pPr>
            <a:r>
              <a:rPr lang="ru-RU" sz="1400" dirty="0" smtClean="0">
                <a:solidFill>
                  <a:srgbClr val="00B050"/>
                </a:solidFill>
              </a:rPr>
              <a:t>Вопросы:</a:t>
            </a:r>
          </a:p>
          <a:p>
            <a:pPr>
              <a:buNone/>
            </a:pPr>
            <a:r>
              <a:rPr lang="ru-RU" sz="1400" dirty="0" smtClean="0"/>
              <a:t>1.Где тебе чаще читают книги: дома или в детском саду?</a:t>
            </a:r>
          </a:p>
          <a:p>
            <a:pPr>
              <a:buNone/>
            </a:pPr>
            <a:r>
              <a:rPr lang="ru-RU" sz="1400" dirty="0" smtClean="0"/>
              <a:t>2.Читаешь ли ты сам книги?</a:t>
            </a:r>
          </a:p>
          <a:p>
            <a:pPr>
              <a:buNone/>
            </a:pPr>
            <a:r>
              <a:rPr lang="ru-RU" sz="1400" dirty="0" smtClean="0"/>
              <a:t>3.Любишь ли ты, когда тебе дома читают книги?</a:t>
            </a:r>
          </a:p>
          <a:p>
            <a:pPr>
              <a:buNone/>
            </a:pPr>
            <a:r>
              <a:rPr lang="ru-RU" sz="1400" dirty="0" smtClean="0"/>
              <a:t>4.Часто ли это бывает?</a:t>
            </a:r>
          </a:p>
          <a:p>
            <a:pPr>
              <a:buNone/>
            </a:pPr>
            <a:r>
              <a:rPr lang="ru-RU" sz="1400" dirty="0" smtClean="0"/>
              <a:t>5. Кто именно тебе дома чаще читает книги?</a:t>
            </a:r>
          </a:p>
          <a:p>
            <a:pPr>
              <a:buNone/>
            </a:pPr>
            <a:r>
              <a:rPr lang="ru-RU" sz="1400" dirty="0" smtClean="0"/>
              <a:t>6.Любят  ли  твои  родители  сами  читать?  Как  часто  читает  книги  мама  (папа, бабушка...)?</a:t>
            </a:r>
          </a:p>
          <a:p>
            <a:pPr>
              <a:buNone/>
            </a:pPr>
            <a:r>
              <a:rPr lang="ru-RU" sz="1400" dirty="0" smtClean="0"/>
              <a:t>7.Есть ли в вашей семье библиотека? Как она выглядит?</a:t>
            </a:r>
          </a:p>
          <a:p>
            <a:pPr>
              <a:buNone/>
            </a:pPr>
            <a:r>
              <a:rPr lang="ru-RU" sz="1400" dirty="0" smtClean="0"/>
              <a:t>8.Каких книг там больше: для детей или для взрослых?</a:t>
            </a:r>
          </a:p>
          <a:p>
            <a:pPr>
              <a:buNone/>
            </a:pPr>
            <a:r>
              <a:rPr lang="ru-RU" sz="1400" dirty="0" smtClean="0"/>
              <a:t>9.Достаточно ли тебе тех детских книг, которые есть дома? Где они хранятся?</a:t>
            </a:r>
          </a:p>
          <a:p>
            <a:pPr marL="180975" indent="-180975">
              <a:buNone/>
            </a:pPr>
            <a:r>
              <a:rPr lang="ru-RU" sz="1400" dirty="0" smtClean="0"/>
              <a:t>10.Что ты любишь больше  —  когда тебе читают книги взрослые, читать книги сам  или смотреть по телевизору фильмы и мультфильмы по литературным текстам?  Почему?»</a:t>
            </a:r>
          </a:p>
          <a:p>
            <a:pPr>
              <a:buNone/>
            </a:pPr>
            <a:endParaRPr lang="ru-RU" sz="14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rgbClr val="00B05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00166" y="4714884"/>
          <a:ext cx="6215106" cy="1174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7772400" cy="1500198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Технологическая карта по реализации проекта «Сказки – добрые друзья»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428728" y="2285992"/>
            <a:ext cx="628654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Схема работа со сказкой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(методика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Л.Фесюковой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):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Название сказки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0975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4500" algn="l"/>
                <a:tab pos="457200" algn="l"/>
              </a:tabLst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Нравственный урок.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0975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4500" algn="l"/>
                <a:tab pos="457200" algn="l"/>
              </a:tabLst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Воспитание добрых чувств.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0975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4500" algn="l"/>
                <a:tab pos="457200" algn="l"/>
              </a:tabLst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Речевая зарядка.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0975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4500" algn="l"/>
                <a:tab pos="457200" algn="l"/>
              </a:tabLst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мышления и воображения.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0975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4500" algn="l"/>
                <a:tab pos="457200" algn="l"/>
              </a:tabLst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Сказка и математика.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0975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4500" algn="l"/>
                <a:tab pos="457200" algn="l"/>
              </a:tabLst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Сказка развивает руки.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72400" cy="857256"/>
          </a:xfrm>
        </p:spPr>
        <p:txBody>
          <a:bodyPr/>
          <a:lstStyle/>
          <a:p>
            <a:r>
              <a:rPr lang="ru-RU" sz="2800" b="1" dirty="0" smtClean="0"/>
              <a:t>Сказка  С.Я. Маршака «Двенадцать месяцев»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1357301"/>
          <a:ext cx="7500990" cy="4857782"/>
        </p:xfrm>
        <a:graphic>
          <a:graphicData uri="http://schemas.openxmlformats.org/drawingml/2006/table">
            <a:tbl>
              <a:tblPr/>
              <a:tblGrid>
                <a:gridCol w="275266"/>
                <a:gridCol w="1101062"/>
                <a:gridCol w="6124662"/>
              </a:tblGrid>
              <a:tr h="198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Раздел работы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Примерное содержание работы по сказке.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22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Нравственный урок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«У доброго человека дело спорится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»,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чужой каравай роток не разевай».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«Ленивые руки чужие труды любят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»,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Труд кормит, а лень портит».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Воспитание добрых чувств.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Жалко ли тебе девочку? Почему?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Какие чувства ты испытываешь к мачехе и её дочери?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Что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можно сказать об их характере? Можно ли их назвать «хорошими, добрыми людьми»?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5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Сказка и математика.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Сосчитать, сколько всего месяцев было в сказке.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Сколько месяцев в одном времени года?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Составить последовательность названий месяцев в виде геометрических фигур из блоков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Дьенеша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не повторяя одинаковые свойства (цвет, форма, размер, толщина) для разных месяцев.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Речевая зарядка.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Назвать  месяцы по  порядку.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Повторить волшебные слова – заклинания братьев-месяцев (января, февраля, марта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Объяснить значение слов и выражений: 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бровастый; ветер снегом глаза порошит; перина; заповедный бор; видимо-невидимо; не чуя ног под собою; бурелом стеной стоит.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Сказка развивает руки.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Сделать коллективное панно: весенняя лужайка с подснежниками.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мышления и воображения.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Придумай другое название сказки.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Представь, что мачеха и её дочь были добрыми.  Расскажи, как изменилась бы сказка?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Придумай сюжет сказки, где нужно было бы девочке вместо подснежников принести сочных ароматных яблок.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Какой была бы сказка, если бы девочка встретила в лесу не 12 месяцев, а например,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Бременских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музыкантов?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AHR\Desktop\фото по проекту\PB2700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9124" y="1142984"/>
            <a:ext cx="3786214" cy="5048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683568" y="692696"/>
            <a:ext cx="39604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139952" y="4437112"/>
            <a:ext cx="43204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100" y="1071546"/>
            <a:ext cx="30294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Знакомьтесь, это наш волшебный мир книг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219" name="Picture 3" descr="C:\Users\TAHR\Desktop\фото по проекту\P42100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2643182"/>
            <a:ext cx="3725110" cy="33652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642942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«Вхождение в мир сказок»</a:t>
            </a:r>
            <a:endParaRPr lang="ru-RU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609600"/>
            <a:ext cx="4071966" cy="1033450"/>
          </a:xfrm>
        </p:spPr>
        <p:txBody>
          <a:bodyPr/>
          <a:lstStyle/>
          <a:p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стенды для родителей</a:t>
            </a: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40" name="Picture 4" descr="C:\Users\TAHR\Desktop\фото по проекту\P4200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71736" y="1785926"/>
            <a:ext cx="5810291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39" name="Picture 3" descr="C:\Users\TAHR\Desktop\фото по проекту\P420006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857232"/>
            <a:ext cx="2500330" cy="33337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TAHR\Desktop\проект окончательный\фото по проекту\P4220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86116" y="1571612"/>
            <a:ext cx="5143536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3" name="Picture 3" descr="C:\Users\TAHR\Desktop\проект окончательный\фото по проекту\DSCN20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2976" y="785794"/>
            <a:ext cx="2643206" cy="2352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4" name="Picture 4" descr="C:\Users\TAHR\Desktop\проект окончательный\фото по проекту\PC16003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3571876"/>
            <a:ext cx="3143272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57620" y="642918"/>
            <a:ext cx="4572032" cy="642942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Игровая деятельность, НОД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4822"/>
          </a:xfrm>
        </p:spPr>
        <p:txBody>
          <a:bodyPr/>
          <a:lstStyle/>
          <a:p>
            <a:r>
              <a:rPr lang="ru-RU" dirty="0" smtClean="0">
                <a:solidFill>
                  <a:srgbClr val="003399"/>
                </a:solidFill>
              </a:rPr>
              <a:t>Экскурсия в библиотеку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214422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библиотечном царстве, книжном государстве»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3" name="Picture 3" descr="C:\Users\TAHR\Desktop\проект окончательный\фото по проекту\библиотека\P42100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857364"/>
            <a:ext cx="3643338" cy="273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4" name="Picture 4" descr="C:\Users\TAHR\Desktop\проект окончательный\фото по проекту\библиотека\P42101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4000504"/>
            <a:ext cx="2714644" cy="20359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2" name="Picture 2" descr="C:\Users\TAHR\Desktop\проект окончательный\фото по проекту\библиотека\P421009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4" y="2500306"/>
            <a:ext cx="3286148" cy="2464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C:\Users\TAHR\Desktop\проект окончательный\фото по проекту\библиотека\P42101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76" y="2928934"/>
            <a:ext cx="3571900" cy="2678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4822"/>
          </a:xfrm>
        </p:spPr>
        <p:txBody>
          <a:bodyPr/>
          <a:lstStyle/>
          <a:p>
            <a:r>
              <a:rPr lang="ru-RU" dirty="0" smtClean="0">
                <a:solidFill>
                  <a:srgbClr val="003399"/>
                </a:solidFill>
              </a:rPr>
              <a:t>Экскурсия в библиотеку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357298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 сказочным дорожкам»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C:\Users\TAHR\Desktop\проект окончательный\фото по проекту\библиотека\P42101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3571876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7" name="Picture 3" descr="C:\Users\TAHR\Desktop\проект окончательный\фото по проекту\библиотека\P417003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43174" y="1857364"/>
            <a:ext cx="2214578" cy="1660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8" name="Picture 4" descr="C:\Users\TAHR\Desktop\проект окончательный\фото по проекту\библиотека\P417004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1362365">
            <a:off x="772595" y="2150982"/>
            <a:ext cx="2357454" cy="1768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357818" y="1785926"/>
            <a:ext cx="2786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«Хорошие книги – друзья навсегда»  </a:t>
            </a:r>
            <a:r>
              <a:rPr lang="ru-RU" dirty="0" smtClean="0"/>
              <a:t>      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0166" y="571480"/>
            <a:ext cx="6500858" cy="571504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«Русские народные сказки»</a:t>
            </a:r>
            <a:endParaRPr lang="ru-RU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C:\Users\TAHR\Desktop\проект окончательный\фото по проекту\русские народные сказки\P42100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1714488"/>
            <a:ext cx="54864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1" name="Picture 3" descr="C:\Users\TAHR\Desktop\проект окончательный\фото по проекту\русские народные сказки\P42000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4429132"/>
            <a:ext cx="2133546" cy="160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772" name="Picture 4" descr="C:\Users\TAHR\Desktop\проект окончательный\фото по проекту\русские народные сказки\P421009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29256" y="1928802"/>
            <a:ext cx="2852724" cy="2139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3" name="Picture 5" descr="C:\Users\TAHR\Desktop\проект окончательный\b498f22ebecb2a096263ff88dec1f6ce.jpg"/>
          <p:cNvPicPr>
            <a:picLocks noChangeAspect="1" noChangeArrowheads="1"/>
          </p:cNvPicPr>
          <p:nvPr/>
        </p:nvPicPr>
        <p:blipFill>
          <a:blip r:embed="rId5" cstate="screen">
            <a:lum bright="-30000"/>
          </a:blip>
          <a:srcRect/>
          <a:stretch>
            <a:fillRect/>
          </a:stretch>
        </p:blipFill>
        <p:spPr bwMode="auto">
          <a:xfrm>
            <a:off x="3428992" y="2357430"/>
            <a:ext cx="428628" cy="304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642918"/>
            <a:ext cx="4077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не только читаем книги, </a:t>
            </a:r>
          </a:p>
          <a:p>
            <a:r>
              <a:rPr lang="ru-RU" sz="2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и создаём свои «Книжки – Самоделки»</a:t>
            </a:r>
            <a:endParaRPr lang="ru-RU" sz="2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C:\Users\Евгения\Desktop\103MSDCF\DSC073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3" y="3417790"/>
            <a:ext cx="3571900" cy="2678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5" name="Picture 1" descr="C:\Users\TAHR\Desktop\фото по проекту\DSCN19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28868"/>
            <a:ext cx="2428892" cy="182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00694" y="4929198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это наши иллюстрации к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будующей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книге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TAHR\Desktop\фото по проекту\P42100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4616649" y="1312649"/>
            <a:ext cx="4214843" cy="31611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428728" y="714356"/>
            <a:ext cx="642942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2400" i="1" dirty="0" smtClean="0">
                <a:solidFill>
                  <a:srgbClr val="003399"/>
                </a:solidFill>
              </a:rPr>
              <a:t>«Основная задача взрослых – </a:t>
            </a:r>
            <a:endParaRPr lang="ru-RU" sz="2400" dirty="0" smtClean="0">
              <a:solidFill>
                <a:srgbClr val="003399"/>
              </a:solidFill>
            </a:endParaRPr>
          </a:p>
          <a:p>
            <a:pPr>
              <a:buNone/>
            </a:pPr>
            <a:r>
              <a:rPr lang="ru-RU" sz="2400" i="1" dirty="0" smtClean="0">
                <a:solidFill>
                  <a:srgbClr val="003399"/>
                </a:solidFill>
              </a:rPr>
              <a:t>Открыть в ребёнке талант читателя»</a:t>
            </a:r>
            <a:endParaRPr lang="ru-RU" sz="2400" dirty="0" smtClean="0">
              <a:solidFill>
                <a:srgbClr val="003399"/>
              </a:solidFill>
            </a:endParaRPr>
          </a:p>
          <a:p>
            <a:pPr>
              <a:buNone/>
            </a:pPr>
            <a:r>
              <a:rPr lang="ru-RU" sz="2400" i="1" dirty="0" smtClean="0"/>
              <a:t>                                                      С.Я. Маршак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571604" y="4071942"/>
            <a:ext cx="57150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i="1" dirty="0" smtClean="0">
                <a:solidFill>
                  <a:srgbClr val="003399"/>
                </a:solidFill>
              </a:rPr>
              <a:t>«Привить ребёнку вкус к чтению – </a:t>
            </a:r>
          </a:p>
          <a:p>
            <a:r>
              <a:rPr lang="ru-RU" i="1" dirty="0" smtClean="0">
                <a:solidFill>
                  <a:srgbClr val="003399"/>
                </a:solidFill>
              </a:rPr>
              <a:t>лучший подарок, который мы можем </a:t>
            </a:r>
          </a:p>
          <a:p>
            <a:r>
              <a:rPr lang="ru-RU" i="1" dirty="0" smtClean="0">
                <a:solidFill>
                  <a:srgbClr val="003399"/>
                </a:solidFill>
              </a:rPr>
              <a:t>ему сделать»                </a:t>
            </a:r>
          </a:p>
          <a:p>
            <a:r>
              <a:rPr lang="ru-RU" i="1" dirty="0" smtClean="0">
                <a:solidFill>
                  <a:srgbClr val="003399"/>
                </a:solidFill>
              </a:rPr>
              <a:t>                                                      </a:t>
            </a:r>
            <a:r>
              <a:rPr lang="ru-RU" i="1" dirty="0" smtClean="0"/>
              <a:t>С. Лупан</a:t>
            </a:r>
            <a:endParaRPr lang="ru-RU" i="1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928926" y="2714620"/>
            <a:ext cx="500066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i="1" dirty="0" smtClean="0">
                <a:solidFill>
                  <a:srgbClr val="003399"/>
                </a:solidFill>
              </a:rPr>
              <a:t>«Чтение – вот лучшее учение!»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i="1" dirty="0" smtClean="0"/>
              <a:t>                                   А.С. Пушкин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0166" y="571480"/>
            <a:ext cx="6500858" cy="571504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«Авторские сказки»</a:t>
            </a:r>
            <a:endParaRPr lang="ru-RU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 descr="C:\Users\TAHR\Desktop\проект окончательный\фото по проекту\братья гримм\PB27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28" y="1785926"/>
            <a:ext cx="3193257" cy="4257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714744" y="1142984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Братья Гримм  </a:t>
            </a:r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33795" name="Picture 3" descr="C:\Users\TAHR\Desktop\проект окончательный\фото по проекту\DSCN20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71604" y="3429000"/>
            <a:ext cx="3121025" cy="23415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6" name="Picture 4" descr="C:\Users\TAHR\Desktop\проект окончательный\фото по проекту\братья гримм\PC16006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1857364"/>
            <a:ext cx="257176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0166" y="571480"/>
            <a:ext cx="6500858" cy="571504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«Авторские сказки»</a:t>
            </a:r>
            <a:endParaRPr lang="ru-RU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1142984"/>
            <a:ext cx="264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К.И. Чуковский  </a:t>
            </a:r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34818" name="Picture 2" descr="C:\Users\TAHR\Desktop\проект окончательный\фото по проекту\чуковский\P42201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488" y="2071678"/>
            <a:ext cx="5410211" cy="4057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429256" y="1571612"/>
            <a:ext cx="228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С.Я. Маршак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20" name="Picture 4" descr="C:\Users\TAHR\Desktop\проект окончательный\фото по проекту\чуковский\PB1900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1214422"/>
            <a:ext cx="2305031" cy="1728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1" name="Picture 5" descr="C:\Users\TAHR\Desktop\проект окончательный\фото по проекту\PC1600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4" y="3929066"/>
            <a:ext cx="2881333" cy="216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19" name="Picture 3" descr="C:\Users\TAHR\Desktop\проект окончательный\фото по проекту\чуковский\P422013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28794" y="2571744"/>
            <a:ext cx="2071702" cy="1553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TAHR\Desktop\проект окончательный\large-7150.jpg"/>
          <p:cNvPicPr>
            <a:picLocks noChangeAspect="1" noChangeArrowheads="1"/>
          </p:cNvPicPr>
          <p:nvPr/>
        </p:nvPicPr>
        <p:blipFill>
          <a:blip r:embed="rId6" cstate="screen">
            <a:lum bright="-30000"/>
          </a:blip>
          <a:srcRect/>
          <a:stretch>
            <a:fillRect/>
          </a:stretch>
        </p:blipFill>
        <p:spPr bwMode="auto">
          <a:xfrm>
            <a:off x="4643438" y="2714620"/>
            <a:ext cx="571504" cy="428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692696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accent2"/>
                </a:solidFill>
              </a:rPr>
              <a:t>Участники проекта</a:t>
            </a:r>
            <a:endParaRPr lang="ru-RU" sz="4800" b="1" i="1" dirty="0">
              <a:solidFill>
                <a:schemeClr val="accent2"/>
              </a:solidFill>
            </a:endParaRPr>
          </a:p>
        </p:txBody>
      </p:sp>
      <p:pic>
        <p:nvPicPr>
          <p:cNvPr id="2" name="Picture 2" descr="C:\Users\TAHR\Desktop\фото по проекту\библиотека\P4170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6000792" cy="4467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1000100" y="1000108"/>
            <a:ext cx="7286676" cy="5114932"/>
          </a:xfrm>
        </p:spPr>
        <p:txBody>
          <a:bodyPr/>
          <a:lstStyle/>
          <a:p>
            <a:pPr>
              <a:buNone/>
            </a:pPr>
            <a:r>
              <a:rPr lang="ru-RU" sz="2800" b="1" dirty="0">
                <a:solidFill>
                  <a:schemeClr val="accent6"/>
                </a:solidFill>
              </a:rPr>
              <a:t>Вид проекта:  </a:t>
            </a:r>
            <a:r>
              <a:rPr lang="ru-RU" sz="2800" dirty="0">
                <a:solidFill>
                  <a:schemeClr val="accent6"/>
                </a:solidFill>
              </a:rPr>
              <a:t>групповой, </a:t>
            </a:r>
            <a:r>
              <a:rPr lang="ru-RU" sz="2800" dirty="0" smtClean="0">
                <a:solidFill>
                  <a:schemeClr val="accent6"/>
                </a:solidFill>
              </a:rPr>
              <a:t>познавательно-творческий</a:t>
            </a:r>
            <a:r>
              <a:rPr lang="ru-RU" sz="2800" dirty="0">
                <a:solidFill>
                  <a:schemeClr val="accent6"/>
                </a:solidFill>
              </a:rPr>
              <a:t>.</a:t>
            </a:r>
          </a:p>
          <a:p>
            <a:pPr>
              <a:buNone/>
            </a:pPr>
            <a:endParaRPr lang="ru-RU" sz="2800" b="1" dirty="0" smtClean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6"/>
                </a:solidFill>
              </a:rPr>
              <a:t>Продолжительность </a:t>
            </a:r>
            <a:r>
              <a:rPr lang="ru-RU" sz="2800" b="1" dirty="0">
                <a:solidFill>
                  <a:schemeClr val="accent6"/>
                </a:solidFill>
              </a:rPr>
              <a:t>проекта: </a:t>
            </a:r>
            <a:endParaRPr lang="ru-RU" sz="2800" b="1" dirty="0" smtClean="0">
              <a:solidFill>
                <a:schemeClr val="accent6"/>
              </a:solidFill>
            </a:endParaRPr>
          </a:p>
          <a:p>
            <a:pPr indent="17463">
              <a:buNone/>
            </a:pPr>
            <a:r>
              <a:rPr lang="ru-RU" sz="2800" dirty="0" smtClean="0">
                <a:solidFill>
                  <a:schemeClr val="accent6"/>
                </a:solidFill>
              </a:rPr>
              <a:t>октябрь 2015г. – май 2016 г.</a:t>
            </a:r>
            <a:endParaRPr lang="ru-RU" sz="2800" dirty="0">
              <a:solidFill>
                <a:schemeClr val="accent6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6"/>
                </a:solidFill>
              </a:rPr>
              <a:t>Участники </a:t>
            </a:r>
            <a:r>
              <a:rPr lang="ru-RU" sz="2800" b="1" dirty="0">
                <a:solidFill>
                  <a:schemeClr val="accent6"/>
                </a:solidFill>
              </a:rPr>
              <a:t>проекта: </a:t>
            </a:r>
            <a:r>
              <a:rPr lang="ru-RU" sz="2800" dirty="0">
                <a:solidFill>
                  <a:schemeClr val="accent6"/>
                </a:solidFill>
              </a:rPr>
              <a:t>дети </a:t>
            </a:r>
            <a:r>
              <a:rPr lang="ru-RU" sz="2800" dirty="0" smtClean="0">
                <a:solidFill>
                  <a:schemeClr val="accent6"/>
                </a:solidFill>
              </a:rPr>
              <a:t>подготовительной</a:t>
            </a:r>
            <a:r>
              <a:rPr lang="ru-RU" sz="2800" dirty="0" smtClean="0">
                <a:solidFill>
                  <a:schemeClr val="accent6"/>
                </a:solidFill>
              </a:rPr>
              <a:t> </a:t>
            </a:r>
            <a:r>
              <a:rPr lang="ru-RU" sz="2800" dirty="0">
                <a:solidFill>
                  <a:schemeClr val="accent6"/>
                </a:solidFill>
              </a:rPr>
              <a:t>группы, родители воспитанников, </a:t>
            </a:r>
            <a:r>
              <a:rPr lang="ru-RU" sz="2800" dirty="0" smtClean="0">
                <a:solidFill>
                  <a:schemeClr val="accent6"/>
                </a:solidFill>
              </a:rPr>
              <a:t>сотрудники городской детской библиотеки.</a:t>
            </a:r>
            <a:endParaRPr lang="ru-RU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Цель проекта: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000240"/>
            <a:ext cx="6143668" cy="2286016"/>
          </a:xfrm>
        </p:spPr>
        <p:txBody>
          <a:bodyPr/>
          <a:lstStyle/>
          <a:p>
            <a:pPr indent="17463" algn="just">
              <a:buNone/>
            </a:pPr>
            <a:r>
              <a:rPr lang="ru-RU" sz="2800" dirty="0" smtClean="0">
                <a:solidFill>
                  <a:schemeClr val="accent6"/>
                </a:solidFill>
              </a:rPr>
              <a:t>     Повышение интереса  детей к работе с книгой и дополнительное развитие их познавательных и речевых умений на материале сказок. </a:t>
            </a:r>
            <a:endParaRPr lang="ru-RU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72008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Задачи проекта: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85860"/>
            <a:ext cx="7532340" cy="3500462"/>
          </a:xfrm>
        </p:spPr>
        <p:txBody>
          <a:bodyPr/>
          <a:lstStyle/>
          <a:p>
            <a:pPr lvl="0">
              <a:buNone/>
            </a:pPr>
            <a:r>
              <a:rPr lang="ru-RU" sz="1900" b="1" i="1" dirty="0" smtClean="0">
                <a:solidFill>
                  <a:srgbClr val="003399"/>
                </a:solidFill>
              </a:rPr>
              <a:t>Для детей:</a:t>
            </a:r>
          </a:p>
          <a:p>
            <a:pPr marL="180975" indent="-180975"/>
            <a:r>
              <a:rPr lang="ru-RU" sz="1700" dirty="0" smtClean="0">
                <a:solidFill>
                  <a:srgbClr val="003399"/>
                </a:solidFill>
              </a:rPr>
              <a:t>Воспитание у детей дошкольного возраста  позиции активного читателя, интереса и уважения к книге как источнику культуры и информации.</a:t>
            </a:r>
          </a:p>
          <a:p>
            <a:pPr marL="180975" lvl="0" indent="-180975"/>
            <a:r>
              <a:rPr lang="ru-RU" sz="1700" dirty="0" smtClean="0">
                <a:solidFill>
                  <a:srgbClr val="003399"/>
                </a:solidFill>
              </a:rPr>
              <a:t>Обучение детей установлению многообразий связей в тексте произведения, давая оценку действиям и поступкам героев.</a:t>
            </a:r>
          </a:p>
          <a:p>
            <a:pPr marL="180975" lvl="0" indent="-180975"/>
            <a:r>
              <a:rPr lang="ru-RU" sz="1700" dirty="0" smtClean="0">
                <a:solidFill>
                  <a:srgbClr val="003399"/>
                </a:solidFill>
              </a:rPr>
              <a:t>Создание условий для активного внедрения литературного опыта в творческую деятельность детей.</a:t>
            </a:r>
          </a:p>
          <a:p>
            <a:pPr marL="180975" lvl="0" indent="-180975"/>
            <a:r>
              <a:rPr lang="ru-RU" sz="1700" dirty="0" smtClean="0">
                <a:solidFill>
                  <a:srgbClr val="003399"/>
                </a:solidFill>
              </a:rPr>
              <a:t>Поддержание и развитие детской эмоциональности.</a:t>
            </a:r>
          </a:p>
          <a:p>
            <a:pPr marL="180975" lvl="0" indent="-180975"/>
            <a:r>
              <a:rPr lang="ru-RU" sz="1700" dirty="0" smtClean="0">
                <a:solidFill>
                  <a:srgbClr val="003399"/>
                </a:solidFill>
              </a:rPr>
              <a:t>Активизация речевого и мыслительного творчества детей.</a:t>
            </a:r>
          </a:p>
          <a:p>
            <a:pPr marL="180975" lvl="0" indent="-180975"/>
            <a:r>
              <a:rPr lang="ru-RU" sz="1700" dirty="0" smtClean="0">
                <a:solidFill>
                  <a:srgbClr val="003399"/>
                </a:solidFill>
              </a:rPr>
              <a:t>Воспитание доброжелательности и контактности в отношении со сверстниками.</a:t>
            </a:r>
          </a:p>
          <a:p>
            <a:endParaRPr lang="ru-RU" sz="1900" dirty="0">
              <a:solidFill>
                <a:srgbClr val="003399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85786" y="4786322"/>
            <a:ext cx="76438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900" b="1" i="1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родителей:</a:t>
            </a:r>
            <a:endParaRPr lang="ru-RU" sz="1700" b="1" i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80975" marR="0" lvl="0" indent="-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Привлечение родителей  к  оформлению развивающей предметно-пространственной  среды.</a:t>
            </a:r>
            <a:endParaRPr lang="ru-RU" sz="17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80975" marR="0" lvl="0" indent="-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Активизация родителей к совместной продуктивной деятельности.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7772400" cy="72008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Формы и методы работы: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928802"/>
            <a:ext cx="6286544" cy="3429024"/>
          </a:xfrm>
        </p:spPr>
        <p:txBody>
          <a:bodyPr/>
          <a:lstStyle/>
          <a:p>
            <a:r>
              <a:rPr lang="ru-RU" sz="2400" kern="100" dirty="0" smtClean="0">
                <a:solidFill>
                  <a:srgbClr val="003399"/>
                </a:solidFill>
              </a:rPr>
              <a:t>Развивающая предметно-пространственная среда</a:t>
            </a:r>
          </a:p>
          <a:p>
            <a:r>
              <a:rPr lang="ru-RU" sz="2400" kern="100" dirty="0" smtClean="0">
                <a:solidFill>
                  <a:srgbClr val="003399"/>
                </a:solidFill>
              </a:rPr>
              <a:t>Самостоятельная деятельность детей </a:t>
            </a:r>
          </a:p>
          <a:p>
            <a:r>
              <a:rPr lang="ru-RU" sz="2400" kern="100" dirty="0" smtClean="0">
                <a:solidFill>
                  <a:srgbClr val="003399"/>
                </a:solidFill>
              </a:rPr>
              <a:t>Совместная деятельность педагогов и детей</a:t>
            </a:r>
          </a:p>
          <a:p>
            <a:r>
              <a:rPr lang="ru-RU" sz="2400" kern="100" dirty="0" smtClean="0">
                <a:solidFill>
                  <a:srgbClr val="003399"/>
                </a:solidFill>
              </a:rPr>
              <a:t>Совместную свободную деятельность детей и родителей	</a:t>
            </a:r>
          </a:p>
          <a:p>
            <a:endParaRPr lang="ru-RU" sz="20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1714488"/>
            <a:ext cx="74295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детей:  </a:t>
            </a:r>
            <a:endParaRPr lang="ru-RU" sz="2000" b="1" i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уровня речевого развития детей.</a:t>
            </a:r>
            <a:endParaRPr lang="ru-RU" sz="20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 индивидуальных особенностей в творческой речевой деятельности.</a:t>
            </a:r>
            <a:endParaRPr lang="ru-RU" sz="20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различных речевых форм выразительности речи в разных видах деятельности и повседневной жизни.</a:t>
            </a:r>
            <a:endParaRPr lang="ru-RU" sz="20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интереса к книге.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7947" y="764704"/>
            <a:ext cx="61384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результаты: </a:t>
            </a:r>
            <a:endParaRPr lang="ru-RU" sz="4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99592" y="4365104"/>
            <a:ext cx="74888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родителей: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родителей в совместной продуктивной деятельности.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педагогической  культуры родителей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проблеме приобщения  дошкольников к художественной литературе.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71472" y="642918"/>
            <a:ext cx="81003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реализации проекта 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1500174"/>
          <a:ext cx="7891779" cy="4806356"/>
        </p:xfrm>
        <a:graphic>
          <a:graphicData uri="http://schemas.openxmlformats.org/drawingml/2006/table">
            <a:tbl>
              <a:tblPr/>
              <a:tblGrid>
                <a:gridCol w="888606"/>
                <a:gridCol w="2334391"/>
                <a:gridCol w="2334391"/>
                <a:gridCol w="2334391"/>
              </a:tblGrid>
              <a:tr h="3276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Этапы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366" marR="40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366" marR="40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 педагога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366" marR="40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детей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366" marR="40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родителей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366" marR="40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1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.Подготовительный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366" marR="4036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-180975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Изучение и анализ материалов по проблеме детского чтения.</a:t>
                      </a:r>
                      <a:endParaRPr lang="ru-RU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180975" indent="-180975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Постановка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целей и задач, определение методов и приемов.</a:t>
                      </a:r>
                    </a:p>
                    <a:p>
                      <a:pPr marL="180975" indent="-180975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Составление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перспективного плана. </a:t>
                      </a:r>
                    </a:p>
                    <a:p>
                      <a:pPr marL="180975" indent="-180975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Оформление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развивающей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предметно-пространственной среды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180975" indent="-180975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Изготовление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400" dirty="0" err="1" smtClean="0">
                          <a:latin typeface="+mn-lt"/>
                          <a:ea typeface="Times New Roman"/>
                          <a:cs typeface="Times New Roman"/>
                        </a:rPr>
                        <a:t>комплек-тация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пособий для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проведения</a:t>
                      </a:r>
                      <a:r>
                        <a:rPr lang="ru-RU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мероприятий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180975" indent="-180975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Составление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информационных листов </a:t>
                      </a:r>
                      <a:r>
                        <a:rPr lang="ru-RU" sz="1400" baseline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для родителей.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0366" marR="40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-180975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1104900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Изучение особенностей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литературного опыта детей.</a:t>
                      </a:r>
                    </a:p>
                    <a:p>
                      <a:pPr marL="180975" indent="-180975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1104900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Выявление  читательских интересов детей.</a:t>
                      </a:r>
                    </a:p>
                    <a:p>
                      <a:pPr marL="180975" indent="-180975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1104900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Выявление  возможностей  использования  детьми литературного  опыта  в  самостоятельной  творческой деятельности.</a:t>
                      </a:r>
                    </a:p>
                  </a:txBody>
                  <a:tcPr marL="40366" marR="40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-180975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Выявление </a:t>
                      </a:r>
                      <a:r>
                        <a:rPr lang="ru-RU" sz="1400" spc="15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уровня педагогической культуры родителей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по приобщению детей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к художественной литературе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(анкетирование)</a:t>
                      </a:r>
                    </a:p>
                  </a:txBody>
                  <a:tcPr marL="40366" marR="40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620688"/>
          <a:ext cx="7848873" cy="5616624"/>
        </p:xfrm>
        <a:graphic>
          <a:graphicData uri="http://schemas.openxmlformats.org/drawingml/2006/table">
            <a:tbl>
              <a:tblPr/>
              <a:tblGrid>
                <a:gridCol w="888606"/>
                <a:gridCol w="2320089"/>
                <a:gridCol w="2320089"/>
                <a:gridCol w="2320089"/>
              </a:tblGrid>
              <a:tr h="3267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. Организационный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24" marR="3092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1.Проведение мероприятий по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теме согласно перспективного плана.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924" marR="3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1. Участие 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детей в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совместной</a:t>
                      </a:r>
                      <a:r>
                        <a:rPr lang="ru-RU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деятельности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30924" marR="3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1.Оказание помощи в оснащении предметно-развивающей среды.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2.Оказание помощи в проведении мероприятий.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3.Участие родителей в совместной деятельности с детьми и педагогом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924" marR="3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en-AU" sz="20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20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Завершающий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24" marR="3092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ru-RU" sz="1400" spc="-25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1400" spc="-25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Систематизация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практического материала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(игры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, фото, детская продуктивная деятельность).</a:t>
                      </a:r>
                    </a:p>
                  </a:txBody>
                  <a:tcPr marL="30924" marR="3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1.Сравнительный 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анализ уровня 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сформированности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читательских интересов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детей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924" marR="3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1.Отзывы родителей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2.Участие в выставке совместных рисунков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3.Подведение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итогов анкетирования.</a:t>
                      </a:r>
                    </a:p>
                  </a:txBody>
                  <a:tcPr marL="30924" marR="3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нижная стопка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книжная стопка</Template>
  <TotalTime>1400</TotalTime>
  <Words>994</Words>
  <Application>Microsoft Office PowerPoint</Application>
  <PresentationFormat>Экран (4:3)</PresentationFormat>
  <Paragraphs>150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книжная стопка</vt:lpstr>
      <vt:lpstr>Проект  «Сказки – добрые друзья»  Сказка – ложь, да в ней намек, добрым молодцам урок</vt:lpstr>
      <vt:lpstr>Слайд 2</vt:lpstr>
      <vt:lpstr>Слайд 3</vt:lpstr>
      <vt:lpstr>Цель проекта:</vt:lpstr>
      <vt:lpstr>Задачи проекта:</vt:lpstr>
      <vt:lpstr>Формы и методы работы:</vt:lpstr>
      <vt:lpstr>Слайд 7</vt:lpstr>
      <vt:lpstr>Слайд 8</vt:lpstr>
      <vt:lpstr>Слайд 9</vt:lpstr>
      <vt:lpstr>Определение уровня литературного развития ребёнка</vt:lpstr>
      <vt:lpstr>Технологическая карта по реализации проекта «Сказки – добрые друзья»</vt:lpstr>
      <vt:lpstr>Сказка  С.Я. Маршака «Двенадцать месяцев»</vt:lpstr>
      <vt:lpstr>«Вхождение в мир сказок»</vt:lpstr>
      <vt:lpstr>Информационные стенды для родителей</vt:lpstr>
      <vt:lpstr>Игровая деятельность, НОД</vt:lpstr>
      <vt:lpstr>Экскурсия в библиотеку</vt:lpstr>
      <vt:lpstr>Экскурсия в библиотеку</vt:lpstr>
      <vt:lpstr>«Русские народные сказки»</vt:lpstr>
      <vt:lpstr>Слайд 19</vt:lpstr>
      <vt:lpstr>«Авторские сказки»</vt:lpstr>
      <vt:lpstr>«Авторские сказки»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Хозяин</dc:creator>
  <cp:lastModifiedBy>TAHR</cp:lastModifiedBy>
  <cp:revision>121</cp:revision>
  <dcterms:created xsi:type="dcterms:W3CDTF">2012-05-10T14:49:49Z</dcterms:created>
  <dcterms:modified xsi:type="dcterms:W3CDTF">2016-06-24T04:22:55Z</dcterms:modified>
</cp:coreProperties>
</file>