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9" r:id="rId5"/>
    <p:sldId id="260" r:id="rId6"/>
    <p:sldId id="271" r:id="rId7"/>
    <p:sldId id="258" r:id="rId8"/>
    <p:sldId id="266" r:id="rId9"/>
    <p:sldId id="262" r:id="rId10"/>
    <p:sldId id="268" r:id="rId11"/>
    <p:sldId id="272" r:id="rId12"/>
    <p:sldId id="267" r:id="rId13"/>
    <p:sldId id="273" r:id="rId14"/>
    <p:sldId id="269" r:id="rId15"/>
    <p:sldId id="274" r:id="rId16"/>
    <p:sldId id="275" r:id="rId17"/>
    <p:sldId id="261" r:id="rId18"/>
    <p:sldId id="276" r:id="rId19"/>
    <p:sldId id="277" r:id="rId20"/>
    <p:sldId id="280" r:id="rId21"/>
    <p:sldId id="279" r:id="rId22"/>
  </p:sldIdLst>
  <p:sldSz cx="9144000" cy="6858000" type="screen4x3"/>
  <p:notesSz cx="6858000" cy="9144000"/>
  <p:custDataLst>
    <p:tags r:id="rId23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FF"/>
    <a:srgbClr val="663300"/>
    <a:srgbClr val="3366CC"/>
    <a:srgbClr val="422C16"/>
    <a:srgbClr val="0C788E"/>
    <a:srgbClr val="006666"/>
    <a:srgbClr val="0099CC"/>
    <a:srgbClr val="660033"/>
    <a:srgbClr val="00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323" autoAdjust="0"/>
    <p:restoredTop sz="94652" autoAdjust="0"/>
  </p:normalViewPr>
  <p:slideViewPr>
    <p:cSldViewPr>
      <p:cViewPr>
        <p:scale>
          <a:sx n="70" d="100"/>
          <a:sy n="70" d="100"/>
        </p:scale>
        <p:origin x="-1014" y="-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image" Target="../media/image45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51E1FC-4E12-4206-898E-06F73A0431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BE8C57-DEFA-47B2-A453-EEC43F40ED27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2-3 года  Формирование </a:t>
          </a:r>
          <a:r>
            <a:rPr lang="ru-RU" sz="2400" dirty="0" err="1" smtClean="0">
              <a:solidFill>
                <a:schemeClr val="tx1"/>
              </a:solidFill>
            </a:rPr>
            <a:t>гендерной</a:t>
          </a:r>
          <a:r>
            <a:rPr lang="ru-RU" sz="2400" dirty="0" smtClean="0">
              <a:solidFill>
                <a:schemeClr val="tx1"/>
              </a:solidFill>
            </a:rPr>
            <a:t> идентичности</a:t>
          </a:r>
          <a:endParaRPr lang="ru-RU" sz="2400" dirty="0">
            <a:solidFill>
              <a:schemeClr val="tx1"/>
            </a:solidFill>
          </a:endParaRPr>
        </a:p>
      </dgm:t>
    </dgm:pt>
    <dgm:pt modelId="{94A0EAFF-6D6C-49CA-9FDF-0329FE0871D3}" type="parTrans" cxnId="{1FCB7AA1-3F33-4329-8078-09D73293A2D7}">
      <dgm:prSet/>
      <dgm:spPr/>
      <dgm:t>
        <a:bodyPr/>
        <a:lstStyle/>
        <a:p>
          <a:endParaRPr lang="ru-RU"/>
        </a:p>
      </dgm:t>
    </dgm:pt>
    <dgm:pt modelId="{6B24A1E6-DD6C-463D-8B9F-9BD2F0931E11}" type="sibTrans" cxnId="{1FCB7AA1-3F33-4329-8078-09D73293A2D7}">
      <dgm:prSet/>
      <dgm:spPr/>
      <dgm:t>
        <a:bodyPr/>
        <a:lstStyle/>
        <a:p>
          <a:endParaRPr lang="ru-RU"/>
        </a:p>
      </dgm:t>
    </dgm:pt>
    <dgm:pt modelId="{88886926-DA53-4EB9-8A41-9082C9192E7F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4-7 лет  Формирование умения реализации в совместной деятельности  гендерных ролей</a:t>
          </a:r>
          <a:endParaRPr lang="ru-RU" sz="2400" dirty="0">
            <a:solidFill>
              <a:schemeClr val="tx1"/>
            </a:solidFill>
          </a:endParaRPr>
        </a:p>
      </dgm:t>
    </dgm:pt>
    <dgm:pt modelId="{B7FDE9B1-25E2-4487-B7A4-40B5E8B65B47}" type="parTrans" cxnId="{E7809468-640B-488C-A616-08C83A0B1D1E}">
      <dgm:prSet/>
      <dgm:spPr/>
      <dgm:t>
        <a:bodyPr/>
        <a:lstStyle/>
        <a:p>
          <a:endParaRPr lang="ru-RU"/>
        </a:p>
      </dgm:t>
    </dgm:pt>
    <dgm:pt modelId="{4CF783D0-DB47-4C4C-9A02-F9D30BC20104}" type="sibTrans" cxnId="{E7809468-640B-488C-A616-08C83A0B1D1E}">
      <dgm:prSet/>
      <dgm:spPr/>
      <dgm:t>
        <a:bodyPr/>
        <a:lstStyle/>
        <a:p>
          <a:endParaRPr lang="ru-RU"/>
        </a:p>
      </dgm:t>
    </dgm:pt>
    <dgm:pt modelId="{9055CB86-C1F6-4EDC-A6A2-6040E829DBB6}" type="pres">
      <dgm:prSet presAssocID="{A051E1FC-4E12-4206-898E-06F73A0431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CBC043-CB60-44BF-955A-071CCA302A4E}" type="pres">
      <dgm:prSet presAssocID="{F7BE8C57-DEFA-47B2-A453-EEC43F40ED27}" presName="composite" presStyleCnt="0"/>
      <dgm:spPr/>
    </dgm:pt>
    <dgm:pt modelId="{BB6519E3-F497-4450-A532-BA34C25F69F7}" type="pres">
      <dgm:prSet presAssocID="{F7BE8C57-DEFA-47B2-A453-EEC43F40ED27}" presName="imgShp" presStyleLbl="fgImgPlace1" presStyleIdx="0" presStyleCnt="2" custScaleX="77455" custScaleY="71073" custLinFactNeighborX="-20271" custLinFactNeighborY="189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A288C41-A02A-4F74-88B4-BB7F9CCC5AC0}" type="pres">
      <dgm:prSet presAssocID="{F7BE8C57-DEFA-47B2-A453-EEC43F40ED27}" presName="txShp" presStyleLbl="node1" presStyleIdx="0" presStyleCnt="2" custScaleY="54521" custLinFactNeighborX="-14057" custLinFactNeighborY="-1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D86E9-510C-4E76-BC5D-E6836A65A04E}" type="pres">
      <dgm:prSet presAssocID="{6B24A1E6-DD6C-463D-8B9F-9BD2F0931E11}" presName="spacing" presStyleCnt="0"/>
      <dgm:spPr/>
    </dgm:pt>
    <dgm:pt modelId="{7D230C67-B38C-4204-8F06-BAAE6E78E99A}" type="pres">
      <dgm:prSet presAssocID="{88886926-DA53-4EB9-8A41-9082C9192E7F}" presName="composite" presStyleCnt="0"/>
      <dgm:spPr/>
    </dgm:pt>
    <dgm:pt modelId="{F7F661F3-F5B3-4330-8705-0A40CB5FDAEC}" type="pres">
      <dgm:prSet presAssocID="{88886926-DA53-4EB9-8A41-9082C9192E7F}" presName="imgShp" presStyleLbl="fgImgPlace1" presStyleIdx="1" presStyleCnt="2" custScaleX="74544" custScaleY="69849" custLinFactNeighborX="35848" custLinFactNeighborY="-4461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863538-A258-4927-85C8-ADA6F810AF7A}" type="pres">
      <dgm:prSet presAssocID="{88886926-DA53-4EB9-8A41-9082C9192E7F}" presName="txShp" presStyleLbl="node1" presStyleIdx="1" presStyleCnt="2" custScaleX="104900" custScaleY="55167" custLinFactNeighborX="13481" custLinFactNeighborY="-44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809468-640B-488C-A616-08C83A0B1D1E}" srcId="{A051E1FC-4E12-4206-898E-06F73A043125}" destId="{88886926-DA53-4EB9-8A41-9082C9192E7F}" srcOrd="1" destOrd="0" parTransId="{B7FDE9B1-25E2-4487-B7A4-40B5E8B65B47}" sibTransId="{4CF783D0-DB47-4C4C-9A02-F9D30BC20104}"/>
    <dgm:cxn modelId="{8A487F08-C624-4A7F-A162-A4254965096D}" type="presOf" srcId="{A051E1FC-4E12-4206-898E-06F73A043125}" destId="{9055CB86-C1F6-4EDC-A6A2-6040E829DBB6}" srcOrd="0" destOrd="0" presId="urn:microsoft.com/office/officeart/2005/8/layout/vList3"/>
    <dgm:cxn modelId="{921E11A5-6F36-4FD8-8779-0074D17A9074}" type="presOf" srcId="{F7BE8C57-DEFA-47B2-A453-EEC43F40ED27}" destId="{8A288C41-A02A-4F74-88B4-BB7F9CCC5AC0}" srcOrd="0" destOrd="0" presId="urn:microsoft.com/office/officeart/2005/8/layout/vList3"/>
    <dgm:cxn modelId="{117D9D36-C3E5-438A-B464-504F09ECEBF9}" type="presOf" srcId="{88886926-DA53-4EB9-8A41-9082C9192E7F}" destId="{16863538-A258-4927-85C8-ADA6F810AF7A}" srcOrd="0" destOrd="0" presId="urn:microsoft.com/office/officeart/2005/8/layout/vList3"/>
    <dgm:cxn modelId="{1FCB7AA1-3F33-4329-8078-09D73293A2D7}" srcId="{A051E1FC-4E12-4206-898E-06F73A043125}" destId="{F7BE8C57-DEFA-47B2-A453-EEC43F40ED27}" srcOrd="0" destOrd="0" parTransId="{94A0EAFF-6D6C-49CA-9FDF-0329FE0871D3}" sibTransId="{6B24A1E6-DD6C-463D-8B9F-9BD2F0931E11}"/>
    <dgm:cxn modelId="{E89CA43D-0B26-49B0-8F34-892CC8D3CF3E}" type="presParOf" srcId="{9055CB86-C1F6-4EDC-A6A2-6040E829DBB6}" destId="{8BCBC043-CB60-44BF-955A-071CCA302A4E}" srcOrd="0" destOrd="0" presId="urn:microsoft.com/office/officeart/2005/8/layout/vList3"/>
    <dgm:cxn modelId="{62D29953-41E0-4634-BCD0-E924E8A5F306}" type="presParOf" srcId="{8BCBC043-CB60-44BF-955A-071CCA302A4E}" destId="{BB6519E3-F497-4450-A532-BA34C25F69F7}" srcOrd="0" destOrd="0" presId="urn:microsoft.com/office/officeart/2005/8/layout/vList3"/>
    <dgm:cxn modelId="{3A26E051-926A-47E0-A593-4713079DA246}" type="presParOf" srcId="{8BCBC043-CB60-44BF-955A-071CCA302A4E}" destId="{8A288C41-A02A-4F74-88B4-BB7F9CCC5AC0}" srcOrd="1" destOrd="0" presId="urn:microsoft.com/office/officeart/2005/8/layout/vList3"/>
    <dgm:cxn modelId="{5D1FCE85-ADC5-47FA-973D-96786E60DDB9}" type="presParOf" srcId="{9055CB86-C1F6-4EDC-A6A2-6040E829DBB6}" destId="{AE8D86E9-510C-4E76-BC5D-E6836A65A04E}" srcOrd="1" destOrd="0" presId="urn:microsoft.com/office/officeart/2005/8/layout/vList3"/>
    <dgm:cxn modelId="{B2F84B71-C38B-495A-B32F-FA6EEF1D55E2}" type="presParOf" srcId="{9055CB86-C1F6-4EDC-A6A2-6040E829DBB6}" destId="{7D230C67-B38C-4204-8F06-BAAE6E78E99A}" srcOrd="2" destOrd="0" presId="urn:microsoft.com/office/officeart/2005/8/layout/vList3"/>
    <dgm:cxn modelId="{546B9FD9-1F61-44E8-99F7-D258E03D2A87}" type="presParOf" srcId="{7D230C67-B38C-4204-8F06-BAAE6E78E99A}" destId="{F7F661F3-F5B3-4330-8705-0A40CB5FDAEC}" srcOrd="0" destOrd="0" presId="urn:microsoft.com/office/officeart/2005/8/layout/vList3"/>
    <dgm:cxn modelId="{2E444E7B-B41C-4880-A4E2-F16B474EB23A}" type="presParOf" srcId="{7D230C67-B38C-4204-8F06-BAAE6E78E99A}" destId="{16863538-A258-4927-85C8-ADA6F810AF7A}" srcOrd="1" destOrd="0" presId="urn:microsoft.com/office/officeart/2005/8/layout/vLis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51E1FC-4E12-4206-898E-06F73A04312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BE8C57-DEFA-47B2-A453-EEC43F40ED27}">
      <dgm:prSet phldrT="[Текст]" custT="1"/>
      <dgm:spPr>
        <a:solidFill>
          <a:srgbClr val="FF99CC"/>
        </a:solidFill>
        <a:ln>
          <a:solidFill>
            <a:srgbClr val="FFC000"/>
          </a:solidFill>
        </a:ln>
      </dgm:spPr>
      <dgm:t>
        <a:bodyPr/>
        <a:lstStyle/>
        <a:p>
          <a:endParaRPr lang="ru-RU" sz="2400" dirty="0" smtClean="0">
            <a:solidFill>
              <a:schemeClr val="tx1"/>
            </a:solidFill>
          </a:endParaRPr>
        </a:p>
        <a:p>
          <a:endParaRPr lang="ru-RU" sz="2000" dirty="0" smtClean="0">
            <a:solidFill>
              <a:schemeClr val="tx1"/>
            </a:solidFill>
          </a:endParaRPr>
        </a:p>
        <a:p>
          <a:r>
            <a:rPr lang="ru-RU" sz="2000" dirty="0" smtClean="0">
              <a:solidFill>
                <a:schemeClr val="tx1"/>
              </a:solidFill>
            </a:rPr>
            <a:t>Девочки - слуховое восприятие</a:t>
          </a:r>
          <a:endParaRPr lang="ru-RU" sz="2000" dirty="0">
            <a:solidFill>
              <a:schemeClr val="tx1"/>
            </a:solidFill>
          </a:endParaRPr>
        </a:p>
      </dgm:t>
    </dgm:pt>
    <dgm:pt modelId="{94A0EAFF-6D6C-49CA-9FDF-0329FE0871D3}" type="parTrans" cxnId="{1FCB7AA1-3F33-4329-8078-09D73293A2D7}">
      <dgm:prSet/>
      <dgm:spPr/>
      <dgm:t>
        <a:bodyPr/>
        <a:lstStyle/>
        <a:p>
          <a:endParaRPr lang="ru-RU"/>
        </a:p>
      </dgm:t>
    </dgm:pt>
    <dgm:pt modelId="{6B24A1E6-DD6C-463D-8B9F-9BD2F0931E11}" type="sibTrans" cxnId="{1FCB7AA1-3F33-4329-8078-09D73293A2D7}">
      <dgm:prSet/>
      <dgm:spPr/>
      <dgm:t>
        <a:bodyPr/>
        <a:lstStyle/>
        <a:p>
          <a:endParaRPr lang="ru-RU"/>
        </a:p>
      </dgm:t>
    </dgm:pt>
    <dgm:pt modelId="{88886926-DA53-4EB9-8A41-9082C9192E7F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 sz="2400" dirty="0" smtClean="0">
            <a:solidFill>
              <a:schemeClr val="tx1"/>
            </a:solidFill>
          </a:endParaRPr>
        </a:p>
        <a:p>
          <a:endParaRPr lang="ru-RU" sz="2000" dirty="0" smtClean="0">
            <a:solidFill>
              <a:schemeClr val="tx1"/>
            </a:solidFill>
          </a:endParaRPr>
        </a:p>
        <a:p>
          <a:r>
            <a:rPr lang="ru-RU" sz="2000" dirty="0" smtClean="0">
              <a:solidFill>
                <a:schemeClr val="tx1"/>
              </a:solidFill>
            </a:rPr>
            <a:t>Мальчики – зрительное восприятие</a:t>
          </a:r>
          <a:endParaRPr lang="ru-RU" sz="2000" dirty="0">
            <a:solidFill>
              <a:schemeClr val="tx1"/>
            </a:solidFill>
          </a:endParaRPr>
        </a:p>
      </dgm:t>
    </dgm:pt>
    <dgm:pt modelId="{B7FDE9B1-25E2-4487-B7A4-40B5E8B65B47}" type="parTrans" cxnId="{E7809468-640B-488C-A616-08C83A0B1D1E}">
      <dgm:prSet/>
      <dgm:spPr/>
      <dgm:t>
        <a:bodyPr/>
        <a:lstStyle/>
        <a:p>
          <a:endParaRPr lang="ru-RU"/>
        </a:p>
      </dgm:t>
    </dgm:pt>
    <dgm:pt modelId="{4CF783D0-DB47-4C4C-9A02-F9D30BC20104}" type="sibTrans" cxnId="{E7809468-640B-488C-A616-08C83A0B1D1E}">
      <dgm:prSet/>
      <dgm:spPr/>
      <dgm:t>
        <a:bodyPr/>
        <a:lstStyle/>
        <a:p>
          <a:endParaRPr lang="ru-RU"/>
        </a:p>
      </dgm:t>
    </dgm:pt>
    <dgm:pt modelId="{F5A94E67-8AF1-4545-82BB-128BA1A7BC33}" type="pres">
      <dgm:prSet presAssocID="{A051E1FC-4E12-4206-898E-06F73A04312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DDCDE2-0DB6-4A15-8E38-F502D71D5BDD}" type="pres">
      <dgm:prSet presAssocID="{A051E1FC-4E12-4206-898E-06F73A043125}" presName="fgShape" presStyleLbl="fgShp" presStyleIdx="0" presStyleCnt="1"/>
      <dgm:spPr/>
    </dgm:pt>
    <dgm:pt modelId="{5A8F842F-4C34-4270-9DE8-0E05295A20EF}" type="pres">
      <dgm:prSet presAssocID="{A051E1FC-4E12-4206-898E-06F73A043125}" presName="linComp" presStyleCnt="0"/>
      <dgm:spPr/>
    </dgm:pt>
    <dgm:pt modelId="{673F8A7B-A5FB-4C94-940C-767D0AD4C5A3}" type="pres">
      <dgm:prSet presAssocID="{F7BE8C57-DEFA-47B2-A453-EEC43F40ED27}" presName="compNode" presStyleCnt="0"/>
      <dgm:spPr/>
    </dgm:pt>
    <dgm:pt modelId="{98443EDE-58E3-4CEA-8C2B-50E9C85596E3}" type="pres">
      <dgm:prSet presAssocID="{F7BE8C57-DEFA-47B2-A453-EEC43F40ED27}" presName="bkgdShape" presStyleLbl="node1" presStyleIdx="0" presStyleCnt="2"/>
      <dgm:spPr/>
      <dgm:t>
        <a:bodyPr/>
        <a:lstStyle/>
        <a:p>
          <a:endParaRPr lang="ru-RU"/>
        </a:p>
      </dgm:t>
    </dgm:pt>
    <dgm:pt modelId="{DF804C9F-EFC3-41EF-A54B-D843187DCDB6}" type="pres">
      <dgm:prSet presAssocID="{F7BE8C57-DEFA-47B2-A453-EEC43F40ED27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5F819-64C3-4857-A6BA-33DD38C37998}" type="pres">
      <dgm:prSet presAssocID="{F7BE8C57-DEFA-47B2-A453-EEC43F40ED27}" presName="invisiNode" presStyleLbl="node1" presStyleIdx="0" presStyleCnt="2"/>
      <dgm:spPr/>
    </dgm:pt>
    <dgm:pt modelId="{0758678B-A09E-4AD6-907D-1E0F8628E1C4}" type="pres">
      <dgm:prSet presAssocID="{F7BE8C57-DEFA-47B2-A453-EEC43F40ED27}" presName="imagNode" presStyleLbl="fgImgPlace1" presStyleIdx="0" presStyleCnt="2" custScaleX="170074" custScaleY="157207" custLinFactNeighborY="199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2AA30E-6F32-4D1D-97E8-EBB2F88D27CB}" type="pres">
      <dgm:prSet presAssocID="{6B24A1E6-DD6C-463D-8B9F-9BD2F0931E1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0160A5-598E-4E36-AFAF-391A375DBA29}" type="pres">
      <dgm:prSet presAssocID="{88886926-DA53-4EB9-8A41-9082C9192E7F}" presName="compNode" presStyleCnt="0"/>
      <dgm:spPr/>
    </dgm:pt>
    <dgm:pt modelId="{54E82A7E-B7DD-48BD-B411-AD8FBD2A3568}" type="pres">
      <dgm:prSet presAssocID="{88886926-DA53-4EB9-8A41-9082C9192E7F}" presName="bkgdShape" presStyleLbl="node1" presStyleIdx="1" presStyleCnt="2" custLinFactNeighborX="223" custLinFactNeighborY="-1762"/>
      <dgm:spPr/>
      <dgm:t>
        <a:bodyPr/>
        <a:lstStyle/>
        <a:p>
          <a:endParaRPr lang="ru-RU"/>
        </a:p>
      </dgm:t>
    </dgm:pt>
    <dgm:pt modelId="{A577E9AA-8229-4D64-A067-AB29DF3E4F5E}" type="pres">
      <dgm:prSet presAssocID="{88886926-DA53-4EB9-8A41-9082C9192E7F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7B9D2-E62E-416D-89CA-3C53FB3A5844}" type="pres">
      <dgm:prSet presAssocID="{88886926-DA53-4EB9-8A41-9082C9192E7F}" presName="invisiNode" presStyleLbl="node1" presStyleIdx="1" presStyleCnt="2"/>
      <dgm:spPr/>
    </dgm:pt>
    <dgm:pt modelId="{3E118CFE-88AA-49EC-9A1F-EBE7580B3DDA}" type="pres">
      <dgm:prSet presAssocID="{88886926-DA53-4EB9-8A41-9082C9192E7F}" presName="imagNode" presStyleLbl="fgImgPlace1" presStyleIdx="1" presStyleCnt="2" custScaleX="173989" custScaleY="157207" custLinFactNeighborX="4887" custLinFactNeighborY="2484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21D11D8-F129-4057-9C11-5E72A951C5D6}" type="presOf" srcId="{88886926-DA53-4EB9-8A41-9082C9192E7F}" destId="{A577E9AA-8229-4D64-A067-AB29DF3E4F5E}" srcOrd="1" destOrd="0" presId="urn:microsoft.com/office/officeart/2005/8/layout/hList7"/>
    <dgm:cxn modelId="{E7809468-640B-488C-A616-08C83A0B1D1E}" srcId="{A051E1FC-4E12-4206-898E-06F73A043125}" destId="{88886926-DA53-4EB9-8A41-9082C9192E7F}" srcOrd="1" destOrd="0" parTransId="{B7FDE9B1-25E2-4487-B7A4-40B5E8B65B47}" sibTransId="{4CF783D0-DB47-4C4C-9A02-F9D30BC20104}"/>
    <dgm:cxn modelId="{C4F25188-F1BB-4CC4-B2EA-0EFB1D8E0822}" type="presOf" srcId="{A051E1FC-4E12-4206-898E-06F73A043125}" destId="{F5A94E67-8AF1-4545-82BB-128BA1A7BC33}" srcOrd="0" destOrd="0" presId="urn:microsoft.com/office/officeart/2005/8/layout/hList7"/>
    <dgm:cxn modelId="{F33B66AF-9042-42F2-A7A6-C3DEACB50530}" type="presOf" srcId="{F7BE8C57-DEFA-47B2-A453-EEC43F40ED27}" destId="{DF804C9F-EFC3-41EF-A54B-D843187DCDB6}" srcOrd="1" destOrd="0" presId="urn:microsoft.com/office/officeart/2005/8/layout/hList7"/>
    <dgm:cxn modelId="{E0356594-ED60-4F60-8712-B9894D2D35F8}" type="presOf" srcId="{88886926-DA53-4EB9-8A41-9082C9192E7F}" destId="{54E82A7E-B7DD-48BD-B411-AD8FBD2A3568}" srcOrd="0" destOrd="0" presId="urn:microsoft.com/office/officeart/2005/8/layout/hList7"/>
    <dgm:cxn modelId="{D05D2954-1A0C-4D39-BE79-AB4E86023017}" type="presOf" srcId="{6B24A1E6-DD6C-463D-8B9F-9BD2F0931E11}" destId="{B72AA30E-6F32-4D1D-97E8-EBB2F88D27CB}" srcOrd="0" destOrd="0" presId="urn:microsoft.com/office/officeart/2005/8/layout/hList7"/>
    <dgm:cxn modelId="{1FCB7AA1-3F33-4329-8078-09D73293A2D7}" srcId="{A051E1FC-4E12-4206-898E-06F73A043125}" destId="{F7BE8C57-DEFA-47B2-A453-EEC43F40ED27}" srcOrd="0" destOrd="0" parTransId="{94A0EAFF-6D6C-49CA-9FDF-0329FE0871D3}" sibTransId="{6B24A1E6-DD6C-463D-8B9F-9BD2F0931E11}"/>
    <dgm:cxn modelId="{8DFE2180-CC94-4FC4-B3E9-8555FC0A27E9}" type="presOf" srcId="{F7BE8C57-DEFA-47B2-A453-EEC43F40ED27}" destId="{98443EDE-58E3-4CEA-8C2B-50E9C85596E3}" srcOrd="0" destOrd="0" presId="urn:microsoft.com/office/officeart/2005/8/layout/hList7"/>
    <dgm:cxn modelId="{5A0A35F8-B181-4F67-98D0-4658C7FEBC31}" type="presParOf" srcId="{F5A94E67-8AF1-4545-82BB-128BA1A7BC33}" destId="{87DDCDE2-0DB6-4A15-8E38-F502D71D5BDD}" srcOrd="0" destOrd="0" presId="urn:microsoft.com/office/officeart/2005/8/layout/hList7"/>
    <dgm:cxn modelId="{29ABBAEB-8030-4FC4-958D-BC424E3CF598}" type="presParOf" srcId="{F5A94E67-8AF1-4545-82BB-128BA1A7BC33}" destId="{5A8F842F-4C34-4270-9DE8-0E05295A20EF}" srcOrd="1" destOrd="0" presId="urn:microsoft.com/office/officeart/2005/8/layout/hList7"/>
    <dgm:cxn modelId="{DC5AC78F-5909-4DF8-BACA-9130FBF29641}" type="presParOf" srcId="{5A8F842F-4C34-4270-9DE8-0E05295A20EF}" destId="{673F8A7B-A5FB-4C94-940C-767D0AD4C5A3}" srcOrd="0" destOrd="0" presId="urn:microsoft.com/office/officeart/2005/8/layout/hList7"/>
    <dgm:cxn modelId="{B71B89CB-15A3-493C-8F10-14A66E83DEE5}" type="presParOf" srcId="{673F8A7B-A5FB-4C94-940C-767D0AD4C5A3}" destId="{98443EDE-58E3-4CEA-8C2B-50E9C85596E3}" srcOrd="0" destOrd="0" presId="urn:microsoft.com/office/officeart/2005/8/layout/hList7"/>
    <dgm:cxn modelId="{5AC4CCF4-7A5A-4DA8-97B6-57A5D84D1100}" type="presParOf" srcId="{673F8A7B-A5FB-4C94-940C-767D0AD4C5A3}" destId="{DF804C9F-EFC3-41EF-A54B-D843187DCDB6}" srcOrd="1" destOrd="0" presId="urn:microsoft.com/office/officeart/2005/8/layout/hList7"/>
    <dgm:cxn modelId="{9F1DEECE-9F89-4762-91BD-0637BDAD3771}" type="presParOf" srcId="{673F8A7B-A5FB-4C94-940C-767D0AD4C5A3}" destId="{80E5F819-64C3-4857-A6BA-33DD38C37998}" srcOrd="2" destOrd="0" presId="urn:microsoft.com/office/officeart/2005/8/layout/hList7"/>
    <dgm:cxn modelId="{6705A141-03E6-4BA4-8848-EE52DF859035}" type="presParOf" srcId="{673F8A7B-A5FB-4C94-940C-767D0AD4C5A3}" destId="{0758678B-A09E-4AD6-907D-1E0F8628E1C4}" srcOrd="3" destOrd="0" presId="urn:microsoft.com/office/officeart/2005/8/layout/hList7"/>
    <dgm:cxn modelId="{74C9F799-06AE-4FBD-8FC5-B47A630A3420}" type="presParOf" srcId="{5A8F842F-4C34-4270-9DE8-0E05295A20EF}" destId="{B72AA30E-6F32-4D1D-97E8-EBB2F88D27CB}" srcOrd="1" destOrd="0" presId="urn:microsoft.com/office/officeart/2005/8/layout/hList7"/>
    <dgm:cxn modelId="{C4688559-9E14-47FD-A967-46DDA247194E}" type="presParOf" srcId="{5A8F842F-4C34-4270-9DE8-0E05295A20EF}" destId="{D50160A5-598E-4E36-AFAF-391A375DBA29}" srcOrd="2" destOrd="0" presId="urn:microsoft.com/office/officeart/2005/8/layout/hList7"/>
    <dgm:cxn modelId="{EF6C4CE6-6EF6-4A68-9D07-733D025C78AA}" type="presParOf" srcId="{D50160A5-598E-4E36-AFAF-391A375DBA29}" destId="{54E82A7E-B7DD-48BD-B411-AD8FBD2A3568}" srcOrd="0" destOrd="0" presId="urn:microsoft.com/office/officeart/2005/8/layout/hList7"/>
    <dgm:cxn modelId="{DF0AB53F-5775-47EB-AD90-0D097772238F}" type="presParOf" srcId="{D50160A5-598E-4E36-AFAF-391A375DBA29}" destId="{A577E9AA-8229-4D64-A067-AB29DF3E4F5E}" srcOrd="1" destOrd="0" presId="urn:microsoft.com/office/officeart/2005/8/layout/hList7"/>
    <dgm:cxn modelId="{464781FD-A486-4F78-8AC1-22BB5412092D}" type="presParOf" srcId="{D50160A5-598E-4E36-AFAF-391A375DBA29}" destId="{7097B9D2-E62E-416D-89CA-3C53FB3A5844}" srcOrd="2" destOrd="0" presId="urn:microsoft.com/office/officeart/2005/8/layout/hList7"/>
    <dgm:cxn modelId="{2AC3CF29-A717-417A-BAF8-7A8B39C1EA8E}" type="presParOf" srcId="{D50160A5-598E-4E36-AFAF-391A375DBA29}" destId="{3E118CFE-88AA-49EC-9A1F-EBE7580B3DDA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58BD54-37F0-45B2-BF74-6373C8B143D9}" type="doc">
      <dgm:prSet loTypeId="urn:microsoft.com/office/officeart/2005/8/layout/vProcess5" loCatId="process" qsTypeId="urn:microsoft.com/office/officeart/2005/8/quickstyle/3d5" qsCatId="3D" csTypeId="urn:microsoft.com/office/officeart/2005/8/colors/colorful5" csCatId="colorful" phldr="1"/>
      <dgm:spPr/>
    </dgm:pt>
    <dgm:pt modelId="{15F618BC-277E-494D-A16C-7BB4C68A61EF}">
      <dgm:prSet phldrT="[Текст]" custT="1"/>
      <dgm:spPr>
        <a:xfrm>
          <a:off x="0" y="0"/>
          <a:ext cx="6583680" cy="1122445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solidFill>
            <a:srgbClr val="8064A2">
              <a:lumMod val="40000"/>
              <a:lumOff val="60000"/>
            </a:srgbClr>
          </a:solidFill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algn="ctr"/>
          <a:r>
            <a:rPr lang="ru-RU" sz="26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ru-RU" sz="3200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Предметно-развивающая среда</a:t>
          </a:r>
          <a:endParaRPr lang="ru-RU" sz="3200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gm:t>
    </dgm:pt>
    <dgm:pt modelId="{26F74109-5A8E-4697-8C34-8155DC84EB40}" type="parTrans" cxnId="{1C00149E-5E96-4378-9941-897FEC13E832}">
      <dgm:prSet/>
      <dgm:spPr/>
      <dgm:t>
        <a:bodyPr/>
        <a:lstStyle/>
        <a:p>
          <a:endParaRPr lang="ru-RU"/>
        </a:p>
      </dgm:t>
    </dgm:pt>
    <dgm:pt modelId="{ABAE51F3-E3EE-47B4-838A-8221876354BA}" type="sibTrans" cxnId="{1C00149E-5E96-4378-9941-897FEC13E832}">
      <dgm:prSet/>
      <dgm:spPr>
        <a:xfrm>
          <a:off x="5854090" y="859691"/>
          <a:ext cx="729589" cy="729589"/>
        </a:xfrm>
        <a:solidFill>
          <a:srgbClr val="FF0000">
            <a:alpha val="90000"/>
          </a:srgbClr>
        </a:solidFill>
        <a:ln>
          <a:noFill/>
        </a:ln>
        <a:effectLst/>
        <a:sp3d z="57150" extrusionH="63500" contourW="12700" prstMaterial="matte">
          <a:contourClr>
            <a:sysClr val="windowText" lastClr="000000">
              <a:tint val="20000"/>
            </a:sysClr>
          </a:contourClr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9B51AD7-DD79-4BBC-96AC-55DDE1431A8A}">
      <dgm:prSet phldrT="[Текст]" custT="1"/>
      <dgm:spPr>
        <a:xfrm>
          <a:off x="551383" y="1326527"/>
          <a:ext cx="6583680" cy="1122445"/>
        </a:xfrm>
        <a:solidFill>
          <a:srgbClr val="4BACC6">
            <a:hueOff val="-3311292"/>
            <a:satOff val="13270"/>
            <a:lumOff val="2876"/>
            <a:alphaOff val="0"/>
          </a:srgbClr>
        </a:solidFill>
        <a:ln>
          <a:solidFill>
            <a:srgbClr val="8064A2">
              <a:lumMod val="40000"/>
              <a:lumOff val="60000"/>
            </a:srgbClr>
          </a:solidFill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algn="ctr"/>
          <a:r>
            <a:rPr lang="ru-RU" sz="3200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 Работа с детьми</a:t>
          </a:r>
          <a:endParaRPr lang="ru-RU" sz="3200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gm:t>
    </dgm:pt>
    <dgm:pt modelId="{B68E5ED8-1530-4D42-889C-03AFBC9F9527}" type="parTrans" cxnId="{3FDCF0F2-B0D7-4303-BF4F-99F63429CB07}">
      <dgm:prSet/>
      <dgm:spPr/>
      <dgm:t>
        <a:bodyPr/>
        <a:lstStyle/>
        <a:p>
          <a:endParaRPr lang="ru-RU"/>
        </a:p>
      </dgm:t>
    </dgm:pt>
    <dgm:pt modelId="{383A6DFB-6C90-4DC3-9992-6CB2C103C41E}" type="sibTrans" cxnId="{3FDCF0F2-B0D7-4303-BF4F-99F63429CB07}">
      <dgm:prSet/>
      <dgm:spPr>
        <a:xfrm>
          <a:off x="6405473" y="2186218"/>
          <a:ext cx="729589" cy="729589"/>
        </a:xfrm>
        <a:solidFill>
          <a:srgbClr val="FF0000">
            <a:alpha val="90000"/>
          </a:srgbClr>
        </a:solidFill>
        <a:ln>
          <a:noFill/>
        </a:ln>
        <a:effectLst/>
        <a:sp3d z="57150" extrusionH="63500" contourW="12700" prstMaterial="matte">
          <a:contourClr>
            <a:sysClr val="windowText" lastClr="000000">
              <a:tint val="20000"/>
            </a:sysClr>
          </a:contourClr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5082B32-900A-414B-BA11-917DDD3B3CF2}">
      <dgm:prSet phldrT="[Текст]" custT="1"/>
      <dgm:spPr>
        <a:xfrm>
          <a:off x="1645920" y="3979581"/>
          <a:ext cx="6583680" cy="1122445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>
          <a:solidFill>
            <a:srgbClr val="8064A2">
              <a:lumMod val="40000"/>
              <a:lumOff val="60000"/>
            </a:srgbClr>
          </a:solidFill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algn="ctr"/>
          <a:r>
            <a:rPr lang="ru-RU" sz="3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ru-RU" sz="3200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Работа с родителями</a:t>
          </a:r>
          <a:endParaRPr lang="ru-RU" sz="3200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gm:t>
    </dgm:pt>
    <dgm:pt modelId="{B66605C6-72A0-42DC-AFDE-2DADF49AF768}" type="parTrans" cxnId="{6F12754F-B9A3-449A-A23D-C24BB82FC477}">
      <dgm:prSet/>
      <dgm:spPr/>
      <dgm:t>
        <a:bodyPr/>
        <a:lstStyle/>
        <a:p>
          <a:endParaRPr lang="ru-RU"/>
        </a:p>
      </dgm:t>
    </dgm:pt>
    <dgm:pt modelId="{663912AE-5E79-41D2-9A34-4A75C6204158}" type="sibTrans" cxnId="{6F12754F-B9A3-449A-A23D-C24BB82FC477}">
      <dgm:prSet/>
      <dgm:spPr/>
      <dgm:t>
        <a:bodyPr/>
        <a:lstStyle/>
        <a:p>
          <a:endParaRPr lang="ru-RU"/>
        </a:p>
      </dgm:t>
    </dgm:pt>
    <dgm:pt modelId="{586129F7-5E01-49C4-B914-A5A942CFE295}" type="pres">
      <dgm:prSet presAssocID="{9958BD54-37F0-45B2-BF74-6373C8B143D9}" presName="outerComposite" presStyleCnt="0">
        <dgm:presLayoutVars>
          <dgm:chMax val="5"/>
          <dgm:dir/>
          <dgm:resizeHandles val="exact"/>
        </dgm:presLayoutVars>
      </dgm:prSet>
      <dgm:spPr/>
    </dgm:pt>
    <dgm:pt modelId="{62402B94-E7E7-4133-AC74-C42EE90459E2}" type="pres">
      <dgm:prSet presAssocID="{9958BD54-37F0-45B2-BF74-6373C8B143D9}" presName="dummyMaxCanvas" presStyleCnt="0">
        <dgm:presLayoutVars/>
      </dgm:prSet>
      <dgm:spPr/>
    </dgm:pt>
    <dgm:pt modelId="{12BF732A-0B23-4C51-9B25-600D50F3A079}" type="pres">
      <dgm:prSet presAssocID="{9958BD54-37F0-45B2-BF74-6373C8B143D9}" presName="ThreeNodes_1" presStyleLbl="node1" presStyleIdx="0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FF646E0-19F7-4C17-B281-8EC859F2C6CB}" type="pres">
      <dgm:prSet presAssocID="{9958BD54-37F0-45B2-BF74-6373C8B143D9}" presName="ThreeNodes_2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23A25E7-FC65-4C26-88AB-546E3AE9FE44}" type="pres">
      <dgm:prSet presAssocID="{9958BD54-37F0-45B2-BF74-6373C8B143D9}" presName="ThreeNodes_3" presStyleLbl="node1" presStyleIdx="2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ACC2104-E4D6-4CF7-BDF8-C31FDEB80882}" type="pres">
      <dgm:prSet presAssocID="{9958BD54-37F0-45B2-BF74-6373C8B143D9}" presName="ThreeConn_1-2" presStyleLbl="fgAccFollowNode1" presStyleIdx="0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ru-RU"/>
        </a:p>
      </dgm:t>
    </dgm:pt>
    <dgm:pt modelId="{939C0A4F-7DC0-422E-AE98-0927FE359CAE}" type="pres">
      <dgm:prSet presAssocID="{9958BD54-37F0-45B2-BF74-6373C8B143D9}" presName="ThreeConn_2-3" presStyleLbl="fgAccFollowNode1" presStyleIdx="1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ru-RU"/>
        </a:p>
      </dgm:t>
    </dgm:pt>
    <dgm:pt modelId="{DEB26BF3-29CE-4BBD-84F1-153DE6881046}" type="pres">
      <dgm:prSet presAssocID="{9958BD54-37F0-45B2-BF74-6373C8B143D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A6ABA-CFF7-4A25-AB25-BD79C24AF3B0}" type="pres">
      <dgm:prSet presAssocID="{9958BD54-37F0-45B2-BF74-6373C8B143D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B89E9-3FB9-4A3C-AE81-0751AB77839E}" type="pres">
      <dgm:prSet presAssocID="{9958BD54-37F0-45B2-BF74-6373C8B143D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A76962-8C99-4A66-9DED-09F649727697}" type="presOf" srcId="{B5082B32-900A-414B-BA11-917DDD3B3CF2}" destId="{123A25E7-FC65-4C26-88AB-546E3AE9FE44}" srcOrd="0" destOrd="0" presId="urn:microsoft.com/office/officeart/2005/8/layout/vProcess5"/>
    <dgm:cxn modelId="{6F12754F-B9A3-449A-A23D-C24BB82FC477}" srcId="{9958BD54-37F0-45B2-BF74-6373C8B143D9}" destId="{B5082B32-900A-414B-BA11-917DDD3B3CF2}" srcOrd="2" destOrd="0" parTransId="{B66605C6-72A0-42DC-AFDE-2DADF49AF768}" sibTransId="{663912AE-5E79-41D2-9A34-4A75C6204158}"/>
    <dgm:cxn modelId="{A4F17AD6-6281-432B-A203-654D3F0D36D2}" type="presOf" srcId="{9958BD54-37F0-45B2-BF74-6373C8B143D9}" destId="{586129F7-5E01-49C4-B914-A5A942CFE295}" srcOrd="0" destOrd="0" presId="urn:microsoft.com/office/officeart/2005/8/layout/vProcess5"/>
    <dgm:cxn modelId="{CDEDB531-3EE4-442A-8672-98B9F5B0B521}" type="presOf" srcId="{F9B51AD7-DD79-4BBC-96AC-55DDE1431A8A}" destId="{DDFA6ABA-CFF7-4A25-AB25-BD79C24AF3B0}" srcOrd="1" destOrd="0" presId="urn:microsoft.com/office/officeart/2005/8/layout/vProcess5"/>
    <dgm:cxn modelId="{749D3931-DD5C-449E-91D0-A3445134D92C}" type="presOf" srcId="{ABAE51F3-E3EE-47B4-838A-8221876354BA}" destId="{6ACC2104-E4D6-4CF7-BDF8-C31FDEB80882}" srcOrd="0" destOrd="0" presId="urn:microsoft.com/office/officeart/2005/8/layout/vProcess5"/>
    <dgm:cxn modelId="{1C00149E-5E96-4378-9941-897FEC13E832}" srcId="{9958BD54-37F0-45B2-BF74-6373C8B143D9}" destId="{15F618BC-277E-494D-A16C-7BB4C68A61EF}" srcOrd="0" destOrd="0" parTransId="{26F74109-5A8E-4697-8C34-8155DC84EB40}" sibTransId="{ABAE51F3-E3EE-47B4-838A-8221876354BA}"/>
    <dgm:cxn modelId="{43A736DB-C293-4152-861C-77E7D47AF293}" type="presOf" srcId="{F9B51AD7-DD79-4BBC-96AC-55DDE1431A8A}" destId="{CFF646E0-19F7-4C17-B281-8EC859F2C6CB}" srcOrd="0" destOrd="0" presId="urn:microsoft.com/office/officeart/2005/8/layout/vProcess5"/>
    <dgm:cxn modelId="{39EB3F67-D58C-4FB1-9DDD-F1015F787AD4}" type="presOf" srcId="{383A6DFB-6C90-4DC3-9992-6CB2C103C41E}" destId="{939C0A4F-7DC0-422E-AE98-0927FE359CAE}" srcOrd="0" destOrd="0" presId="urn:microsoft.com/office/officeart/2005/8/layout/vProcess5"/>
    <dgm:cxn modelId="{631B7B9E-4F89-4050-B79D-0484CA7A9B34}" type="presOf" srcId="{B5082B32-900A-414B-BA11-917DDD3B3CF2}" destId="{DD6B89E9-3FB9-4A3C-AE81-0751AB77839E}" srcOrd="1" destOrd="0" presId="urn:microsoft.com/office/officeart/2005/8/layout/vProcess5"/>
    <dgm:cxn modelId="{A4FA9A93-6063-4C52-89E4-3A9B9F2D60BD}" type="presOf" srcId="{15F618BC-277E-494D-A16C-7BB4C68A61EF}" destId="{12BF732A-0B23-4C51-9B25-600D50F3A079}" srcOrd="0" destOrd="0" presId="urn:microsoft.com/office/officeart/2005/8/layout/vProcess5"/>
    <dgm:cxn modelId="{3FDCF0F2-B0D7-4303-BF4F-99F63429CB07}" srcId="{9958BD54-37F0-45B2-BF74-6373C8B143D9}" destId="{F9B51AD7-DD79-4BBC-96AC-55DDE1431A8A}" srcOrd="1" destOrd="0" parTransId="{B68E5ED8-1530-4D42-889C-03AFBC9F9527}" sibTransId="{383A6DFB-6C90-4DC3-9992-6CB2C103C41E}"/>
    <dgm:cxn modelId="{7FA75A11-F877-4692-BC27-DBBE44653A71}" type="presOf" srcId="{15F618BC-277E-494D-A16C-7BB4C68A61EF}" destId="{DEB26BF3-29CE-4BBD-84F1-153DE6881046}" srcOrd="1" destOrd="0" presId="urn:microsoft.com/office/officeart/2005/8/layout/vProcess5"/>
    <dgm:cxn modelId="{A7F869A2-8466-476B-A378-7185E0957D5D}" type="presParOf" srcId="{586129F7-5E01-49C4-B914-A5A942CFE295}" destId="{62402B94-E7E7-4133-AC74-C42EE90459E2}" srcOrd="0" destOrd="0" presId="urn:microsoft.com/office/officeart/2005/8/layout/vProcess5"/>
    <dgm:cxn modelId="{FE63B602-91B7-4470-8740-E93DD5FE3280}" type="presParOf" srcId="{586129F7-5E01-49C4-B914-A5A942CFE295}" destId="{12BF732A-0B23-4C51-9B25-600D50F3A079}" srcOrd="1" destOrd="0" presId="urn:microsoft.com/office/officeart/2005/8/layout/vProcess5"/>
    <dgm:cxn modelId="{7B9D7E63-6C2A-49E6-B9EF-8928AC254AB2}" type="presParOf" srcId="{586129F7-5E01-49C4-B914-A5A942CFE295}" destId="{CFF646E0-19F7-4C17-B281-8EC859F2C6CB}" srcOrd="2" destOrd="0" presId="urn:microsoft.com/office/officeart/2005/8/layout/vProcess5"/>
    <dgm:cxn modelId="{4138C971-8CCA-4A10-B805-3DBCEE14B1B8}" type="presParOf" srcId="{586129F7-5E01-49C4-B914-A5A942CFE295}" destId="{123A25E7-FC65-4C26-88AB-546E3AE9FE44}" srcOrd="3" destOrd="0" presId="urn:microsoft.com/office/officeart/2005/8/layout/vProcess5"/>
    <dgm:cxn modelId="{269F4754-3D04-49ED-ABF5-9796538BC520}" type="presParOf" srcId="{586129F7-5E01-49C4-B914-A5A942CFE295}" destId="{6ACC2104-E4D6-4CF7-BDF8-C31FDEB80882}" srcOrd="4" destOrd="0" presId="urn:microsoft.com/office/officeart/2005/8/layout/vProcess5"/>
    <dgm:cxn modelId="{972DB9F1-ADD3-4664-83AE-3AC8FCFC8B16}" type="presParOf" srcId="{586129F7-5E01-49C4-B914-A5A942CFE295}" destId="{939C0A4F-7DC0-422E-AE98-0927FE359CAE}" srcOrd="5" destOrd="0" presId="urn:microsoft.com/office/officeart/2005/8/layout/vProcess5"/>
    <dgm:cxn modelId="{31FEA233-38E4-40FF-83B9-9A895862C914}" type="presParOf" srcId="{586129F7-5E01-49C4-B914-A5A942CFE295}" destId="{DEB26BF3-29CE-4BBD-84F1-153DE6881046}" srcOrd="6" destOrd="0" presId="urn:microsoft.com/office/officeart/2005/8/layout/vProcess5"/>
    <dgm:cxn modelId="{BEAE2CEF-C33E-4157-AE03-60B6A585AD02}" type="presParOf" srcId="{586129F7-5E01-49C4-B914-A5A942CFE295}" destId="{DDFA6ABA-CFF7-4A25-AB25-BD79C24AF3B0}" srcOrd="7" destOrd="0" presId="urn:microsoft.com/office/officeart/2005/8/layout/vProcess5"/>
    <dgm:cxn modelId="{14298FEB-EF9E-44C2-90C7-0DD03EA5D956}" type="presParOf" srcId="{586129F7-5E01-49C4-B914-A5A942CFE295}" destId="{DD6B89E9-3FB9-4A3C-AE81-0751AB77839E}" srcOrd="8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577B9-FA38-4EFC-9417-1F900F42682F}">
      <dsp:nvSpPr>
        <dsp:cNvPr id="0" name=""/>
        <dsp:cNvSpPr/>
      </dsp:nvSpPr>
      <dsp:spPr>
        <a:xfrm rot="10800000">
          <a:off x="1285907" y="285746"/>
          <a:ext cx="5472684" cy="123248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746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2-3 года  Формирование </a:t>
          </a:r>
          <a:r>
            <a:rPr lang="ru-RU" sz="2400" kern="1200" dirty="0" err="1" smtClean="0">
              <a:solidFill>
                <a:schemeClr val="tx1"/>
              </a:solidFill>
            </a:rPr>
            <a:t>гендерной</a:t>
          </a:r>
          <a:r>
            <a:rPr lang="ru-RU" sz="2400" kern="1200" dirty="0" smtClean="0">
              <a:solidFill>
                <a:schemeClr val="tx1"/>
              </a:solidFill>
            </a:rPr>
            <a:t> идентичности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1594027" y="285746"/>
        <a:ext cx="5164564" cy="1232481"/>
      </dsp:txXfrm>
    </dsp:sp>
    <dsp:sp modelId="{BC446467-406A-4ACE-B579-56F91B81916E}">
      <dsp:nvSpPr>
        <dsp:cNvPr id="0" name=""/>
        <dsp:cNvSpPr/>
      </dsp:nvSpPr>
      <dsp:spPr>
        <a:xfrm>
          <a:off x="142884" y="2"/>
          <a:ext cx="1908841" cy="1908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620BD-5BEA-439A-BC10-8BD8BF765F46}">
      <dsp:nvSpPr>
        <dsp:cNvPr id="0" name=""/>
        <dsp:cNvSpPr/>
      </dsp:nvSpPr>
      <dsp:spPr>
        <a:xfrm rot="10800000">
          <a:off x="2714660" y="1785956"/>
          <a:ext cx="5472684" cy="1275850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746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4-7 лет  Формирование умения реализации в совместной деятельности  гендерных ролей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3033622" y="1785956"/>
        <a:ext cx="5153722" cy="1275850"/>
      </dsp:txXfrm>
    </dsp:sp>
    <dsp:sp modelId="{95887B7D-7CA9-4165-9B5E-43EA7AF51639}">
      <dsp:nvSpPr>
        <dsp:cNvPr id="0" name=""/>
        <dsp:cNvSpPr/>
      </dsp:nvSpPr>
      <dsp:spPr>
        <a:xfrm>
          <a:off x="1643080" y="1428764"/>
          <a:ext cx="1908841" cy="190884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577B9-FA38-4EFC-9417-1F900F42682F}">
      <dsp:nvSpPr>
        <dsp:cNvPr id="0" name=""/>
        <dsp:cNvSpPr/>
      </dsp:nvSpPr>
      <dsp:spPr>
        <a:xfrm rot="10800000">
          <a:off x="815242" y="285746"/>
          <a:ext cx="6100236" cy="123248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746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Девочки - слуховое восприятие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1123362" y="285746"/>
        <a:ext cx="5792116" cy="1232481"/>
      </dsp:txXfrm>
    </dsp:sp>
    <dsp:sp modelId="{BC446467-406A-4ACE-B579-56F91B81916E}">
      <dsp:nvSpPr>
        <dsp:cNvPr id="0" name=""/>
        <dsp:cNvSpPr/>
      </dsp:nvSpPr>
      <dsp:spPr>
        <a:xfrm>
          <a:off x="6" y="2"/>
          <a:ext cx="1908841" cy="1908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620BD-5BEA-439A-BC10-8BD8BF765F46}">
      <dsp:nvSpPr>
        <dsp:cNvPr id="0" name=""/>
        <dsp:cNvSpPr/>
      </dsp:nvSpPr>
      <dsp:spPr>
        <a:xfrm rot="10800000">
          <a:off x="2714660" y="1785956"/>
          <a:ext cx="5472684" cy="1275850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746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Мальчики - зрительное восприятие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3033622" y="1785956"/>
        <a:ext cx="5153722" cy="1275850"/>
      </dsp:txXfrm>
    </dsp:sp>
    <dsp:sp modelId="{95887B7D-7CA9-4165-9B5E-43EA7AF51639}">
      <dsp:nvSpPr>
        <dsp:cNvPr id="0" name=""/>
        <dsp:cNvSpPr/>
      </dsp:nvSpPr>
      <dsp:spPr>
        <a:xfrm>
          <a:off x="1643080" y="1428764"/>
          <a:ext cx="1908841" cy="19088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F732A-0B23-4C51-9B25-600D50F3A079}">
      <dsp:nvSpPr>
        <dsp:cNvPr id="0" name=""/>
        <dsp:cNvSpPr/>
      </dsp:nvSpPr>
      <dsp:spPr>
        <a:xfrm>
          <a:off x="0" y="0"/>
          <a:ext cx="6015851" cy="1252939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solidFill>
            <a:srgbClr val="8064A2">
              <a:lumMod val="40000"/>
              <a:lumOff val="60000"/>
            </a:srgbClr>
          </a:solidFill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ru-RU" sz="3200" kern="1200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Предметно-развивающая среда</a:t>
          </a:r>
          <a:endParaRPr lang="ru-RU" sz="3200" kern="1200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sp:txBody>
      <dsp:txXfrm>
        <a:off x="36697" y="36697"/>
        <a:ext cx="4663832" cy="1179545"/>
      </dsp:txXfrm>
    </dsp:sp>
    <dsp:sp modelId="{CFF646E0-19F7-4C17-B281-8EC859F2C6CB}">
      <dsp:nvSpPr>
        <dsp:cNvPr id="0" name=""/>
        <dsp:cNvSpPr/>
      </dsp:nvSpPr>
      <dsp:spPr>
        <a:xfrm>
          <a:off x="530810" y="1461762"/>
          <a:ext cx="6015851" cy="1252939"/>
        </a:xfrm>
        <a:prstGeom prst="roundRect">
          <a:avLst>
            <a:gd name="adj" fmla="val 10000"/>
          </a:avLst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>
          <a:solidFill>
            <a:srgbClr val="8064A2">
              <a:lumMod val="40000"/>
              <a:lumOff val="60000"/>
            </a:srgbClr>
          </a:solidFill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 Работа с детьми</a:t>
          </a:r>
          <a:endParaRPr lang="ru-RU" sz="3200" kern="1200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sp:txBody>
      <dsp:txXfrm>
        <a:off x="567507" y="1498459"/>
        <a:ext cx="4597236" cy="1179545"/>
      </dsp:txXfrm>
    </dsp:sp>
    <dsp:sp modelId="{123A25E7-FC65-4C26-88AB-546E3AE9FE44}">
      <dsp:nvSpPr>
        <dsp:cNvPr id="0" name=""/>
        <dsp:cNvSpPr/>
      </dsp:nvSpPr>
      <dsp:spPr>
        <a:xfrm>
          <a:off x="1061620" y="2923524"/>
          <a:ext cx="6015851" cy="1252939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solidFill>
            <a:srgbClr val="8064A2">
              <a:lumMod val="40000"/>
              <a:lumOff val="60000"/>
            </a:srgbClr>
          </a:solidFill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 Работу с </a:t>
          </a:r>
          <a:r>
            <a:rPr lang="ru-RU" sz="3200" kern="1200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родителями</a:t>
          </a:r>
          <a:endParaRPr lang="ru-RU" sz="3200" kern="1200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sp:txBody>
      <dsp:txXfrm>
        <a:off x="1098317" y="2960221"/>
        <a:ext cx="4597236" cy="1179545"/>
      </dsp:txXfrm>
    </dsp:sp>
    <dsp:sp modelId="{6ACC2104-E4D6-4CF7-BDF8-C31FDEB80882}">
      <dsp:nvSpPr>
        <dsp:cNvPr id="0" name=""/>
        <dsp:cNvSpPr/>
      </dsp:nvSpPr>
      <dsp:spPr>
        <a:xfrm>
          <a:off x="5201440" y="950145"/>
          <a:ext cx="814410" cy="8144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>
          <a:noFill/>
        </a:ln>
        <a:effectLst/>
        <a:sp3d z="57150" extrusionH="63500" contourW="12700" prstMaterial="matte">
          <a:contourClr>
            <a:sysClr val="windowText" lastClr="000000">
              <a:tint val="2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384682" y="950145"/>
        <a:ext cx="447926" cy="612844"/>
      </dsp:txXfrm>
    </dsp:sp>
    <dsp:sp modelId="{939C0A4F-7DC0-422E-AE98-0927FE359CAE}">
      <dsp:nvSpPr>
        <dsp:cNvPr id="0" name=""/>
        <dsp:cNvSpPr/>
      </dsp:nvSpPr>
      <dsp:spPr>
        <a:xfrm>
          <a:off x="5732251" y="2403555"/>
          <a:ext cx="814410" cy="8144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>
          <a:noFill/>
        </a:ln>
        <a:effectLst/>
        <a:sp3d z="57150" extrusionH="63500" contourW="12700" prstMaterial="matte">
          <a:contourClr>
            <a:sysClr val="windowText" lastClr="000000">
              <a:tint val="2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915493" y="2403555"/>
        <a:ext cx="447926" cy="61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881047" y="5204858"/>
            <a:ext cx="7239030" cy="1214445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МАДОУ д/с №11 ЦРР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Рябчевская Т.В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s-ES" sz="28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6"/>
            <a:ext cx="7572428" cy="193899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3300"/>
                </a:solidFill>
              </a:rPr>
              <a:t>Социализация дошкольников на основе гендерного подхода </a:t>
            </a:r>
            <a:r>
              <a:rPr lang="ru-RU" sz="4000" dirty="0"/>
              <a:t>(из опыта работы</a:t>
            </a:r>
            <a:r>
              <a:rPr lang="ru-RU" sz="4000" dirty="0" smtClean="0"/>
              <a:t>)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480720" cy="648072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sz="3200" b="1" dirty="0" smtClean="0"/>
              <a:t>Уголок для мальчиков</a:t>
            </a:r>
          </a:p>
        </p:txBody>
      </p:sp>
      <p:pic>
        <p:nvPicPr>
          <p:cNvPr id="5" name="Picture 2" descr="C:\Users\TAHR\Desktop\PA2901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84648" y="1529941"/>
            <a:ext cx="3417117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A290165.JPG"/>
          <p:cNvPicPr>
            <a:picLocks noChangeAspect="1"/>
          </p:cNvPicPr>
          <p:nvPr/>
        </p:nvPicPr>
        <p:blipFill>
          <a:blip r:embed="rId3" cstate="print"/>
          <a:srcRect l="16981" r="7547"/>
          <a:stretch>
            <a:fillRect/>
          </a:stretch>
        </p:blipFill>
        <p:spPr>
          <a:xfrm rot="5400000">
            <a:off x="4634508" y="1151914"/>
            <a:ext cx="3429025" cy="3696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094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гендерное\мастер-класс\мастер класс\фото\DSCN1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37" y="686201"/>
            <a:ext cx="3744416" cy="2808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admin\Desktop\гендерное\мастер-класс\мастер класс\фото\DSCN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83" y="2780928"/>
            <a:ext cx="3421907" cy="2566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гендерное\мастер-класс\мастер класс\фото\DSCN2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080">
            <a:off x="540197" y="896858"/>
            <a:ext cx="3335354" cy="2501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6362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гендерное\мастер-класс\мастер класс\фото\DSCN2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06"/>
          <a:stretch/>
        </p:blipFill>
        <p:spPr bwMode="auto">
          <a:xfrm>
            <a:off x="755576" y="802823"/>
            <a:ext cx="5688632" cy="3814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 descr="SL377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852936"/>
            <a:ext cx="2726596" cy="2044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517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AHR\Desktop\фото по проекту\PB27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714356"/>
            <a:ext cx="3357586" cy="4476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admin\Desktop\гендерное\мастер-класс\мастер класс\фото\DSCN2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733"/>
          <a:stretch/>
        </p:blipFill>
        <p:spPr bwMode="auto">
          <a:xfrm>
            <a:off x="1581069" y="544628"/>
            <a:ext cx="3888432" cy="2195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admin\Desktop\гендерное\мастер-класс\мастер класс\фото\DSCN2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02"/>
          <a:stretch/>
        </p:blipFill>
        <p:spPr bwMode="auto">
          <a:xfrm rot="20991240">
            <a:off x="827584" y="2298980"/>
            <a:ext cx="3130336" cy="250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4476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229600" cy="792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en-US" sz="2000" b="1" dirty="0" smtClean="0">
                <a:solidFill>
                  <a:schemeClr val="tx1"/>
                </a:solidFill>
              </a:rPr>
              <a:t>C</a:t>
            </a:r>
            <a:r>
              <a:rPr lang="ru-RU" sz="2200" b="1" dirty="0" err="1" smtClean="0">
                <a:solidFill>
                  <a:schemeClr val="tx1"/>
                </a:solidFill>
                <a:latin typeface="Georgia" pitchFamily="18" charset="0"/>
              </a:rPr>
              <a:t>хемы</a:t>
            </a:r>
            <a: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  <a:t> - действия, способствующие усвоению правил</a:t>
            </a:r>
            <a:r>
              <a:rPr lang="en-US" sz="22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  <a:t>мужского и женского поведения</a:t>
            </a:r>
            <a:r>
              <a:rPr lang="ru-RU" sz="2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8" name="Рисунок 7" descr="C:\Users\admin\Desktop\1.jpg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812" t="1244" r="2898" b="67277"/>
          <a:stretch/>
        </p:blipFill>
        <p:spPr bwMode="auto">
          <a:xfrm>
            <a:off x="4714876" y="2786058"/>
            <a:ext cx="4000528" cy="192882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Рисунок 8" descr="C:\Users\admin\Desktop\1.jpg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627" t="51801" r="2691" b="16781"/>
          <a:stretch/>
        </p:blipFill>
        <p:spPr bwMode="auto">
          <a:xfrm>
            <a:off x="500034" y="1785926"/>
            <a:ext cx="3971914" cy="1936745"/>
          </a:xfrm>
          <a:prstGeom prst="rect">
            <a:avLst/>
          </a:prstGeom>
          <a:noFill/>
          <a:ln w="381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2066" y="1714488"/>
            <a:ext cx="3286148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hangingPunct="1"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Схемы-действия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полоролевого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 eaLnBrk="1" hangingPunct="1"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поведения мальчиков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7224" y="3857628"/>
            <a:ext cx="3286148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hangingPunct="1"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Схемы-действия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полоролевого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 eaLnBrk="1" hangingPunct="1"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поведения девочек  </a:t>
            </a:r>
          </a:p>
        </p:txBody>
      </p:sp>
    </p:spTree>
    <p:extLst>
      <p:ext uri="{BB962C8B-B14F-4D97-AF65-F5344CB8AC3E}">
        <p14:creationId xmlns="" xmlns:p14="http://schemas.microsoft.com/office/powerpoint/2010/main" val="5605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гендерное\мастер-класс\мастер класс\фото\DSCN2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4461"/>
            <a:ext cx="5328592" cy="3996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C:\Users\admin\Desktop\гендерное\мастер-класс\мастер класс\фото\DSCN20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451"/>
          <a:stretch/>
        </p:blipFill>
        <p:spPr bwMode="auto">
          <a:xfrm>
            <a:off x="4644008" y="3076659"/>
            <a:ext cx="2880320" cy="18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 descr="C:\Users\admin\Desktop\гендерное\мастер-класс\мастер класс\фото\DSCN2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57"/>
          <a:stretch/>
        </p:blipFill>
        <p:spPr bwMode="auto">
          <a:xfrm rot="1314984">
            <a:off x="5804071" y="1483121"/>
            <a:ext cx="2664296" cy="1821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D:\фото\01.12\SP_A0505.jpg"/>
          <p:cNvPicPr>
            <a:picLocks noChangeAspect="1" noChangeArrowheads="1"/>
          </p:cNvPicPr>
          <p:nvPr/>
        </p:nvPicPr>
        <p:blipFill>
          <a:blip r:embed="rId5" cstate="print"/>
          <a:srcRect l="7506" r="6244"/>
          <a:stretch>
            <a:fillRect/>
          </a:stretch>
        </p:blipFill>
        <p:spPr bwMode="auto">
          <a:xfrm>
            <a:off x="511812" y="2842136"/>
            <a:ext cx="2331995" cy="2027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072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гендерное\фото\get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46" r="448" b="7985"/>
          <a:stretch/>
        </p:blipFill>
        <p:spPr bwMode="auto">
          <a:xfrm>
            <a:off x="683568" y="836712"/>
            <a:ext cx="4551528" cy="3944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admin\Desktop\гендерное\фото\SDC116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0631">
            <a:off x="4860031" y="1539672"/>
            <a:ext cx="3384376" cy="25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2807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AHR\Desktop\PA290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admin\Desktop\гендерное\мастер-класс\мастер класс\фото\DSCN2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44557"/>
            <a:ext cx="3528392" cy="264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admin\Desktop\гендерное\мастер-класс\мастер класс\фото\DSCN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658">
            <a:off x="3311860" y="2886285"/>
            <a:ext cx="2952328" cy="221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esktop\гендерное\фото\P109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456384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18" name="Picture 2" descr="C:\Users\admin\Desktop\гендерное\фото\DSC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46" y="2420888"/>
            <a:ext cx="3357209" cy="2484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 descr="C:\Users\admin\Desktop\гендерное\фото\SDC116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855"/>
          <a:stretch/>
        </p:blipFill>
        <p:spPr bwMode="auto">
          <a:xfrm>
            <a:off x="3059832" y="1628800"/>
            <a:ext cx="2664296" cy="2319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710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гендерное\мастер-класс\мастер класс\фото\DSCN1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4142" y="1178586"/>
            <a:ext cx="3888434" cy="2916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гендерное\мастер-класс\мастер класс\фото\DSCN1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825" y="1123471"/>
            <a:ext cx="3888435" cy="3026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66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80728"/>
            <a:ext cx="7488832" cy="4525963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600" dirty="0" smtClean="0"/>
              <a:t>«</a:t>
            </a:r>
            <a:r>
              <a:rPr lang="ru-RU" sz="3600" dirty="0"/>
              <a:t>Нельзя считать один пол </a:t>
            </a:r>
          </a:p>
          <a:p>
            <a:pPr marL="0" indent="0" algn="ctr">
              <a:buNone/>
            </a:pPr>
            <a:r>
              <a:rPr lang="ru-RU" sz="3600" dirty="0"/>
              <a:t> совершеннее другого, </a:t>
            </a:r>
          </a:p>
          <a:p>
            <a:pPr marL="0" indent="0" algn="ctr">
              <a:buNone/>
            </a:pPr>
            <a:r>
              <a:rPr lang="ru-RU" sz="3600" dirty="0"/>
              <a:t> так и нельзя их уравнивать»</a:t>
            </a:r>
          </a:p>
          <a:p>
            <a:pPr marL="0" indent="0" algn="r">
              <a:buNone/>
            </a:pPr>
            <a:r>
              <a:rPr lang="ru-RU" dirty="0"/>
              <a:t> </a:t>
            </a:r>
            <a:r>
              <a:rPr lang="ru-RU" sz="2800" i="1" dirty="0"/>
              <a:t>Ж. Руссо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9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290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5072098" cy="380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AHR\Desktop\DSCN2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928802"/>
            <a:ext cx="3119452" cy="2340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5411807"/>
          </a:xfrm>
        </p:spPr>
        <p:txBody>
          <a:bodyPr/>
          <a:lstStyle/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Необходимо у мальчиков развивать мелкую моторику, для этого используйте соответствующие игры, конструктор с мелкими деталями; у девочек – крупную, для чего подойдут игры с мячом, подвижные игры.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Мальчикам необходимо разъяснять задачу, проблемную ситуацию, давать указания не менее, чем в течение минуты, прежде чем они приступят к работе.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Используйте различные головоломки для девочек.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Дайте мальчикам возможность выражать свои чувства и только потом обсуждайте их с ними. 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Хвалите мальчиков за подвижность, энергичность, активность. Старайтесь переключать эти особенности на трудовую деятельность, помощь другим детям, усложняйте проблемные ситуации и поисковые задачи.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Хвалите и  девочек  и  мальчиков чаще, особенно за хорошо выполненные действия. Держите под рукой фотоаппарат и фотографируйте ребенка, успешно реализующего задачи. Этот прием поможет детям  обоих полов гордиться своими достижениями, повысить мотивацию успешного решения задач.</a:t>
            </a:r>
          </a:p>
          <a:p>
            <a:endParaRPr lang="ru-RU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596" y="285728"/>
            <a:ext cx="8229600" cy="42862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Советы родителям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07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latin typeface="Georgia" pitchFamily="18" charset="0"/>
              </a:rPr>
              <a:t>Пол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smtClean="0">
                <a:latin typeface="Georgia" pitchFamily="18" charset="0"/>
              </a:rPr>
              <a:t>– </a:t>
            </a:r>
            <a:r>
              <a:rPr lang="ru-RU" sz="2400" dirty="0">
                <a:latin typeface="Georgia" pitchFamily="18" charset="0"/>
              </a:rPr>
              <a:t>это биологические различия между людьми, определяемое генетическим строением клеток, анатомо-физиологическими характеристиками и детородными функциями. </a:t>
            </a:r>
            <a:endParaRPr lang="ru-RU" b="1" dirty="0" smtClean="0">
              <a:latin typeface="Georgia" pitchFamily="18" charset="0"/>
              <a:cs typeface="Times New Roman" pitchFamily="18" charset="0"/>
            </a:endParaRPr>
          </a:p>
          <a:p>
            <a:pPr marL="1433513" lvl="0" indent="0" algn="just">
              <a:buNone/>
            </a:pPr>
            <a:endParaRPr lang="ru-RU" sz="2400" b="1" dirty="0" smtClean="0">
              <a:latin typeface="Georgia" pitchFamily="18" charset="0"/>
            </a:endParaRPr>
          </a:p>
          <a:p>
            <a:pPr marL="1433513" lvl="0" indent="0" algn="just">
              <a:buNone/>
            </a:pPr>
            <a:r>
              <a:rPr lang="ru-RU" sz="2400" b="1" dirty="0" err="1" smtClean="0">
                <a:latin typeface="Georgia" pitchFamily="18" charset="0"/>
              </a:rPr>
              <a:t>Гендер</a:t>
            </a:r>
            <a:r>
              <a:rPr lang="ru-RU" sz="2400" b="1" dirty="0" smtClean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>– социальный статус и социально-психологические характеристики личности, которые связаны с полом, но возникают во взаимодействии людей.</a:t>
            </a:r>
          </a:p>
          <a:p>
            <a:pPr marL="1433513" indent="0" algn="just">
              <a:buNone/>
            </a:pP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Georgia" pitchFamily="18" charset="0"/>
                <a:cs typeface="Times New Roman" pitchFamily="18" charset="0"/>
              </a:rPr>
            </a:br>
            <a:endParaRPr lang="ru-RU" sz="2400" dirty="0" smtClean="0">
              <a:latin typeface="Georgia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Возрастные особенности в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гендерном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воспитании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58958452"/>
              </p:ext>
            </p:extLst>
          </p:nvPr>
        </p:nvGraphicFramePr>
        <p:xfrm>
          <a:off x="428596" y="1500174"/>
          <a:ext cx="8229600" cy="474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596" y="285728"/>
            <a:ext cx="82296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Возрастные особенности в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гендерном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развитии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643050"/>
          <a:ext cx="7215238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596" y="428604"/>
            <a:ext cx="82296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</a:t>
            </a:r>
            <a:r>
              <a:rPr lang="ru-RU" sz="32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осприятия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7"/>
            <a:ext cx="8229600" cy="295232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Мальчики и девочки – 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два 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разных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мира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632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ru-RU" sz="2000" dirty="0"/>
              <a:t>закрепить и развить любовь и привязанность ребёнка к своей семье, формировать представление о семье как совокупности людей разного возраста и пола;</a:t>
            </a:r>
          </a:p>
          <a:p>
            <a:r>
              <a:rPr lang="ru-RU" sz="2000" dirty="0" smtClean="0"/>
              <a:t>обратить </a:t>
            </a:r>
            <a:r>
              <a:rPr lang="ru-RU" sz="2000" dirty="0"/>
              <a:t>внимание ребёнка на самого себя,  своё тело, свой организм; дать знания о том, что все люди делятся на представителей мужского и женского пола и отличаются друг от друга внешним видом, поведением и внутренними качествами;</a:t>
            </a:r>
          </a:p>
          <a:p>
            <a:r>
              <a:rPr lang="ru-RU" sz="2000" dirty="0" smtClean="0"/>
              <a:t>дать </a:t>
            </a:r>
            <a:r>
              <a:rPr lang="ru-RU" sz="2000" dirty="0"/>
              <a:t>знания о разнообразной деятельности взрослых людей; развиваю интерес к мужским и женским профессиям, понимание их ценности в обществе.</a:t>
            </a:r>
          </a:p>
          <a:p>
            <a:endParaRPr lang="ru-RU" sz="2000" dirty="0"/>
          </a:p>
        </p:txBody>
      </p:sp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10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работы: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260648"/>
            <a:ext cx="8229600" cy="85010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работы: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19721555"/>
              </p:ext>
            </p:extLst>
          </p:nvPr>
        </p:nvGraphicFramePr>
        <p:xfrm>
          <a:off x="899592" y="836712"/>
          <a:ext cx="707747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6201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480720" cy="648072"/>
          </a:xfrm>
          <a:solidFill>
            <a:srgbClr val="FF66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sz="3200" b="1" dirty="0" smtClean="0"/>
              <a:t>Уголок для девочек</a:t>
            </a:r>
          </a:p>
        </p:txBody>
      </p:sp>
      <p:pic>
        <p:nvPicPr>
          <p:cNvPr id="6" name="Picture 2" descr="D:\Моя группа\Фото\октябрь 2014\PA290152.JPG"/>
          <p:cNvPicPr>
            <a:picLocks noChangeAspect="1" noChangeArrowheads="1"/>
          </p:cNvPicPr>
          <p:nvPr/>
        </p:nvPicPr>
        <p:blipFill>
          <a:blip r:embed="rId2" cstate="print"/>
          <a:srcRect t="17778"/>
          <a:stretch>
            <a:fillRect/>
          </a:stretch>
        </p:blipFill>
        <p:spPr bwMode="auto">
          <a:xfrm>
            <a:off x="928662" y="1285860"/>
            <a:ext cx="5000660" cy="3083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7881">
            <a:off x="5174984" y="1908077"/>
            <a:ext cx="3042503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503b8985c2188afbbbe7fcbdfa8b223a4512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6031</TotalTime>
  <Words>386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Diseño predeterminado</vt:lpstr>
      <vt:lpstr>Воспитатель МАДОУ д/с №11 ЦРР  Рябчевская Т.В. </vt:lpstr>
      <vt:lpstr>Слайд 2</vt:lpstr>
      <vt:lpstr>Слайд 3</vt:lpstr>
      <vt:lpstr>  Возрастные особенности в гендерном воспитании </vt:lpstr>
      <vt:lpstr>Слайд 5</vt:lpstr>
      <vt:lpstr>Слайд 6</vt:lpstr>
      <vt:lpstr>Направления работы: </vt:lpstr>
      <vt:lpstr>Слайд 8</vt:lpstr>
      <vt:lpstr>Уголок для девочек</vt:lpstr>
      <vt:lpstr>Уголок для мальчиков</vt:lpstr>
      <vt:lpstr>Слайд 11</vt:lpstr>
      <vt:lpstr>Слайд 12</vt:lpstr>
      <vt:lpstr>Слайд 13</vt:lpstr>
      <vt:lpstr>Cхемы - действия, способствующие усвоению правил мужского и женского поведения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TAHR</cp:lastModifiedBy>
  <cp:revision>834</cp:revision>
  <dcterms:created xsi:type="dcterms:W3CDTF">2010-05-23T14:28:12Z</dcterms:created>
  <dcterms:modified xsi:type="dcterms:W3CDTF">2016-06-23T01:23:33Z</dcterms:modified>
</cp:coreProperties>
</file>