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56" r:id="rId2"/>
    <p:sldId id="321" r:id="rId3"/>
    <p:sldId id="259" r:id="rId4"/>
    <p:sldId id="333" r:id="rId5"/>
    <p:sldId id="290" r:id="rId6"/>
    <p:sldId id="279" r:id="rId7"/>
    <p:sldId id="286" r:id="rId8"/>
    <p:sldId id="280" r:id="rId9"/>
    <p:sldId id="287" r:id="rId10"/>
    <p:sldId id="288" r:id="rId11"/>
    <p:sldId id="289" r:id="rId12"/>
    <p:sldId id="281" r:id="rId13"/>
    <p:sldId id="296" r:id="rId14"/>
    <p:sldId id="297" r:id="rId15"/>
    <p:sldId id="278" r:id="rId16"/>
    <p:sldId id="262" r:id="rId17"/>
    <p:sldId id="298" r:id="rId18"/>
    <p:sldId id="263" r:id="rId19"/>
    <p:sldId id="291" r:id="rId20"/>
    <p:sldId id="292" r:id="rId21"/>
    <p:sldId id="334" r:id="rId22"/>
    <p:sldId id="283" r:id="rId23"/>
    <p:sldId id="284" r:id="rId24"/>
    <p:sldId id="335" r:id="rId25"/>
    <p:sldId id="336" r:id="rId26"/>
    <p:sldId id="299" r:id="rId27"/>
    <p:sldId id="300" r:id="rId28"/>
    <p:sldId id="301" r:id="rId29"/>
    <p:sldId id="266" r:id="rId30"/>
    <p:sldId id="302" r:id="rId31"/>
    <p:sldId id="303" r:id="rId32"/>
    <p:sldId id="337" r:id="rId33"/>
    <p:sldId id="268" r:id="rId34"/>
    <p:sldId id="304" r:id="rId35"/>
    <p:sldId id="338" r:id="rId36"/>
    <p:sldId id="326" r:id="rId37"/>
    <p:sldId id="346" r:id="rId38"/>
    <p:sldId id="340" r:id="rId39"/>
    <p:sldId id="339" r:id="rId40"/>
    <p:sldId id="341" r:id="rId41"/>
    <p:sldId id="331" r:id="rId42"/>
    <p:sldId id="343" r:id="rId43"/>
    <p:sldId id="345" r:id="rId44"/>
    <p:sldId id="327" r:id="rId45"/>
    <p:sldId id="358" r:id="rId46"/>
    <p:sldId id="357" r:id="rId47"/>
    <p:sldId id="308" r:id="rId48"/>
    <p:sldId id="274" r:id="rId49"/>
    <p:sldId id="347" r:id="rId50"/>
    <p:sldId id="348" r:id="rId51"/>
    <p:sldId id="295" r:id="rId52"/>
    <p:sldId id="349" r:id="rId53"/>
    <p:sldId id="350" r:id="rId54"/>
    <p:sldId id="311" r:id="rId55"/>
    <p:sldId id="351" r:id="rId56"/>
    <p:sldId id="352" r:id="rId57"/>
    <p:sldId id="276" r:id="rId58"/>
    <p:sldId id="353" r:id="rId59"/>
    <p:sldId id="354" r:id="rId60"/>
    <p:sldId id="312" r:id="rId61"/>
    <p:sldId id="355" r:id="rId62"/>
    <p:sldId id="356" r:id="rId63"/>
    <p:sldId id="325" r:id="rId64"/>
    <p:sldId id="332" r:id="rId6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2" autoAdjust="0"/>
    <p:restoredTop sz="94660" autoAdjust="0"/>
  </p:normalViewPr>
  <p:slideViewPr>
    <p:cSldViewPr snapToGrid="0">
      <p:cViewPr>
        <p:scale>
          <a:sx n="84" d="100"/>
          <a:sy n="84" d="100"/>
        </p:scale>
        <p:origin x="-1104" y="1944"/>
      </p:cViewPr>
      <p:guideLst>
        <p:guide orient="horz" pos="2160"/>
        <p:guide pos="2880"/>
      </p:guideLst>
    </p:cSldViewPr>
  </p:slideViewPr>
  <p:outlineViewPr>
    <p:cViewPr>
      <p:scale>
        <a:sx n="33" d="100"/>
        <a:sy n="33" d="100"/>
      </p:scale>
      <p:origin x="0" y="466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D18817-BBD8-42AA-9AA7-45F97E2BB7AC}" type="datetimeFigureOut">
              <a:rPr lang="en-US"/>
              <a:pPr>
                <a:defRPr/>
              </a:pPr>
              <a:t>11/1/2017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3E4175-88E0-41B2-82C6-CFC4DD943FC9}" type="slidenum">
              <a:rPr lang="en-US" altLang="ru-RU"/>
              <a:pPr/>
              <a:t>‹#›</a:t>
            </a:fld>
            <a:endParaRPr lang="en-US" altLang="ru-RU"/>
          </a:p>
        </p:txBody>
      </p:sp>
    </p:spTree>
    <p:extLst>
      <p:ext uri="{BB962C8B-B14F-4D97-AF65-F5344CB8AC3E}">
        <p14:creationId xmlns:p14="http://schemas.microsoft.com/office/powerpoint/2010/main" val="10268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104EF3A-177F-483E-B9D6-5F01C9661DCE}" type="datetimeFigureOut">
              <a:rPr lang="en-US"/>
              <a:pPr>
                <a:defRPr/>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30AAB87-A99F-403D-AB40-8A40D1B70A10}" type="slidenum">
              <a:rPr lang="en-US" altLang="ru-RU"/>
              <a:pPr/>
              <a:t>‹#›</a:t>
            </a:fld>
            <a:endParaRPr lang="en-US" altLang="ru-RU"/>
          </a:p>
        </p:txBody>
      </p:sp>
    </p:spTree>
    <p:extLst>
      <p:ext uri="{BB962C8B-B14F-4D97-AF65-F5344CB8AC3E}">
        <p14:creationId xmlns:p14="http://schemas.microsoft.com/office/powerpoint/2010/main" val="708167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04D2D-BB38-45D4-B913-D9384CF71E0C}" type="slidenum">
              <a:rPr lang="en-US" altLang="ru-RU"/>
              <a:pPr/>
              <a:t>1</a:t>
            </a:fld>
            <a:endParaRPr lang="en-US"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4D79D6-6064-4151-928A-FEDA7CFD9A63}" type="slidenum">
              <a:rPr lang="en-US" altLang="ru-RU"/>
              <a:pPr/>
              <a:t>29</a:t>
            </a:fld>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435100"/>
            <a:ext cx="7772400" cy="965199"/>
          </a:xfrm>
          <a:solidFill>
            <a:schemeClr val="accent4">
              <a:lumMod val="60000"/>
              <a:lumOff val="40000"/>
            </a:schemeClr>
          </a:solidFill>
          <a:ln>
            <a:solidFill>
              <a:schemeClr val="bg1"/>
            </a:solidFill>
          </a:ln>
        </p:spPr>
        <p:style>
          <a:lnRef idx="2">
            <a:schemeClr val="accent1"/>
          </a:lnRef>
          <a:fillRef idx="1">
            <a:schemeClr val="lt1"/>
          </a:fillRef>
          <a:effectRef idx="0">
            <a:schemeClr val="accent1"/>
          </a:effectRef>
          <a:fontRef idx="none"/>
        </p:style>
        <p:txBody>
          <a:bodyPr anchor="b"/>
          <a:lstStyle>
            <a:lvl1pPr algn="ctr">
              <a:defRPr sz="6000"/>
            </a:lvl1pPr>
          </a:lstStyle>
          <a:p>
            <a:r>
              <a:rPr lang="ru-RU" dirty="0" smtClean="0"/>
              <a:t>Образец заголовка</a:t>
            </a:r>
            <a:endParaRPr lang="en-US" dirty="0"/>
          </a:p>
        </p:txBody>
      </p:sp>
      <p:sp>
        <p:nvSpPr>
          <p:cNvPr id="3" name="Subtitle 2"/>
          <p:cNvSpPr>
            <a:spLocks noGrp="1"/>
          </p:cNvSpPr>
          <p:nvPr>
            <p:ph type="subTitle" idx="1"/>
          </p:nvPr>
        </p:nvSpPr>
        <p:spPr>
          <a:xfrm>
            <a:off x="965200" y="2725738"/>
            <a:ext cx="6858000" cy="474662"/>
          </a:xfrm>
          <a:solidFill>
            <a:schemeClr val="lt1">
              <a:alpha val="74000"/>
            </a:schemeClr>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763F6918-1C2B-49F5-A269-3C1ED46C8E0A}" type="datetimeFigureOut">
              <a:rPr lang="ru-RU"/>
              <a:pPr>
                <a:defRPr/>
              </a:pPr>
              <a:t>01.11.2017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7AA83F8B-9ACA-4799-9676-4EC4FED81DA5}" type="slidenum">
              <a:rPr lang="ru-RU" altLang="ru-RU"/>
              <a:pPr/>
              <a:t>‹#›</a:t>
            </a:fld>
            <a:endParaRPr lang="ru-RU" altLang="ru-RU"/>
          </a:p>
        </p:txBody>
      </p:sp>
    </p:spTree>
    <p:extLst>
      <p:ext uri="{BB962C8B-B14F-4D97-AF65-F5344CB8AC3E}">
        <p14:creationId xmlns:p14="http://schemas.microsoft.com/office/powerpoint/2010/main" val="200034404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3CD1B6F-D60F-46AD-987B-F8C00D3E383D}" type="datetimeFigureOut">
              <a:rPr lang="ru-RU"/>
              <a:pPr>
                <a:defRPr/>
              </a:pPr>
              <a:t>01.11.2017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C20A4552-F701-44D0-B0D4-949BFF7AB02E}" type="slidenum">
              <a:rPr lang="ru-RU" altLang="ru-RU"/>
              <a:pPr/>
              <a:t>‹#›</a:t>
            </a:fld>
            <a:endParaRPr lang="ru-RU" altLang="ru-RU"/>
          </a:p>
        </p:txBody>
      </p:sp>
    </p:spTree>
    <p:extLst>
      <p:ext uri="{BB962C8B-B14F-4D97-AF65-F5344CB8AC3E}">
        <p14:creationId xmlns:p14="http://schemas.microsoft.com/office/powerpoint/2010/main" val="15242142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C442A45-1806-48FB-A982-17BBB1D4C04C}" type="datetimeFigureOut">
              <a:rPr lang="ru-RU"/>
              <a:pPr>
                <a:defRPr/>
              </a:pPr>
              <a:t>01.11.2017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34B5114E-6576-4F6C-8B6C-9341B71D9826}" type="slidenum">
              <a:rPr lang="ru-RU" altLang="ru-RU"/>
              <a:pPr/>
              <a:t>‹#›</a:t>
            </a:fld>
            <a:endParaRPr lang="ru-RU" altLang="ru-RU"/>
          </a:p>
        </p:txBody>
      </p:sp>
    </p:spTree>
    <p:extLst>
      <p:ext uri="{BB962C8B-B14F-4D97-AF65-F5344CB8AC3E}">
        <p14:creationId xmlns:p14="http://schemas.microsoft.com/office/powerpoint/2010/main" val="11212739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none"/>
        </p:style>
        <p:txBody>
          <a:bodyPr/>
          <a:lstStyle/>
          <a:p>
            <a:r>
              <a:rPr lang="ru-RU" smtClean="0"/>
              <a:t>Образец заголовка</a:t>
            </a:r>
            <a:endParaRPr lang="en-US" dirty="0"/>
          </a:p>
        </p:txBody>
      </p:sp>
      <p:sp>
        <p:nvSpPr>
          <p:cNvPr id="3" name="Content Placeholder 2"/>
          <p:cNvSpPr>
            <a:spLocks noGrp="1"/>
          </p:cNvSpPr>
          <p:nvPr>
            <p:ph idx="1"/>
          </p:nvPr>
        </p:nvSpPr>
        <p:spPr>
          <a:solidFill>
            <a:schemeClr val="lt1">
              <a:alpha val="81000"/>
            </a:schemeClr>
          </a:solidFill>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BA12FAB0-5572-4011-A9AC-DBA7F1851587}" type="datetimeFigureOut">
              <a:rPr lang="ru-RU"/>
              <a:pPr>
                <a:defRPr/>
              </a:pPr>
              <a:t>01.11.2017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6E9B3BBA-569B-4AE5-AD79-0A604830B25B}" type="slidenum">
              <a:rPr lang="ru-RU" altLang="ru-RU"/>
              <a:pPr/>
              <a:t>‹#›</a:t>
            </a:fld>
            <a:endParaRPr lang="ru-RU" altLang="ru-RU"/>
          </a:p>
        </p:txBody>
      </p:sp>
    </p:spTree>
    <p:extLst>
      <p:ext uri="{BB962C8B-B14F-4D97-AF65-F5344CB8AC3E}">
        <p14:creationId xmlns:p14="http://schemas.microsoft.com/office/powerpoint/2010/main" val="2486084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683AC72B-AE5F-48C5-AB74-C32D2CF302C2}" type="datetimeFigureOut">
              <a:rPr lang="ru-RU"/>
              <a:pPr>
                <a:defRPr/>
              </a:pPr>
              <a:t>01.11.2017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8066F5C-A761-4D72-BEC6-1BA2448FDA97}" type="slidenum">
              <a:rPr lang="ru-RU" altLang="ru-RU"/>
              <a:pPr/>
              <a:t>‹#›</a:t>
            </a:fld>
            <a:endParaRPr lang="ru-RU" altLang="ru-RU"/>
          </a:p>
        </p:txBody>
      </p:sp>
    </p:spTree>
    <p:extLst>
      <p:ext uri="{BB962C8B-B14F-4D97-AF65-F5344CB8AC3E}">
        <p14:creationId xmlns:p14="http://schemas.microsoft.com/office/powerpoint/2010/main" val="10221352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4236780-493A-4661-A26B-47A06FCC551F}" type="datetimeFigureOut">
              <a:rPr lang="ru-RU"/>
              <a:pPr>
                <a:defRPr/>
              </a:pPr>
              <a:t>01.11.2017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1514CE2E-5600-41E7-A07B-7AB737F94DC9}" type="slidenum">
              <a:rPr lang="ru-RU" altLang="ru-RU"/>
              <a:pPr/>
              <a:t>‹#›</a:t>
            </a:fld>
            <a:endParaRPr lang="ru-RU" altLang="ru-RU"/>
          </a:p>
        </p:txBody>
      </p:sp>
    </p:spTree>
    <p:extLst>
      <p:ext uri="{BB962C8B-B14F-4D97-AF65-F5344CB8AC3E}">
        <p14:creationId xmlns:p14="http://schemas.microsoft.com/office/powerpoint/2010/main" val="4115692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E25BEEB5-10E1-429A-AED6-73B98451B4B2}" type="datetimeFigureOut">
              <a:rPr lang="ru-RU"/>
              <a:pPr>
                <a:defRPr/>
              </a:pPr>
              <a:t>01.11.2017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23960DD7-01D6-4AB3-94D7-CD6898DFE734}" type="slidenum">
              <a:rPr lang="ru-RU" altLang="ru-RU"/>
              <a:pPr/>
              <a:t>‹#›</a:t>
            </a:fld>
            <a:endParaRPr lang="ru-RU" altLang="ru-RU"/>
          </a:p>
        </p:txBody>
      </p:sp>
    </p:spTree>
    <p:extLst>
      <p:ext uri="{BB962C8B-B14F-4D97-AF65-F5344CB8AC3E}">
        <p14:creationId xmlns:p14="http://schemas.microsoft.com/office/powerpoint/2010/main" val="15171438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52BDECDC-8AC7-4DEE-8D2C-733F48592DB7}" type="datetimeFigureOut">
              <a:rPr lang="ru-RU"/>
              <a:pPr>
                <a:defRPr/>
              </a:pPr>
              <a:t>01.11.2017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41E9BB0A-D142-427E-AA7C-D3B63A57C706}" type="slidenum">
              <a:rPr lang="ru-RU" altLang="ru-RU"/>
              <a:pPr/>
              <a:t>‹#›</a:t>
            </a:fld>
            <a:endParaRPr lang="ru-RU" altLang="ru-RU"/>
          </a:p>
        </p:txBody>
      </p:sp>
    </p:spTree>
    <p:extLst>
      <p:ext uri="{BB962C8B-B14F-4D97-AF65-F5344CB8AC3E}">
        <p14:creationId xmlns:p14="http://schemas.microsoft.com/office/powerpoint/2010/main" val="2626030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96571C-1084-4F8B-B363-FC378F0254CE}" type="datetimeFigureOut">
              <a:rPr lang="ru-RU"/>
              <a:pPr>
                <a:defRPr/>
              </a:pPr>
              <a:t>01.11.2017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446B556C-8596-4448-A7F7-FEA70822EB4C}" type="slidenum">
              <a:rPr lang="ru-RU" altLang="ru-RU"/>
              <a:pPr/>
              <a:t>‹#›</a:t>
            </a:fld>
            <a:endParaRPr lang="ru-RU" altLang="ru-RU"/>
          </a:p>
        </p:txBody>
      </p:sp>
    </p:spTree>
    <p:extLst>
      <p:ext uri="{BB962C8B-B14F-4D97-AF65-F5344CB8AC3E}">
        <p14:creationId xmlns:p14="http://schemas.microsoft.com/office/powerpoint/2010/main" val="28249552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7419643-45B7-4802-9AF9-D026C9F577E3}" type="datetimeFigureOut">
              <a:rPr lang="ru-RU"/>
              <a:pPr>
                <a:defRPr/>
              </a:pPr>
              <a:t>01.11.2017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261E22A2-4617-48CF-B8DA-5E2179CC604B}" type="slidenum">
              <a:rPr lang="ru-RU" altLang="ru-RU"/>
              <a:pPr/>
              <a:t>‹#›</a:t>
            </a:fld>
            <a:endParaRPr lang="ru-RU" altLang="ru-RU"/>
          </a:p>
        </p:txBody>
      </p:sp>
    </p:spTree>
    <p:extLst>
      <p:ext uri="{BB962C8B-B14F-4D97-AF65-F5344CB8AC3E}">
        <p14:creationId xmlns:p14="http://schemas.microsoft.com/office/powerpoint/2010/main" val="38110124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229FC4A-7E7D-4C69-8CD8-CE84EA8A2606}" type="datetimeFigureOut">
              <a:rPr lang="ru-RU"/>
              <a:pPr>
                <a:defRPr/>
              </a:pPr>
              <a:t>01.11.2017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FD7EE2FD-D387-41BD-91C2-C5C527F83BEC}" type="slidenum">
              <a:rPr lang="ru-RU" altLang="ru-RU"/>
              <a:pPr/>
              <a:t>‹#›</a:t>
            </a:fld>
            <a:endParaRPr lang="ru-RU" altLang="ru-RU"/>
          </a:p>
        </p:txBody>
      </p:sp>
    </p:spTree>
    <p:extLst>
      <p:ext uri="{BB962C8B-B14F-4D97-AF65-F5344CB8AC3E}">
        <p14:creationId xmlns:p14="http://schemas.microsoft.com/office/powerpoint/2010/main" val="35060856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15663A2-AE6F-48BD-B76D-A5E5858B13CF}" type="datetimeFigureOut">
              <a:rPr lang="ru-RU"/>
              <a:pPr>
                <a:defRPr/>
              </a:pPr>
              <a:t>01.11.2017</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9CCD00C-6A27-4728-A4C8-8D4ECC3FCA3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Administrator\Music\Detskie_pesni_-_lyalyalyalya_(iPleer.fm).mp3" TargetMode="Externa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0526" y="1435100"/>
            <a:ext cx="7276011" cy="4077426"/>
          </a:xfrm>
          <a:solidFill>
            <a:schemeClr val="bg1"/>
          </a:solidFill>
          <a:ln>
            <a:miter lim="800000"/>
            <a:headEnd/>
            <a:tailEnd/>
          </a:ln>
        </p:spPr>
        <p:txBody>
          <a:bodyPr rtlCol="0">
            <a:normAutofit fontScale="90000"/>
          </a:bodyPr>
          <a:lstStyle/>
          <a:p>
            <a:pPr eaLnBrk="1" fontAlgn="auto" hangingPunct="1">
              <a:spcAft>
                <a:spcPts val="0"/>
              </a:spcAft>
              <a:defRPr/>
            </a:pPr>
            <a:r>
              <a:rPr lang="ru-RU" dirty="0" smtClean="0"/>
              <a:t/>
            </a:r>
            <a:br>
              <a:rPr lang="ru-RU" dirty="0" smtClean="0"/>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Развитие </a:t>
            </a:r>
            <a:b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br>
            <a:r>
              <a:rPr lang="ru-RU" b="1" dirty="0" smtClean="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связной  речи дошкольников в условиях реализации ФГОС</a:t>
            </a:r>
            <a:endParaRPr lang="ru-RU" dirty="0">
              <a:solidFill>
                <a:srgbClr val="FF0000"/>
              </a:solidFill>
              <a:latin typeface="Times New Roman" pitchFamily="18" charset="0"/>
              <a:cs typeface="Times New Roman" pitchFamily="18" charset="0"/>
            </a:endParaRPr>
          </a:p>
        </p:txBody>
      </p:sp>
      <p:sp>
        <p:nvSpPr>
          <p:cNvPr id="2051" name="TextBox 3"/>
          <p:cNvSpPr txBox="1">
            <a:spLocks noChangeArrowheads="1"/>
          </p:cNvSpPr>
          <p:nvPr/>
        </p:nvSpPr>
        <p:spPr bwMode="auto">
          <a:xfrm>
            <a:off x="1816100" y="5929313"/>
            <a:ext cx="5446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b="1" dirty="0">
                <a:latin typeface="Times New Roman" panose="02020603050405020304" pitchFamily="18" charset="0"/>
                <a:cs typeface="Times New Roman" panose="02020603050405020304" pitchFamily="18" charset="0"/>
              </a:rPr>
              <a:t>                                        </a:t>
            </a:r>
            <a:endParaRPr lang="en-US" altLang="ru-RU" b="1" dirty="0">
              <a:latin typeface="Times New Roman" panose="02020603050405020304" pitchFamily="18" charset="0"/>
              <a:cs typeface="Times New Roman" panose="02020603050405020304" pitchFamily="18" charset="0"/>
            </a:endParaRPr>
          </a:p>
        </p:txBody>
      </p:sp>
      <p:sp>
        <p:nvSpPr>
          <p:cNvPr id="2052" name="TextBox 4"/>
          <p:cNvSpPr txBox="1">
            <a:spLocks noChangeArrowheads="1"/>
          </p:cNvSpPr>
          <p:nvPr/>
        </p:nvSpPr>
        <p:spPr bwMode="auto">
          <a:xfrm>
            <a:off x="1998572" y="587602"/>
            <a:ext cx="4154487" cy="369887"/>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b="1" spc="50" dirty="0" smtClean="0">
                <a:ln w="11430"/>
                <a:effectLst>
                  <a:outerShdw blurRad="76200" dist="50800" dir="5400000" algn="tl" rotWithShape="0">
                    <a:srgbClr val="000000">
                      <a:alpha val="65000"/>
                    </a:srgbClr>
                  </a:outerShdw>
                </a:effectLst>
                <a:latin typeface="Times New Roman" pitchFamily="18" charset="0"/>
                <a:cs typeface="Times New Roman" pitchFamily="18" charset="0"/>
              </a:rPr>
              <a:t>»</a:t>
            </a:r>
            <a:endParaRPr lang="en-US" b="1" spc="50" dirty="0">
              <a:ln w="11430"/>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9" name="Detskie_pesni_-_lyalyalyalya_(iPleer.fm).mp3">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1436">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diamond(in)">
                                      <p:cBhvr>
                                        <p:cTn id="12" dur="2000"/>
                                        <p:tgtEl>
                                          <p:spTgt spid="2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diamond(in)">
                                      <p:cBhvr>
                                        <p:cTn id="17" dur="2000"/>
                                        <p:tgtEl>
                                          <p:spTgt spid="20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2"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i3FQQ6E6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7625"/>
            <a:ext cx="9144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74">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SlmLMcua31TKQgdU.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200">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4950" y="509588"/>
            <a:ext cx="7837488" cy="5916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9" name="Rectangle 2"/>
          <p:cNvSpPr>
            <a:spLocks noChangeArrowheads="1"/>
          </p:cNvSpPr>
          <p:nvPr/>
        </p:nvSpPr>
        <p:spPr bwMode="auto">
          <a:xfrm>
            <a:off x="1031875" y="1444625"/>
            <a:ext cx="67929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b="1" u="sng"/>
              <a:t>3</a:t>
            </a:r>
            <a:r>
              <a:rPr lang="ru-RU" altLang="ru-RU" sz="2000" b="1" u="sng">
                <a:latin typeface="Times New Roman" panose="02020603050405020304" pitchFamily="18" charset="0"/>
                <a:cs typeface="Times New Roman" panose="02020603050405020304" pitchFamily="18" charset="0"/>
              </a:rPr>
              <a:t>. Рабочая теория (теория трудовых выкриков). </a:t>
            </a:r>
          </a:p>
          <a:p>
            <a:pPr algn="ctr"/>
            <a:r>
              <a:rPr lang="ru-RU" altLang="ru-RU" sz="2000">
                <a:latin typeface="Times New Roman" panose="02020603050405020304" pitchFamily="18" charset="0"/>
                <a:cs typeface="Times New Roman" panose="02020603050405020304" pitchFamily="18" charset="0"/>
              </a:rPr>
              <a:t>Сторонники этой теории считают, что мышление и действие были первоначально неразрывны, так как прежде чем люди научились изготовлять орудия труда, они в течение продолжительного времени использовали в этом качестве различные естественные предметы. </a:t>
            </a:r>
          </a:p>
          <a:p>
            <a:pPr algn="ctr"/>
            <a:r>
              <a:rPr lang="ru-RU" altLang="ru-RU" sz="2000">
                <a:latin typeface="Times New Roman" panose="02020603050405020304" pitchFamily="18" charset="0"/>
                <a:cs typeface="Times New Roman" panose="02020603050405020304" pitchFamily="18" charset="0"/>
              </a:rPr>
              <a:t>Выкрики и возгласы облегчали и организовывали совместную трудовую деятельность. Постепенно они превращались в символ трудовых процессов, </a:t>
            </a:r>
            <a:r>
              <a:rPr lang="ru-RU" altLang="ru-RU" sz="2000" u="sng">
                <a:latin typeface="Times New Roman" panose="02020603050405020304" pitchFamily="18" charset="0"/>
                <a:cs typeface="Times New Roman" panose="02020603050405020304" pitchFamily="18" charset="0"/>
              </a:rPr>
              <a:t>поэтому первоначальная речь (язык) была набором глагольных корней</a:t>
            </a:r>
            <a:r>
              <a:rPr lang="ru-RU" altLang="ru-RU" sz="2000">
                <a:latin typeface="Times New Roman" panose="02020603050405020304" pitchFamily="18" charset="0"/>
                <a:cs typeface="Times New Roman" panose="02020603050405020304" pitchFamily="18" charset="0"/>
              </a:rPr>
              <a:t>.</a:t>
            </a:r>
            <a:endParaRPr lang="en-US" altLang="ru-RU" sz="20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15928">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339"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nieolit_ieskiertkishtieri_2.jpg"/>
          <p:cNvPicPr>
            <a:picLocks noChangeAspect="1"/>
          </p:cNvPicPr>
          <p:nvPr/>
        </p:nvPicPr>
        <p:blipFill>
          <a:blip r:embed="rId2" cstate="print"/>
          <a:stretch>
            <a:fillRect/>
          </a:stretch>
        </p:blipFill>
        <p:spPr>
          <a:xfrm>
            <a:off x="0" y="0"/>
            <a:ext cx="9144000" cy="3709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img10.jpg"/>
          <p:cNvPicPr>
            <a:picLocks noChangeAspect="1"/>
          </p:cNvPicPr>
          <p:nvPr/>
        </p:nvPicPr>
        <p:blipFill>
          <a:blip r:embed="rId3" cstate="print"/>
          <a:stretch>
            <a:fillRect/>
          </a:stretch>
        </p:blipFill>
        <p:spPr>
          <a:xfrm>
            <a:off x="0" y="3709851"/>
            <a:ext cx="9144000" cy="3146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tmp692830214694109186-1024x68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286">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522288" y="352425"/>
            <a:ext cx="74453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a:latin typeface="Times New Roman" panose="02020603050405020304" pitchFamily="18" charset="0"/>
                <a:cs typeface="Times New Roman" panose="02020603050405020304" pitchFamily="18" charset="0"/>
              </a:rPr>
              <a:t>	</a:t>
            </a:r>
            <a:r>
              <a:rPr lang="ru-RU" altLang="ru-RU" sz="2000">
                <a:latin typeface="Times New Roman" panose="02020603050405020304" pitchFamily="18" charset="0"/>
                <a:cs typeface="Times New Roman" panose="02020603050405020304" pitchFamily="18" charset="0"/>
              </a:rPr>
              <a:t>По мнению современных отечественных лингвистов, зарождение и первые этапы </a:t>
            </a:r>
            <a:r>
              <a:rPr lang="ru-RU" altLang="ru-RU" sz="2000" u="sng">
                <a:solidFill>
                  <a:srgbClr val="FF0000"/>
                </a:solidFill>
                <a:latin typeface="Times New Roman" panose="02020603050405020304" pitchFamily="18" charset="0"/>
                <a:cs typeface="Times New Roman" panose="02020603050405020304" pitchFamily="18" charset="0"/>
              </a:rPr>
              <a:t>развития  речи (языка) протекали в двух направлениях: </a:t>
            </a:r>
            <a:r>
              <a:rPr lang="ru-RU" altLang="ru-RU" sz="2000">
                <a:latin typeface="Times New Roman" panose="02020603050405020304" pitchFamily="18" charset="0"/>
                <a:cs typeface="Times New Roman" panose="02020603050405020304" pitchFamily="18" charset="0"/>
              </a:rPr>
              <a:t>в реальном социально значимом </a:t>
            </a:r>
            <a:r>
              <a:rPr lang="ru-RU" altLang="ru-RU" sz="2000" b="1" u="sng">
                <a:latin typeface="Times New Roman" panose="02020603050405020304" pitchFamily="18" charset="0"/>
                <a:cs typeface="Times New Roman" panose="02020603050405020304" pitchFamily="18" charset="0"/>
              </a:rPr>
              <a:t>взаимодействии членов коллектива </a:t>
            </a:r>
            <a:r>
              <a:rPr lang="ru-RU" altLang="ru-RU" sz="2000">
                <a:latin typeface="Times New Roman" panose="02020603050405020304" pitchFamily="18" charset="0"/>
                <a:cs typeface="Times New Roman" panose="02020603050405020304" pitchFamily="18" charset="0"/>
              </a:rPr>
              <a:t>и в </a:t>
            </a:r>
            <a:r>
              <a:rPr lang="ru-RU" altLang="ru-RU" sz="2000" b="1" u="sng">
                <a:latin typeface="Times New Roman" panose="02020603050405020304" pitchFamily="18" charset="0"/>
                <a:cs typeface="Times New Roman" panose="02020603050405020304" pitchFamily="18" charset="0"/>
              </a:rPr>
              <a:t>игровых культовых проявлениях</a:t>
            </a:r>
            <a:r>
              <a:rPr lang="ru-RU" altLang="ru-RU" sz="2000">
                <a:latin typeface="Times New Roman" panose="02020603050405020304" pitchFamily="18" charset="0"/>
                <a:cs typeface="Times New Roman" panose="02020603050405020304" pitchFamily="18" charset="0"/>
              </a:rPr>
              <a:t>.  </a:t>
            </a:r>
          </a:p>
          <a:p>
            <a:pPr algn="ctr"/>
            <a:r>
              <a:rPr lang="ru-RU" altLang="ru-RU" sz="2000">
                <a:latin typeface="Times New Roman" panose="02020603050405020304" pitchFamily="18" charset="0"/>
                <a:cs typeface="Times New Roman" panose="02020603050405020304" pitchFamily="18" charset="0"/>
              </a:rPr>
              <a:t>Считается, что одной из причин превращения нечленораздельного звукового сопровождения действия является увеличение разнообразия реальных (трудовых, боевых) ситуаций, в которых оказывался первобытный человек. Это разнообразие, в свою очередь, было связано с обостряющейся конкуренцией между племенами в условиях демографического кризиса, вынужденной миграцией и т.д. </a:t>
            </a:r>
          </a:p>
        </p:txBody>
      </p:sp>
      <p:pic>
        <p:nvPicPr>
          <p:cNvPr id="17411" name="Picture 2" descr="slide_7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613" y="4244975"/>
            <a:ext cx="638651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447">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heckerboard(across)">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additive="base">
                                        <p:cTn id="12" dur="500" fill="hold"/>
                                        <p:tgtEl>
                                          <p:spTgt spid="17411"/>
                                        </p:tgtEl>
                                        <p:attrNameLst>
                                          <p:attrName>ppt_x</p:attrName>
                                        </p:attrNameLst>
                                      </p:cBhvr>
                                      <p:tavLst>
                                        <p:tav tm="0">
                                          <p:val>
                                            <p:strVal val="#ppt_x"/>
                                          </p:val>
                                        </p:tav>
                                        <p:tav tm="100000">
                                          <p:val>
                                            <p:strVal val="#ppt_x"/>
                                          </p:val>
                                        </p:tav>
                                      </p:tavLst>
                                    </p:anim>
                                    <p:anim calcmode="lin" valueType="num">
                                      <p:cBhvr additive="base">
                                        <p:cTn id="13"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neandertalcy-mogli-sushestvovat-na-6-8-tysyach-let-dolshe-iktr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895">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war_neandertal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397">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286000" y="-5203825"/>
            <a:ext cx="4572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a:t>Это нарушение интеллектуально-речевого развития, вызванное недостатком общения взрослых с детьми раннем возрасте. Приведенные примеры позволяют сделать еще один важный вывод: Речь помогает в познании окружающего мира. Усваивая новые слова, новые грамматические формы, человек расширяет свое представление об окружающем мире, о предметах и явлениях действительности и их отношениях. Ознакомление с окружающим посредством слова начинает осуществляться очень рано. С помощью слова ребенок получает от взрослых </a:t>
            </a:r>
          </a:p>
        </p:txBody>
      </p:sp>
      <p:sp>
        <p:nvSpPr>
          <p:cNvPr id="20483" name="Rectangle 2"/>
          <p:cNvSpPr>
            <a:spLocks noChangeArrowheads="1"/>
          </p:cNvSpPr>
          <p:nvPr/>
        </p:nvSpPr>
        <p:spPr bwMode="auto">
          <a:xfrm>
            <a:off x="339725" y="474663"/>
            <a:ext cx="78644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b="1" u="sng">
                <a:solidFill>
                  <a:srgbClr val="FF0000"/>
                </a:solidFill>
                <a:latin typeface="Times New Roman" panose="02020603050405020304" pitchFamily="18" charset="0"/>
                <a:cs typeface="Times New Roman" panose="02020603050405020304" pitchFamily="18" charset="0"/>
              </a:rPr>
              <a:t>Речь выполняет три ф у н к ц и и:  </a:t>
            </a:r>
          </a:p>
          <a:p>
            <a:pPr algn="ctr"/>
            <a:r>
              <a:rPr lang="ru-RU" altLang="ru-RU" sz="2400">
                <a:latin typeface="Times New Roman" panose="02020603050405020304" pitchFamily="18" charset="0"/>
                <a:cs typeface="Times New Roman" panose="02020603050405020304" pitchFamily="18" charset="0"/>
              </a:rPr>
              <a:t>общения , познания и регулятора поведения.  </a:t>
            </a:r>
          </a:p>
          <a:p>
            <a:pPr algn="ctr"/>
            <a:r>
              <a:rPr lang="ru-RU" altLang="ru-RU" sz="2400">
                <a:latin typeface="Times New Roman" panose="02020603050405020304" pitchFamily="18" charset="0"/>
                <a:cs typeface="Times New Roman" panose="02020603050405020304" pitchFamily="18" charset="0"/>
              </a:rPr>
              <a:t>Наукой доказано, что без речевого общения человек не может стать полноценным человеком. </a:t>
            </a:r>
          </a:p>
          <a:p>
            <a:pPr algn="ctr"/>
            <a:r>
              <a:rPr lang="ru-RU" altLang="ru-RU" sz="2400">
                <a:latin typeface="Times New Roman" panose="02020603050405020304" pitchFamily="18" charset="0"/>
                <a:cs typeface="Times New Roman" panose="02020603050405020304" pitchFamily="18" charset="0"/>
              </a:rPr>
              <a:t>Существует множество этому доказательств. </a:t>
            </a:r>
            <a:endParaRPr lang="en-US" altLang="ru-RU" sz="2400">
              <a:latin typeface="Times New Roman" panose="02020603050405020304" pitchFamily="18" charset="0"/>
              <a:cs typeface="Times New Roman" panose="02020603050405020304" pitchFamily="18" charset="0"/>
            </a:endParaRPr>
          </a:p>
        </p:txBody>
      </p:sp>
      <p:pic>
        <p:nvPicPr>
          <p:cNvPr id="4" name="Picture 3" descr="cd81d882667d50bf9c6de584bc13b9e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331" y="2677887"/>
            <a:ext cx="6884126" cy="3435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ransition advTm="14102">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additive="base">
                                        <p:cTn id="13" dur="500" fill="hold"/>
                                        <p:tgtEl>
                                          <p:spTgt spid="20483"/>
                                        </p:tgtEl>
                                        <p:attrNameLst>
                                          <p:attrName>ppt_x</p:attrName>
                                        </p:attrNameLst>
                                      </p:cBhvr>
                                      <p:tavLst>
                                        <p:tav tm="0">
                                          <p:val>
                                            <p:strVal val="#ppt_x"/>
                                          </p:val>
                                        </p:tav>
                                        <p:tav tm="100000">
                                          <p:val>
                                            <p:strVal val="#ppt_x"/>
                                          </p:val>
                                        </p:tav>
                                      </p:tavLst>
                                    </p:anim>
                                    <p:anim calcmode="lin" valueType="num">
                                      <p:cBhvr additive="base">
                                        <p:cTn id="14"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21600000">
                                      <p:cBhvr>
                                        <p:cTn id="18"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34988" y="652463"/>
            <a:ext cx="76295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ru-RU" altLang="ru-RU" sz="2400">
              <a:latin typeface="Times New Roman" panose="02020603050405020304" pitchFamily="18" charset="0"/>
              <a:cs typeface="Times New Roman" panose="02020603050405020304" pitchFamily="18" charset="0"/>
            </a:endParaRPr>
          </a:p>
          <a:p>
            <a:pPr algn="ctr"/>
            <a:endParaRPr lang="ru-RU" altLang="ru-RU" sz="2400">
              <a:latin typeface="Times New Roman" panose="02020603050405020304" pitchFamily="18" charset="0"/>
              <a:cs typeface="Times New Roman" panose="02020603050405020304" pitchFamily="18" charset="0"/>
            </a:endParaRPr>
          </a:p>
          <a:p>
            <a:pPr algn="ctr"/>
            <a:endParaRPr lang="ru-RU" altLang="ru-RU" sz="2400">
              <a:latin typeface="Times New Roman" panose="02020603050405020304" pitchFamily="18" charset="0"/>
              <a:cs typeface="Times New Roman" panose="02020603050405020304" pitchFamily="18" charset="0"/>
            </a:endParaRPr>
          </a:p>
          <a:p>
            <a:pPr algn="ctr"/>
            <a:r>
              <a:rPr lang="ru-RU" altLang="ru-RU" sz="2400">
                <a:latin typeface="Times New Roman" panose="02020603050405020304" pitchFamily="18" charset="0"/>
                <a:cs typeface="Times New Roman" panose="02020603050405020304" pitchFamily="18" charset="0"/>
              </a:rPr>
              <a:t>Известны случаи (феномен Маугли), когда в силу каких-то трагических обстоятельств дети младенческого возраста попадали в логово животных и были ими вскормлены. </a:t>
            </a:r>
          </a:p>
          <a:p>
            <a:pPr algn="ctr"/>
            <a:r>
              <a:rPr lang="ru-RU" altLang="ru-RU" sz="2400">
                <a:latin typeface="Times New Roman" panose="02020603050405020304" pitchFamily="18" charset="0"/>
                <a:cs typeface="Times New Roman" panose="02020603050405020304" pitchFamily="18" charset="0"/>
              </a:rPr>
              <a:t>Когда люди находили этих детей и возвращали в человеческое общество, то оказывалось, что они имели повадки вскормившего их животного:</a:t>
            </a:r>
          </a:p>
          <a:p>
            <a:pPr algn="ctr"/>
            <a:r>
              <a:rPr lang="ru-RU" altLang="ru-RU" sz="2400">
                <a:latin typeface="Times New Roman" panose="02020603050405020304" pitchFamily="18" charset="0"/>
                <a:cs typeface="Times New Roman" panose="02020603050405020304" pitchFamily="18" charset="0"/>
              </a:rPr>
              <a:t> бегали на четвереньках, обнюхивали пищу, огрызались, но совершенно не могли говорить, и научить их этому было невозможно. </a:t>
            </a:r>
          </a:p>
          <a:p>
            <a:pPr algn="ctr"/>
            <a:r>
              <a:rPr lang="ru-RU" altLang="ru-RU" sz="2400">
                <a:latin typeface="Times New Roman" panose="02020603050405020304" pitchFamily="18" charset="0"/>
                <a:cs typeface="Times New Roman" panose="02020603050405020304" pitchFamily="18" charset="0"/>
              </a:rPr>
              <a:t> </a:t>
            </a:r>
            <a:endParaRPr lang="en-US" altLang="ru-RU" sz="24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8954">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15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6613" y="1423988"/>
            <a:ext cx="7248525" cy="3292475"/>
          </a:xfrm>
          <a:prstGeom prst="rect">
            <a:avLst/>
          </a:prstGeom>
        </p:spPr>
        <p:txBody>
          <a:bodyPr>
            <a:spAutoFit/>
          </a:bodyPr>
          <a:lstStyle/>
          <a:p>
            <a:pPr algn="ctr">
              <a:defRPr/>
            </a:pPr>
            <a:r>
              <a:rPr lang="ru-RU"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Речь </a:t>
            </a:r>
            <a:r>
              <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r>
              <a:rPr lang="ru-RU" sz="4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основное средство коммуникации и познания, мощный фактор успешного умственного развития</a:t>
            </a:r>
            <a:r>
              <a:rPr lang="ru-RU" sz="40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40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ustDataLst>
      <p:tags r:id="rId1"/>
    </p:custDataLst>
  </p:cSld>
  <p:clrMapOvr>
    <a:masterClrMapping/>
  </p:clrMapOvr>
  <p:transition advTm="9734">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6">
                                            <p:txEl>
                                              <p:pRg st="0" end="0"/>
                                            </p:txEl>
                                          </p:spTgt>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s_maygly_myph.jpg"/>
          <p:cNvPicPr>
            <a:picLocks noChangeAspect="1"/>
          </p:cNvPicPr>
          <p:nvPr/>
        </p:nvPicPr>
        <p:blipFill>
          <a:blip r:embed="rId3"/>
          <a:stretch>
            <a:fillRect/>
          </a:stretch>
        </p:blipFill>
        <p:spPr>
          <a:xfrm>
            <a:off x="4819650" y="0"/>
            <a:ext cx="4324350" cy="303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19681.jpg"/>
          <p:cNvPicPr>
            <a:picLocks noChangeAspect="1"/>
          </p:cNvPicPr>
          <p:nvPr/>
        </p:nvPicPr>
        <p:blipFill>
          <a:blip r:embed="rId4"/>
          <a:stretch>
            <a:fillRect/>
          </a:stretch>
        </p:blipFill>
        <p:spPr>
          <a:xfrm>
            <a:off x="0" y="0"/>
            <a:ext cx="4794250" cy="2995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i_016.jpg"/>
          <p:cNvPicPr>
            <a:picLocks noChangeAspect="1"/>
          </p:cNvPicPr>
          <p:nvPr/>
        </p:nvPicPr>
        <p:blipFill>
          <a:blip r:embed="rId5"/>
          <a:stretch>
            <a:fillRect/>
          </a:stretch>
        </p:blipFill>
        <p:spPr>
          <a:xfrm>
            <a:off x="0" y="3095625"/>
            <a:ext cx="9144000" cy="376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advTm="5818">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labpfjq130082085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4127500" cy="3775075"/>
          </a:xfrm>
          <a:prstGeom prst="rect">
            <a:avLst/>
          </a:prstGeom>
          <a:ln>
            <a:noFill/>
          </a:ln>
          <a:effectLst>
            <a:outerShdw blurRad="292100" dist="139700" dir="2700000" algn="tl" rotWithShape="0">
              <a:srgbClr val="333333">
                <a:alpha val="65000"/>
              </a:srgbClr>
            </a:outerShdw>
          </a:effectLst>
        </p:spPr>
      </p:pic>
      <p:pic>
        <p:nvPicPr>
          <p:cNvPr id="3" name="Picture 2" descr="x_5b55a5bd.jpg"/>
          <p:cNvPicPr>
            <a:picLocks noChangeAspect="1"/>
          </p:cNvPicPr>
          <p:nvPr/>
        </p:nvPicPr>
        <p:blipFill>
          <a:blip r:embed="rId4" cstate="print"/>
          <a:stretch>
            <a:fillRect/>
          </a:stretch>
        </p:blipFill>
        <p:spPr>
          <a:xfrm>
            <a:off x="1554478" y="2787178"/>
            <a:ext cx="4807133" cy="3835692"/>
          </a:xfrm>
          <a:prstGeom prst="rect">
            <a:avLst/>
          </a:prstGeom>
          <a:ln>
            <a:noFill/>
          </a:ln>
          <a:effectLst>
            <a:softEdge rad="112500"/>
          </a:effectLst>
        </p:spPr>
      </p:pic>
      <p:pic>
        <p:nvPicPr>
          <p:cNvPr id="4" name="Picture 3" descr="144026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8206" y="1"/>
            <a:ext cx="3905794" cy="3905794"/>
          </a:xfrm>
          <a:prstGeom prst="rect">
            <a:avLst/>
          </a:prstGeom>
          <a:ln>
            <a:noFill/>
          </a:ln>
          <a:effectLst>
            <a:softEdge rad="112500"/>
          </a:effectLst>
        </p:spPr>
      </p:pic>
    </p:spTree>
    <p:custDataLst>
      <p:tags r:id="rId1"/>
    </p:custDataLst>
  </p:cSld>
  <p:clrMapOvr>
    <a:masterClrMapping/>
  </p:clrMapOvr>
  <p:transition advTm="6692">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822325" y="822325"/>
            <a:ext cx="71977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2000">
                <a:latin typeface="Times New Roman" panose="02020603050405020304" pitchFamily="18" charset="0"/>
                <a:cs typeface="Times New Roman" panose="02020603050405020304" pitchFamily="18" charset="0"/>
              </a:rPr>
              <a:t>	Так в книге И.Н Горелова и К.Ф. Седова приводится пример, как Монгольский хан Акбар (16 век) захотел узнать, какой язык является самым древним. Он решил, что таким языком должен быть язык, на котором дети заговорят, даже если их не обучать никакому языку. </a:t>
            </a:r>
          </a:p>
          <a:p>
            <a:r>
              <a:rPr lang="ru-RU" altLang="ru-RU" sz="2000">
                <a:latin typeface="Times New Roman" panose="02020603050405020304" pitchFamily="18" charset="0"/>
                <a:cs typeface="Times New Roman" panose="02020603050405020304" pitchFamily="18" charset="0"/>
              </a:rPr>
              <a:t>	Он приказал собрать двенадцать грудных младенцев самых разных национальностей и заключить их в замок.</a:t>
            </a:r>
          </a:p>
          <a:p>
            <a:r>
              <a:rPr lang="ru-RU" altLang="ru-RU" sz="2000">
                <a:latin typeface="Times New Roman" panose="02020603050405020304" pitchFamily="18" charset="0"/>
                <a:cs typeface="Times New Roman" panose="02020603050405020304" pitchFamily="18" charset="0"/>
              </a:rPr>
              <a:t>	 Дети были отданы двенадцати немым кормилицам. Немой привратник охранял ворота замка, куда под страхом смерти никто не должен был заходить. Когда дети достигли двенадцатилетнего возраста, хан велел привести их к себе во дворец. Сюда же были приглашены эксперты — знатоки древних языков. Однако результаты «эксперимента» удивили и разочаровали присутствующих: дети не говорили вовсе ни на каком языке. Они научились у своих кормилиц обходиться без речи и выражали свои желания и чувства жестами, которые заменяли им слова. Дети были дики, пугливы. </a:t>
            </a:r>
            <a:endParaRPr lang="en-US" altLang="ru-RU"/>
          </a:p>
        </p:txBody>
      </p:sp>
    </p:spTree>
  </p:cSld>
  <p:clrMapOvr>
    <a:masterClrMapping/>
  </p:clrMapOvr>
  <p:transition advTm="10593">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nce_Akbar_Khan.jpg"/>
          <p:cNvPicPr>
            <a:picLocks noChangeAspect="1"/>
          </p:cNvPicPr>
          <p:nvPr/>
        </p:nvPicPr>
        <p:blipFill>
          <a:blip r:embed="rId3" cstate="email">
            <a:extLst>
              <a:ext uri="{28A0092B-C50C-407E-A947-70E740481C1C}">
                <a14:useLocalDpi xmlns:a14="http://schemas.microsoft.com/office/drawing/2010/main"/>
              </a:ext>
            </a:extLst>
          </a:blip>
          <a:srcRect l="-21582"/>
          <a:stretch>
            <a:fillRect/>
          </a:stretch>
        </p:blipFill>
        <p:spPr>
          <a:xfrm>
            <a:off x="0" y="-1"/>
            <a:ext cx="6335486" cy="5068389"/>
          </a:xfrm>
          <a:prstGeom prst="rect">
            <a:avLst/>
          </a:prstGeom>
          <a:ln>
            <a:noFill/>
          </a:ln>
          <a:effectLst>
            <a:softEdge rad="112500"/>
          </a:effectLst>
        </p:spPr>
      </p:pic>
      <p:pic>
        <p:nvPicPr>
          <p:cNvPr id="24579" name="Picture 2" descr="The Mongol Empir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924425"/>
            <a:ext cx="9144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352">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anim calcmode="lin" valueType="num">
                                      <p:cBhvr additive="base">
                                        <p:cTn id="13" dur="500" fill="hold"/>
                                        <p:tgtEl>
                                          <p:spTgt spid="24579"/>
                                        </p:tgtEl>
                                        <p:attrNameLst>
                                          <p:attrName>ppt_x</p:attrName>
                                        </p:attrNameLst>
                                      </p:cBhvr>
                                      <p:tavLst>
                                        <p:tav tm="0">
                                          <p:val>
                                            <p:strVal val="#ppt_x"/>
                                          </p:val>
                                        </p:tav>
                                        <p:tav tm="100000">
                                          <p:val>
                                            <p:strVal val="#ppt_x"/>
                                          </p:val>
                                        </p:tav>
                                      </p:tavLst>
                                    </p:anim>
                                    <p:anim calcmode="lin" valueType="num">
                                      <p:cBhvr additive="base">
                                        <p:cTn id="14"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172102_90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545">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VPFG500Z.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080">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74638" y="796925"/>
            <a:ext cx="794226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000">
                <a:latin typeface="Times New Roman" panose="02020603050405020304" pitchFamily="18" charset="0"/>
                <a:cs typeface="Times New Roman" panose="02020603050405020304" pitchFamily="18" charset="0"/>
              </a:rPr>
              <a:t>Л. С. Выготский, А.А.Леонтьев и др. выделяют несколько условий, без соблюдения которых речевая деятельность невозможна:</a:t>
            </a:r>
          </a:p>
          <a:p>
            <a:pPr algn="ctr"/>
            <a:endParaRPr lang="ru-RU" altLang="ru-RU" sz="2000">
              <a:latin typeface="Times New Roman" panose="02020603050405020304" pitchFamily="18" charset="0"/>
              <a:cs typeface="Times New Roman" panose="02020603050405020304" pitchFamily="18" charset="0"/>
            </a:endParaRPr>
          </a:p>
          <a:p>
            <a:pPr algn="ctr"/>
            <a:r>
              <a:rPr lang="ru-RU" altLang="ru-RU" sz="2000">
                <a:latin typeface="Times New Roman" panose="02020603050405020304" pitchFamily="18" charset="0"/>
                <a:cs typeface="Times New Roman" panose="02020603050405020304" pitchFamily="18" charset="0"/>
              </a:rPr>
              <a:t> 1) Потребность в высказывании (условие возникновения и развития речи). Без потребности выразить свои стремления, чувства, мысли человек не заговорил бы.</a:t>
            </a:r>
          </a:p>
          <a:p>
            <a:pPr algn="ctr"/>
            <a:r>
              <a:rPr lang="ru-RU" altLang="ru-RU" sz="2000">
                <a:latin typeface="Times New Roman" panose="02020603050405020304" pitchFamily="18" charset="0"/>
                <a:cs typeface="Times New Roman" panose="02020603050405020304" pitchFamily="18" charset="0"/>
              </a:rPr>
              <a:t> 2) Содержание речи (условие наличия материала высказывания, т. е. того, о чем нужно сказать). От полноты, богатства этого материала зависит содержательность высказывания. Четкость, логичность речи определяются тем, насколько подготовлен материал. Следовательно, для развития речи детей нужна тщательная подготовка материала для речевых упражнений, рассказов и пр.; </a:t>
            </a:r>
          </a:p>
          <a:p>
            <a:pPr algn="ctr"/>
            <a:r>
              <a:rPr lang="ru-RU" altLang="ru-RU" sz="2000">
                <a:latin typeface="Times New Roman" panose="02020603050405020304" pitchFamily="18" charset="0"/>
                <a:cs typeface="Times New Roman" panose="02020603050405020304" pitchFamily="18" charset="0"/>
              </a:rPr>
              <a:t> 3) Средства языка (условие вооружения человека общепринятыми знаками: словами, их сочетаниями, различными оборотами речи). Детям нужно дать образцы языка, создать для них хорошую речевую среду, чтобы в результате слушания речи и использования ее на практике у ребенка формировалось чувство языка. </a:t>
            </a:r>
            <a:endParaRPr lang="en-US" altLang="ru-RU" sz="2000">
              <a:latin typeface="Times New Roman" panose="02020603050405020304" pitchFamily="18" charset="0"/>
              <a:cs typeface="Times New Roman" panose="02020603050405020304" pitchFamily="18" charset="0"/>
            </a:endParaRPr>
          </a:p>
        </p:txBody>
      </p:sp>
    </p:spTree>
  </p:cSld>
  <p:clrMapOvr>
    <a:masterClrMapping/>
  </p:clrMapOvr>
  <p:transition advTm="9656">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slide-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9781">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01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7769">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31838" y="1166813"/>
            <a:ext cx="74453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000">
                <a:latin typeface="Times New Roman" panose="02020603050405020304" pitchFamily="18" charset="0"/>
                <a:cs typeface="Times New Roman" panose="02020603050405020304" pitchFamily="18" charset="0"/>
              </a:rPr>
              <a:t>Ребенок, впервые переступивший порог детского сада, уже может говорить. Но его речевой арсенал недостаточен для выражения мыслей, впечатлений, чувств: для этого ему не хватает слов.  </a:t>
            </a:r>
          </a:p>
          <a:p>
            <a:pPr algn="ctr"/>
            <a:r>
              <a:rPr lang="ru-RU" altLang="ru-RU" sz="2000">
                <a:latin typeface="Times New Roman" panose="02020603050405020304" pitchFamily="18" charset="0"/>
                <a:cs typeface="Times New Roman" panose="02020603050405020304" pitchFamily="18" charset="0"/>
              </a:rPr>
              <a:t>Само по себе посещение детского сада расширяет возможности речевого развития детей. </a:t>
            </a:r>
          </a:p>
          <a:p>
            <a:pPr algn="ctr"/>
            <a:r>
              <a:rPr lang="ru-RU" altLang="ru-RU" sz="2000">
                <a:latin typeface="Times New Roman" panose="02020603050405020304" pitchFamily="18" charset="0"/>
                <a:cs typeface="Times New Roman" panose="02020603050405020304" pitchFamily="18" charset="0"/>
              </a:rPr>
              <a:t>Под руководством педагога они наблюдают явления природы, трудовую деятельность людей, общаются со сверстниками, слушают читаемые им воспитателем художественные произведения и т. п. </a:t>
            </a:r>
          </a:p>
          <a:p>
            <a:pPr algn="ctr"/>
            <a:r>
              <a:rPr lang="ru-RU" altLang="ru-RU" sz="2000">
                <a:latin typeface="Times New Roman" panose="02020603050405020304" pitchFamily="18" charset="0"/>
                <a:cs typeface="Times New Roman" panose="02020603050405020304" pitchFamily="18" charset="0"/>
              </a:rPr>
              <a:t>Все это, конечно, обогащает личность ребенка, расширяет его знания и развивает его речь, но необходимо также</a:t>
            </a:r>
            <a:r>
              <a:rPr lang="ru-RU" altLang="ru-RU" sz="2000" b="1">
                <a:latin typeface="Times New Roman" panose="02020603050405020304" pitchFamily="18" charset="0"/>
                <a:cs typeface="Times New Roman" panose="02020603050405020304" pitchFamily="18" charset="0"/>
              </a:rPr>
              <a:t> </a:t>
            </a:r>
          </a:p>
          <a:p>
            <a:pPr algn="ctr"/>
            <a:r>
              <a:rPr lang="ru-RU" altLang="ru-RU" sz="2000" b="1">
                <a:latin typeface="Times New Roman" panose="02020603050405020304" pitchFamily="18" charset="0"/>
                <a:cs typeface="Times New Roman" panose="02020603050405020304" pitchFamily="18" charset="0"/>
              </a:rPr>
              <a:t>работать </a:t>
            </a:r>
            <a:r>
              <a:rPr lang="ru-RU" altLang="ru-RU" sz="2000">
                <a:latin typeface="Times New Roman" panose="02020603050405020304" pitchFamily="18" charset="0"/>
                <a:cs typeface="Times New Roman" panose="02020603050405020304" pitchFamily="18" charset="0"/>
              </a:rPr>
              <a:t>и </a:t>
            </a:r>
            <a:r>
              <a:rPr lang="ru-RU" altLang="ru-RU" sz="2000" b="1">
                <a:latin typeface="Times New Roman" panose="02020603050405020304" pitchFamily="18" charset="0"/>
                <a:cs typeface="Times New Roman" panose="02020603050405020304" pitchFamily="18" charset="0"/>
              </a:rPr>
              <a:t>над</a:t>
            </a:r>
            <a:r>
              <a:rPr lang="ru-RU" altLang="ru-RU" sz="2000">
                <a:latin typeface="Times New Roman" panose="02020603050405020304" pitchFamily="18" charset="0"/>
                <a:cs typeface="Times New Roman" panose="02020603050405020304" pitchFamily="18" charset="0"/>
              </a:rPr>
              <a:t> </a:t>
            </a:r>
            <a:r>
              <a:rPr lang="ru-RU" altLang="ru-RU" sz="2000" b="1">
                <a:latin typeface="Times New Roman" panose="02020603050405020304" pitchFamily="18" charset="0"/>
                <a:cs typeface="Times New Roman" panose="02020603050405020304" pitchFamily="18" charset="0"/>
              </a:rPr>
              <a:t>речью детей. </a:t>
            </a:r>
            <a:endParaRPr lang="en-US" altLang="ru-RU" sz="2000" b="1">
              <a:latin typeface="Times New Roman" panose="02020603050405020304" pitchFamily="18" charset="0"/>
              <a:cs typeface="Times New Roman" panose="02020603050405020304" pitchFamily="18" charset="0"/>
            </a:endParaRPr>
          </a:p>
        </p:txBody>
      </p:sp>
    </p:spTree>
  </p:cSld>
  <p:clrMapOvr>
    <a:masterClrMapping/>
  </p:clrMapOvr>
  <p:transition advTm="8236">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404813"/>
            <a:ext cx="6335713" cy="1006475"/>
          </a:xfrm>
          <a:solidFill>
            <a:schemeClr val="bg1"/>
          </a:solidFill>
        </p:spPr>
        <p:txBody>
          <a:bodyPr/>
          <a:lstStyle/>
          <a:p>
            <a:pPr algn="ctr" eaLnBrk="1" hangingPunct="1">
              <a:defRPr/>
            </a:pPr>
            <a:r>
              <a:rPr lang="ru-RU" dirty="0" smtClean="0"/>
              <a:t> </a:t>
            </a:r>
            <a:r>
              <a:rPr lang="ru-RU" b="1" dirty="0" smtClean="0">
                <a:latin typeface="Times New Roman" pitchFamily="18" charset="0"/>
                <a:cs typeface="Times New Roman" pitchFamily="18" charset="0"/>
              </a:rPr>
              <a:t> </a:t>
            </a:r>
            <a:r>
              <a:rPr lang="ru-RU"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Связная речь -</a:t>
            </a:r>
            <a:endPar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3" name="Content Placeholder 3" descr="през.jpg"/>
          <p:cNvPicPr>
            <a:picLocks noGrp="1" noChangeAspect="1"/>
          </p:cNvPicPr>
          <p:nvPr>
            <p:ph idx="1"/>
          </p:nvPr>
        </p:nvPicPr>
        <p:blipFill>
          <a:blip r:embed="rId3" cstate="email">
            <a:extLst>
              <a:ext uri="{28A0092B-C50C-407E-A947-70E740481C1C}">
                <a14:useLocalDpi xmlns:a14="http://schemas.microsoft.com/office/drawing/2010/main"/>
              </a:ext>
            </a:extLst>
          </a:blip>
          <a:srcRect r="-941"/>
          <a:stretch>
            <a:fillRect/>
          </a:stretch>
        </p:blipFill>
        <p:spPr>
          <a:xfrm>
            <a:off x="835025" y="3592513"/>
            <a:ext cx="6937375" cy="2678112"/>
          </a:xfrm>
          <a:solidFill>
            <a:schemeClr val="bg1">
              <a:alpha val="81175"/>
            </a:schemeClr>
          </a:solidFill>
        </p:spPr>
      </p:pic>
      <p:sp>
        <p:nvSpPr>
          <p:cNvPr id="4100" name="TextBox 5"/>
          <p:cNvSpPr txBox="1">
            <a:spLocks noChangeArrowheads="1"/>
          </p:cNvSpPr>
          <p:nvPr/>
        </p:nvSpPr>
        <p:spPr bwMode="auto">
          <a:xfrm>
            <a:off x="692150" y="1528763"/>
            <a:ext cx="71199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ru-RU" altLang="ru-RU" sz="2000">
                <a:latin typeface="Times New Roman" panose="02020603050405020304" pitchFamily="18" charset="0"/>
                <a:cs typeface="Times New Roman" panose="02020603050405020304" pitchFamily="18" charset="0"/>
              </a:rPr>
              <a:t>это развёрнутое изложение мыслей, которое осуществляется логично, последовательно, грамматически правильно. </a:t>
            </a:r>
          </a:p>
          <a:p>
            <a:pPr algn="ctr">
              <a:lnSpc>
                <a:spcPct val="150000"/>
              </a:lnSpc>
            </a:pPr>
            <a:r>
              <a:rPr lang="ru-RU" altLang="ru-RU" sz="2000">
                <a:latin typeface="Times New Roman" panose="02020603050405020304" pitchFamily="18" charset="0"/>
                <a:cs typeface="Times New Roman" panose="02020603050405020304" pitchFamily="18" charset="0"/>
              </a:rPr>
              <a:t>Ребёнок овладевает </a:t>
            </a:r>
            <a:r>
              <a:rPr lang="ru-RU" altLang="ru-RU" sz="2000" b="1">
                <a:latin typeface="Times New Roman" panose="02020603050405020304" pitchFamily="18" charset="0"/>
                <a:cs typeface="Times New Roman" panose="02020603050405020304" pitchFamily="18" charset="0"/>
              </a:rPr>
              <a:t>связной речью постепенно</a:t>
            </a:r>
            <a:r>
              <a:rPr lang="ru-RU" altLang="ru-RU" sz="2000">
                <a:latin typeface="Times New Roman" panose="02020603050405020304" pitchFamily="18" charset="0"/>
                <a:cs typeface="Times New Roman" panose="02020603050405020304" pitchFamily="18" charset="0"/>
              </a:rPr>
              <a:t>, так как она является сложной </a:t>
            </a:r>
            <a:r>
              <a:rPr lang="ru-RU" altLang="ru-RU" sz="2000" b="1">
                <a:latin typeface="Times New Roman" panose="02020603050405020304" pitchFamily="18" charset="0"/>
                <a:cs typeface="Times New Roman" panose="02020603050405020304" pitchFamily="18" charset="0"/>
              </a:rPr>
              <a:t>формой речи</a:t>
            </a:r>
            <a:r>
              <a:rPr lang="ru-RU" altLang="ru-RU" sz="2000">
                <a:latin typeface="Times New Roman" panose="02020603050405020304" pitchFamily="18" charset="0"/>
                <a:cs typeface="Times New Roman" panose="02020603050405020304" pitchFamily="18" charset="0"/>
              </a:rPr>
              <a:t>. </a:t>
            </a:r>
          </a:p>
          <a:p>
            <a:pPr algn="ctr">
              <a:lnSpc>
                <a:spcPct val="150000"/>
              </a:lnSpc>
            </a:pPr>
            <a:r>
              <a:rPr lang="ru-RU" altLang="ru-RU" sz="2000" b="1">
                <a:latin typeface="Times New Roman" panose="02020603050405020304" pitchFamily="18" charset="0"/>
                <a:cs typeface="Times New Roman" panose="02020603050405020304" pitchFamily="18" charset="0"/>
              </a:rPr>
              <a:t>Связность речи – это связность мыслей</a:t>
            </a:r>
            <a:r>
              <a:rPr lang="ru-RU" altLang="ru-RU" sz="2000">
                <a:latin typeface="Times New Roman" panose="02020603050405020304" pitchFamily="18" charset="0"/>
                <a:cs typeface="Times New Roman" panose="02020603050405020304" pitchFamily="18" charset="0"/>
              </a:rPr>
              <a:t>.</a:t>
            </a:r>
          </a:p>
          <a:p>
            <a:pPr algn="ctr">
              <a:lnSpc>
                <a:spcPct val="150000"/>
              </a:lnSpc>
            </a:pPr>
            <a:endParaRPr lang="ru-RU" altLang="ru-RU" sz="2000">
              <a:latin typeface="Times New Roman" panose="02020603050405020304" pitchFamily="18" charset="0"/>
              <a:cs typeface="Times New Roman" panose="02020603050405020304" pitchFamily="18" charset="0"/>
            </a:endParaRPr>
          </a:p>
          <a:p>
            <a:endParaRPr lang="en-US" altLang="ru-RU"/>
          </a:p>
          <a:p>
            <a:endParaRPr lang="en-US" altLang="ru-RU"/>
          </a:p>
        </p:txBody>
      </p:sp>
    </p:spTree>
    <p:custDataLst>
      <p:tags r:id="rId1"/>
    </p:custDataLst>
  </p:cSld>
  <p:clrMapOvr>
    <a:masterClrMapping/>
  </p:clrMapOvr>
  <p:transition advTm="16802">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481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848">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3541159_original-1024x68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491">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70926_16454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3302" y="522514"/>
            <a:ext cx="5277395" cy="5290457"/>
          </a:xfrm>
          <a:prstGeom prst="rect">
            <a:avLst/>
          </a:prstGeom>
          <a:ln w="190500" cap="sq">
            <a:solidFill>
              <a:srgbClr val="FF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Tm="6271">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744538" y="885825"/>
            <a:ext cx="739298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a:t>  </a:t>
            </a:r>
          </a:p>
          <a:p>
            <a:r>
              <a:rPr lang="ru-RU" altLang="ru-RU" sz="2400" b="1" i="1">
                <a:solidFill>
                  <a:srgbClr val="FF0000"/>
                </a:solidFill>
                <a:latin typeface="Times New Roman" panose="02020603050405020304" pitchFamily="18" charset="0"/>
                <a:cs typeface="Times New Roman" panose="02020603050405020304" pitchFamily="18" charset="0"/>
              </a:rPr>
              <a:t>          </a:t>
            </a:r>
            <a:r>
              <a:rPr lang="ru-RU" altLang="ru-RU" sz="2400" b="1" i="1" u="sng">
                <a:solidFill>
                  <a:srgbClr val="FF0000"/>
                </a:solidFill>
                <a:latin typeface="Times New Roman" panose="02020603050405020304" pitchFamily="18" charset="0"/>
                <a:cs typeface="Times New Roman" panose="02020603050405020304" pitchFamily="18" charset="0"/>
              </a:rPr>
              <a:t> </a:t>
            </a:r>
            <a:r>
              <a:rPr lang="ru-RU" altLang="ru-RU" sz="2000" b="1" i="1" u="sng">
                <a:solidFill>
                  <a:srgbClr val="FF0000"/>
                </a:solidFill>
                <a:latin typeface="Times New Roman" panose="02020603050405020304" pitchFamily="18" charset="0"/>
                <a:cs typeface="Times New Roman" panose="02020603050405020304" pitchFamily="18" charset="0"/>
              </a:rPr>
              <a:t>Развивать  связную  речь </a:t>
            </a:r>
            <a:r>
              <a:rPr lang="ru-RU" altLang="ru-RU" sz="2000">
                <a:latin typeface="Times New Roman" panose="02020603050405020304" pitchFamily="18" charset="0"/>
                <a:cs typeface="Times New Roman" panose="02020603050405020304" pitchFamily="18" charset="0"/>
              </a:rPr>
              <a:t>— это не значит только предоставлять детям возможность больше говорить, давать материал и темы для устных высказываний. </a:t>
            </a:r>
          </a:p>
          <a:p>
            <a:r>
              <a:rPr lang="ru-RU" altLang="ru-RU" sz="2000" b="1">
                <a:solidFill>
                  <a:srgbClr val="FF0000"/>
                </a:solidFill>
                <a:latin typeface="Times New Roman" panose="02020603050405020304" pitchFamily="18" charset="0"/>
                <a:cs typeface="Times New Roman" panose="02020603050405020304" pitchFamily="18" charset="0"/>
              </a:rPr>
              <a:t>             </a:t>
            </a:r>
            <a:r>
              <a:rPr lang="ru-RU" altLang="ru-RU" sz="2000" b="1" i="1" u="sng">
                <a:solidFill>
                  <a:srgbClr val="FF0000"/>
                </a:solidFill>
                <a:latin typeface="Times New Roman" panose="02020603050405020304" pitchFamily="18" charset="0"/>
                <a:cs typeface="Times New Roman" panose="02020603050405020304" pitchFamily="18" charset="0"/>
              </a:rPr>
              <a:t>Развивать речь </a:t>
            </a:r>
            <a:r>
              <a:rPr lang="ru-RU" altLang="ru-RU" sz="2000">
                <a:latin typeface="Times New Roman" panose="02020603050405020304" pitchFamily="18" charset="0"/>
                <a:cs typeface="Times New Roman" panose="02020603050405020304" pitchFamily="18" charset="0"/>
              </a:rPr>
              <a:t>— значит систематически, планомерно работать над ее содержанием, ее последовательностью, учить построению предложений, вдумчивому выбору подходящего слова и его формы, постоянно работать над правильным произношением звуков и слов. </a:t>
            </a:r>
          </a:p>
          <a:p>
            <a:r>
              <a:rPr lang="ru-RU" altLang="ru-RU" sz="2000">
                <a:latin typeface="Times New Roman" panose="02020603050405020304" pitchFamily="18" charset="0"/>
                <a:cs typeface="Times New Roman" panose="02020603050405020304" pitchFamily="18" charset="0"/>
              </a:rPr>
              <a:t>	Лишь непрерывная и организованная система работы над языком будет способствовать овладению им. Без специальной работы над содержанием и его речевым выражением дети научатся лишь болтать, что вредно для их общего и речевого развития. </a:t>
            </a:r>
          </a:p>
        </p:txBody>
      </p:sp>
    </p:spTree>
    <p:custDataLst>
      <p:tags r:id="rId1"/>
    </p:custDataLst>
  </p:cSld>
  <p:clrMapOvr>
    <a:masterClrMapping/>
  </p:clrMapOvr>
  <p:transition advTm="158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358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101515827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7226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55aab0f351a221410fc189b90fb4790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81225" y="3135313"/>
            <a:ext cx="474186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08859962_cover_max1500.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1350" y="0"/>
            <a:ext cx="342265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83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amond(in)">
                                      <p:cBhvr>
                                        <p:cTn id="7" dur="20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diamond(in)">
                                      <p:cBhvr>
                                        <p:cTn id="12" dur="20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diamond(in)">
                                      <p:cBhvr>
                                        <p:cTn id="1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vazhnost-tesnogo-obshheniya-mezhdu-roditelyami-i-detmi-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27">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163" y="195263"/>
            <a:ext cx="7654925" cy="1516062"/>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Основные методы  развития связной речи дошкольников</a:t>
            </a:r>
            <a:endPar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4" name="Straight Arrow Connector 3"/>
          <p:cNvCxnSpPr/>
          <p:nvPr/>
        </p:nvCxnSpPr>
        <p:spPr>
          <a:xfrm flipH="1">
            <a:off x="2613025" y="1751013"/>
            <a:ext cx="482600" cy="325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41900" y="1724025"/>
            <a:ext cx="469900" cy="339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57200" y="2116138"/>
            <a:ext cx="3462338" cy="8620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Times New Roman" pitchFamily="18" charset="0"/>
                <a:cs typeface="Times New Roman" pitchFamily="18" charset="0"/>
              </a:rPr>
              <a:t>Наглядные</a:t>
            </a:r>
            <a:endParaRPr lang="en-US" sz="3200" b="1" dirty="0">
              <a:solidFill>
                <a:schemeClr val="tx1"/>
              </a:solidFill>
              <a:latin typeface="Times New Roman" pitchFamily="18" charset="0"/>
              <a:cs typeface="Times New Roman" pitchFamily="18" charset="0"/>
            </a:endParaRPr>
          </a:p>
        </p:txBody>
      </p:sp>
      <p:sp>
        <p:nvSpPr>
          <p:cNvPr id="11" name="Rounded Rectangle 10"/>
          <p:cNvSpPr/>
          <p:nvPr/>
        </p:nvSpPr>
        <p:spPr>
          <a:xfrm>
            <a:off x="5146675" y="2141538"/>
            <a:ext cx="3057525"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Times New Roman" pitchFamily="18" charset="0"/>
                <a:cs typeface="Times New Roman" pitchFamily="18" charset="0"/>
              </a:rPr>
              <a:t>     Словесные</a:t>
            </a:r>
            <a:endParaRPr lang="en-US" sz="3200" b="1" dirty="0">
              <a:solidFill>
                <a:schemeClr val="tx1"/>
              </a:solidFill>
              <a:latin typeface="Times New Roman" pitchFamily="18" charset="0"/>
              <a:cs typeface="Times New Roman" pitchFamily="18" charset="0"/>
            </a:endParaRPr>
          </a:p>
        </p:txBody>
      </p:sp>
      <p:sp>
        <p:nvSpPr>
          <p:cNvPr id="19" name="Down Arrow 18"/>
          <p:cNvSpPr/>
          <p:nvPr/>
        </p:nvSpPr>
        <p:spPr>
          <a:xfrm>
            <a:off x="-169863" y="3005138"/>
            <a:ext cx="4572001" cy="3852862"/>
          </a:xfrm>
          <a:prstGeom prst="downArrow">
            <a:avLst>
              <a:gd name="adj1" fmla="val 50000"/>
              <a:gd name="adj2" fmla="val 4712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endParaRPr lang="ru-RU" dirty="0"/>
          </a:p>
          <a:p>
            <a:pPr algn="ctr">
              <a:buFontTx/>
              <a:buChar char="-"/>
              <a:defRPr/>
            </a:pPr>
            <a:endParaRPr lang="ru-RU" dirty="0"/>
          </a:p>
          <a:p>
            <a:pPr algn="ctr">
              <a:buFontTx/>
              <a:buChar char="-"/>
              <a:defRPr/>
            </a:pPr>
            <a:endParaRPr lang="ru-RU" dirty="0"/>
          </a:p>
          <a:p>
            <a:pPr algn="ctr">
              <a:buFontTx/>
              <a:buChar char="-"/>
              <a:defRPr/>
            </a:pPr>
            <a:r>
              <a:rPr lang="ru-RU" b="1" dirty="0">
                <a:solidFill>
                  <a:schemeClr val="tx1"/>
                </a:solidFill>
                <a:latin typeface="Times New Roman" pitchFamily="18" charset="0"/>
                <a:cs typeface="Times New Roman" pitchFamily="18" charset="0"/>
              </a:rPr>
              <a:t> Наблюдения во время прогулок, экскурсий;</a:t>
            </a:r>
          </a:p>
          <a:p>
            <a:pPr algn="ctr">
              <a:buFontTx/>
              <a:buChar char="-"/>
              <a:defRPr/>
            </a:pPr>
            <a:r>
              <a:rPr lang="ru-RU" b="1" dirty="0">
                <a:solidFill>
                  <a:schemeClr val="tx1"/>
                </a:solidFill>
                <a:latin typeface="Times New Roman" pitchFamily="18" charset="0"/>
                <a:cs typeface="Times New Roman" pitchFamily="18" charset="0"/>
              </a:rPr>
              <a:t>Рассматривание конкретного объекта и наблюдение за ним;</a:t>
            </a:r>
          </a:p>
          <a:p>
            <a:pPr algn="ctr">
              <a:buFontTx/>
              <a:buChar char="-"/>
              <a:defRPr/>
            </a:pPr>
            <a:r>
              <a:rPr lang="ru-RU" b="1" dirty="0">
                <a:solidFill>
                  <a:schemeClr val="tx1"/>
                </a:solidFill>
                <a:latin typeface="Times New Roman" pitchFamily="18" charset="0"/>
                <a:cs typeface="Times New Roman" pitchFamily="18" charset="0"/>
              </a:rPr>
              <a:t>Знакомство с объектом с помощью фотографий, картин, кинофильмов</a:t>
            </a:r>
          </a:p>
        </p:txBody>
      </p:sp>
      <p:sp>
        <p:nvSpPr>
          <p:cNvPr id="22" name="Down Arrow 21"/>
          <p:cNvSpPr/>
          <p:nvPr/>
        </p:nvSpPr>
        <p:spPr>
          <a:xfrm>
            <a:off x="4781550" y="3043238"/>
            <a:ext cx="3879850" cy="347503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itchFamily="18" charset="0"/>
                <a:cs typeface="Times New Roman" pitchFamily="18" charset="0"/>
              </a:rPr>
              <a:t>-  Заучивание наизусть;</a:t>
            </a:r>
          </a:p>
          <a:p>
            <a:pPr algn="ctr">
              <a:buFontTx/>
              <a:buChar char="-"/>
              <a:defRPr/>
            </a:pPr>
            <a:r>
              <a:rPr lang="ru-RU" b="1" dirty="0">
                <a:solidFill>
                  <a:schemeClr val="tx1"/>
                </a:solidFill>
                <a:latin typeface="Times New Roman" pitchFamily="18" charset="0"/>
                <a:cs typeface="Times New Roman" pitchFamily="18" charset="0"/>
              </a:rPr>
              <a:t>Пересказ;</a:t>
            </a:r>
          </a:p>
          <a:p>
            <a:pPr algn="ctr">
              <a:buFontTx/>
              <a:buChar char="-"/>
              <a:defRPr/>
            </a:pPr>
            <a:r>
              <a:rPr lang="ru-RU" b="1" dirty="0">
                <a:solidFill>
                  <a:schemeClr val="tx1"/>
                </a:solidFill>
                <a:latin typeface="Times New Roman" pitchFamily="18" charset="0"/>
                <a:cs typeface="Times New Roman" pitchFamily="18" charset="0"/>
              </a:rPr>
              <a:t>  Составление различных видов рассказов;</a:t>
            </a:r>
          </a:p>
          <a:p>
            <a:pPr algn="ctr">
              <a:buFontTx/>
              <a:buChar char="-"/>
              <a:defRPr/>
            </a:pPr>
            <a:r>
              <a:rPr lang="ru-RU" b="1" dirty="0">
                <a:solidFill>
                  <a:schemeClr val="tx1"/>
                </a:solidFill>
                <a:latin typeface="Times New Roman" pitchFamily="18" charset="0"/>
                <a:cs typeface="Times New Roman" pitchFamily="18" charset="0"/>
              </a:rPr>
              <a:t>  Беседы.</a:t>
            </a:r>
            <a:endParaRPr lang="en-US" b="1" dirty="0">
              <a:solidFill>
                <a:schemeClr val="tx1"/>
              </a:solidFill>
              <a:latin typeface="Times New Roman" pitchFamily="18" charset="0"/>
              <a:cs typeface="Times New Roman" pitchFamily="18" charset="0"/>
            </a:endParaRPr>
          </a:p>
        </p:txBody>
      </p:sp>
    </p:spTree>
    <p:custDataLst>
      <p:tags r:id="rId1"/>
    </p:custDataLst>
  </p:cSld>
  <p:clrMapOvr>
    <a:masterClrMapping/>
  </p:clrMapOvr>
  <p:transition advTm="19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edge">
                                      <p:cBhvr>
                                        <p:cTn id="17" dur="20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edge">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9"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234950" y="2508250"/>
            <a:ext cx="3905250" cy="38147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lnSpc>
                <a:spcPct val="80000"/>
              </a:lnSpc>
              <a:defRPr/>
            </a:pPr>
            <a:endParaRPr lang="ru-RU" b="1" dirty="0">
              <a:solidFill>
                <a:srgbClr val="881F02"/>
              </a:solidFill>
            </a:endParaRPr>
          </a:p>
          <a:p>
            <a:pPr marL="342900" indent="-342900" algn="ctr">
              <a:lnSpc>
                <a:spcPct val="80000"/>
              </a:lnSpc>
              <a:defRPr/>
            </a:pPr>
            <a:endParaRPr lang="ru-RU" b="1" dirty="0">
              <a:solidFill>
                <a:srgbClr val="881F02"/>
              </a:solidFill>
            </a:endParaRPr>
          </a:p>
          <a:p>
            <a:pPr marL="342900" indent="-342900" algn="ctr">
              <a:lnSpc>
                <a:spcPct val="150000"/>
              </a:lnSpc>
              <a:defRPr/>
            </a:pPr>
            <a:r>
              <a:rPr lang="ru-RU" b="1" dirty="0">
                <a:solidFill>
                  <a:schemeClr val="tx1"/>
                </a:solidFill>
                <a:latin typeface="Times New Roman" pitchFamily="18" charset="0"/>
                <a:cs typeface="Times New Roman" pitchFamily="18" charset="0"/>
              </a:rPr>
              <a:t>- Подсказка</a:t>
            </a:r>
          </a:p>
          <a:p>
            <a:pPr marL="342900" indent="-342900" algn="ctr">
              <a:lnSpc>
                <a:spcPct val="150000"/>
              </a:lnSpc>
              <a:defRPr/>
            </a:pPr>
            <a:r>
              <a:rPr lang="ru-RU" b="1" dirty="0">
                <a:solidFill>
                  <a:schemeClr val="tx1"/>
                </a:solidFill>
                <a:latin typeface="Times New Roman" pitchFamily="18" charset="0"/>
                <a:cs typeface="Times New Roman" pitchFamily="18" charset="0"/>
              </a:rPr>
              <a:t>- Совет</a:t>
            </a:r>
          </a:p>
          <a:p>
            <a:pPr marL="342900" indent="-342900" algn="ctr">
              <a:lnSpc>
                <a:spcPct val="150000"/>
              </a:lnSpc>
              <a:defRPr/>
            </a:pPr>
            <a:r>
              <a:rPr lang="ru-RU" b="1" dirty="0">
                <a:solidFill>
                  <a:schemeClr val="tx1"/>
                </a:solidFill>
                <a:latin typeface="Times New Roman" pitchFamily="18" charset="0"/>
                <a:cs typeface="Times New Roman" pitchFamily="18" charset="0"/>
              </a:rPr>
              <a:t>- Исправление</a:t>
            </a:r>
          </a:p>
          <a:p>
            <a:pPr marL="342900" indent="-342900" algn="ctr">
              <a:lnSpc>
                <a:spcPct val="150000"/>
              </a:lnSpc>
              <a:defRPr/>
            </a:pPr>
            <a:r>
              <a:rPr lang="ru-RU" b="1" dirty="0">
                <a:solidFill>
                  <a:schemeClr val="tx1"/>
                </a:solidFill>
                <a:latin typeface="Times New Roman" pitchFamily="18" charset="0"/>
                <a:cs typeface="Times New Roman" pitchFamily="18" charset="0"/>
              </a:rPr>
              <a:t>- Реплика</a:t>
            </a:r>
          </a:p>
          <a:p>
            <a:pPr marL="342900" indent="-342900" algn="ctr">
              <a:lnSpc>
                <a:spcPct val="150000"/>
              </a:lnSpc>
              <a:defRPr/>
            </a:pPr>
            <a:r>
              <a:rPr lang="ru-RU" b="1" dirty="0">
                <a:solidFill>
                  <a:schemeClr val="tx1"/>
                </a:solidFill>
                <a:latin typeface="Times New Roman" pitchFamily="18" charset="0"/>
                <a:cs typeface="Times New Roman" pitchFamily="18" charset="0"/>
              </a:rPr>
              <a:t>-Замечание</a:t>
            </a:r>
          </a:p>
        </p:txBody>
      </p:sp>
      <p:sp>
        <p:nvSpPr>
          <p:cNvPr id="4" name="Rounded Rectangle 3"/>
          <p:cNvSpPr/>
          <p:nvPr/>
        </p:nvSpPr>
        <p:spPr>
          <a:xfrm>
            <a:off x="679450" y="939800"/>
            <a:ext cx="3003550" cy="13589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Times New Roman" pitchFamily="18" charset="0"/>
                <a:cs typeface="Times New Roman" pitchFamily="18" charset="0"/>
              </a:rPr>
              <a:t>Косвенные</a:t>
            </a:r>
            <a:endParaRPr lang="en-US" sz="3200" b="1" dirty="0">
              <a:solidFill>
                <a:schemeClr val="tx1"/>
              </a:solidFill>
              <a:latin typeface="Times New Roman" pitchFamily="18" charset="0"/>
              <a:cs typeface="Times New Roman" pitchFamily="18" charset="0"/>
            </a:endParaRPr>
          </a:p>
        </p:txBody>
      </p:sp>
      <p:sp>
        <p:nvSpPr>
          <p:cNvPr id="5" name="Rounded Rectangle 4"/>
          <p:cNvSpPr/>
          <p:nvPr/>
        </p:nvSpPr>
        <p:spPr>
          <a:xfrm>
            <a:off x="5041900" y="939800"/>
            <a:ext cx="3187700" cy="1254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Times New Roman" pitchFamily="18" charset="0"/>
                <a:cs typeface="Times New Roman" pitchFamily="18" charset="0"/>
              </a:rPr>
              <a:t>Практические</a:t>
            </a:r>
          </a:p>
        </p:txBody>
      </p:sp>
      <p:sp>
        <p:nvSpPr>
          <p:cNvPr id="6" name="Down Arrow 5"/>
          <p:cNvSpPr/>
          <p:nvPr/>
        </p:nvSpPr>
        <p:spPr>
          <a:xfrm>
            <a:off x="4716463" y="2416175"/>
            <a:ext cx="4152900" cy="4037013"/>
          </a:xfrm>
          <a:prstGeom prst="downArrow">
            <a:avLst>
              <a:gd name="adj1" fmla="val 50000"/>
              <a:gd name="adj2" fmla="val 4838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lnSpc>
                <a:spcPct val="80000"/>
              </a:lnSpc>
              <a:defRPr/>
            </a:pPr>
            <a:endParaRPr lang="ru-RU" b="1" dirty="0">
              <a:solidFill>
                <a:srgbClr val="881F02"/>
              </a:solidFill>
            </a:endParaRPr>
          </a:p>
          <a:p>
            <a:pPr marL="342900" indent="-342900" algn="ctr">
              <a:lnSpc>
                <a:spcPct val="80000"/>
              </a:lnSpc>
              <a:defRPr/>
            </a:pPr>
            <a:r>
              <a:rPr lang="ru-RU" b="1" dirty="0">
                <a:solidFill>
                  <a:srgbClr val="881F02"/>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Дидактические игры-упражнения</a:t>
            </a:r>
          </a:p>
          <a:p>
            <a:pPr marL="342900" indent="-342900" algn="ctr">
              <a:lnSpc>
                <a:spcPct val="80000"/>
              </a:lnSpc>
              <a:defRPr/>
            </a:pPr>
            <a:endParaRPr lang="ru-RU" b="1" dirty="0">
              <a:solidFill>
                <a:schemeClr val="tx1"/>
              </a:solidFill>
              <a:latin typeface="Times New Roman" pitchFamily="18" charset="0"/>
              <a:cs typeface="Times New Roman" pitchFamily="18" charset="0"/>
            </a:endParaRPr>
          </a:p>
          <a:p>
            <a:pPr marL="342900" indent="-342900" algn="ctr">
              <a:lnSpc>
                <a:spcPct val="80000"/>
              </a:lnSpc>
              <a:defRPr/>
            </a:pPr>
            <a:r>
              <a:rPr lang="ru-RU" sz="1600" b="1" dirty="0">
                <a:solidFill>
                  <a:schemeClr val="tx1"/>
                </a:solidFill>
                <a:latin typeface="Times New Roman" pitchFamily="18" charset="0"/>
                <a:cs typeface="Times New Roman" pitchFamily="18" charset="0"/>
              </a:rPr>
              <a:t>-Театрализованные игры</a:t>
            </a:r>
          </a:p>
          <a:p>
            <a:pPr marL="342900" indent="-342900" algn="ctr">
              <a:lnSpc>
                <a:spcPct val="80000"/>
              </a:lnSpc>
              <a:defRPr/>
            </a:pPr>
            <a:endParaRPr lang="ru-RU" b="1" dirty="0">
              <a:solidFill>
                <a:schemeClr val="tx1"/>
              </a:solidFill>
              <a:latin typeface="Times New Roman" pitchFamily="18" charset="0"/>
              <a:cs typeface="Times New Roman" pitchFamily="18" charset="0"/>
            </a:endParaRPr>
          </a:p>
          <a:p>
            <a:pPr marL="342900" indent="-342900" algn="ctr">
              <a:lnSpc>
                <a:spcPct val="80000"/>
              </a:lnSpc>
              <a:defRPr/>
            </a:pPr>
            <a:r>
              <a:rPr lang="ru-RU" b="1" dirty="0">
                <a:solidFill>
                  <a:schemeClr val="tx1"/>
                </a:solidFill>
                <a:latin typeface="Times New Roman" pitchFamily="18" charset="0"/>
                <a:cs typeface="Times New Roman" pitchFamily="18" charset="0"/>
              </a:rPr>
              <a:t>-Сюжетно-ролевые игры</a:t>
            </a:r>
          </a:p>
          <a:p>
            <a:pPr marL="342900" indent="-342900" algn="ctr">
              <a:lnSpc>
                <a:spcPct val="80000"/>
              </a:lnSpc>
              <a:defRPr/>
            </a:pPr>
            <a:endParaRPr lang="ru-RU" b="1" dirty="0">
              <a:solidFill>
                <a:schemeClr val="tx1"/>
              </a:solidFill>
              <a:latin typeface="Times New Roman" pitchFamily="18" charset="0"/>
              <a:cs typeface="Times New Roman" pitchFamily="18" charset="0"/>
            </a:endParaRPr>
          </a:p>
          <a:p>
            <a:pPr marL="342900" indent="-342900" algn="ctr">
              <a:lnSpc>
                <a:spcPct val="80000"/>
              </a:lnSpc>
              <a:defRPr/>
            </a:pPr>
            <a:r>
              <a:rPr lang="ru-RU" b="1" dirty="0">
                <a:solidFill>
                  <a:schemeClr val="tx1"/>
                </a:solidFill>
                <a:latin typeface="Times New Roman" pitchFamily="18" charset="0"/>
                <a:cs typeface="Times New Roman" pitchFamily="18" charset="0"/>
              </a:rPr>
              <a:t>-  и др. виды игр с речевым содержанием</a:t>
            </a:r>
            <a:endParaRPr lang="ru-RU"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cxnSp>
        <p:nvCxnSpPr>
          <p:cNvPr id="8" name="Straight Arrow Connector 7"/>
          <p:cNvCxnSpPr/>
          <p:nvPr/>
        </p:nvCxnSpPr>
        <p:spPr>
          <a:xfrm>
            <a:off x="6348413" y="0"/>
            <a:ext cx="127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33575" y="0"/>
            <a:ext cx="25400" cy="862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3198">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81396903_large_1324681363_10241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92">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7a141f50272a996c3a7edb1e51e631ef_jp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732">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JU7HUM9.jpg"/>
          <p:cNvPicPr>
            <a:picLocks noChangeAspect="1"/>
          </p:cNvPicPr>
          <p:nvPr/>
        </p:nvPicPr>
        <p:blipFill>
          <a:blip r:embed="rId3" cstate="print"/>
          <a:stretch>
            <a:fillRect/>
          </a:stretch>
        </p:blipFill>
        <p:spPr>
          <a:xfrm>
            <a:off x="0" y="0"/>
            <a:ext cx="4695825" cy="3190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50252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8800" y="3135085"/>
            <a:ext cx="4741817" cy="3722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iU7EASPZ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2080" y="0"/>
            <a:ext cx="3931920" cy="3566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ransition advTm="99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732">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222250" y="561975"/>
            <a:ext cx="7862888"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buFont typeface="Arial" panose="020B0604020202020204" pitchFamily="34" charset="0"/>
              <a:buNone/>
            </a:pPr>
            <a:r>
              <a:rPr lang="ru-RU" altLang="ru-RU" sz="2000" b="1">
                <a:solidFill>
                  <a:srgbClr val="FF0000"/>
                </a:solidFill>
                <a:latin typeface="Times New Roman" panose="02020603050405020304" pitchFamily="18" charset="0"/>
                <a:cs typeface="Times New Roman" panose="02020603050405020304" pitchFamily="18" charset="0"/>
              </a:rPr>
              <a:t> Наиболее эффективными являются </a:t>
            </a:r>
            <a:r>
              <a:rPr lang="ru-RU" altLang="ru-RU" sz="2000" b="1" u="sng">
                <a:solidFill>
                  <a:srgbClr val="FF0000"/>
                </a:solidFill>
                <a:latin typeface="Times New Roman" panose="02020603050405020304" pitchFamily="18" charset="0"/>
                <a:cs typeface="Times New Roman" panose="02020603050405020304" pitchFamily="18" charset="0"/>
              </a:rPr>
              <a:t>практические методы</a:t>
            </a:r>
            <a:r>
              <a:rPr lang="ru-RU" altLang="ru-RU" sz="2000" b="1">
                <a:solidFill>
                  <a:srgbClr val="FF0000"/>
                </a:solidFill>
                <a:latin typeface="Times New Roman" panose="02020603050405020304" pitchFamily="18" charset="0"/>
                <a:cs typeface="Times New Roman" panose="02020603050405020304" pitchFamily="18" charset="0"/>
              </a:rPr>
              <a:t>. </a:t>
            </a:r>
          </a:p>
          <a:p>
            <a:pPr algn="ctr">
              <a:buFont typeface="Arial" panose="020B0604020202020204" pitchFamily="34" charset="0"/>
              <a:buNone/>
            </a:pPr>
            <a:r>
              <a:rPr lang="ru-RU" altLang="ru-RU" sz="2000" b="1">
                <a:solidFill>
                  <a:srgbClr val="FF0000"/>
                </a:solidFill>
                <a:latin typeface="Times New Roman" panose="02020603050405020304" pitchFamily="18" charset="0"/>
                <a:cs typeface="Times New Roman" panose="02020603050405020304" pitchFamily="18" charset="0"/>
              </a:rPr>
              <a:t>          Они направлены на применение речевых навыков и умений и их совершенствование.</a:t>
            </a:r>
          </a:p>
          <a:p>
            <a:pPr algn="ctr">
              <a:lnSpc>
                <a:spcPct val="150000"/>
              </a:lnSpc>
              <a:buFont typeface="Arial" panose="020B0604020202020204" pitchFamily="34" charset="0"/>
              <a:buNone/>
            </a:pPr>
            <a:endParaRPr lang="ru-RU" altLang="ru-RU" sz="2000" b="1">
              <a:solidFill>
                <a:srgbClr val="FF0000"/>
              </a:solidFill>
              <a:latin typeface="Times New Roman" panose="02020603050405020304" pitchFamily="18" charset="0"/>
              <a:cs typeface="Times New Roman" panose="02020603050405020304" pitchFamily="18" charset="0"/>
            </a:endParaRPr>
          </a:p>
          <a:p>
            <a:pPr algn="ctr">
              <a:lnSpc>
                <a:spcPct val="80000"/>
              </a:lnSpc>
              <a:buFont typeface="Arial" panose="020B0604020202020204" pitchFamily="34" charset="0"/>
              <a:buNone/>
            </a:pPr>
            <a:r>
              <a:rPr lang="ru-RU" altLang="ru-RU" sz="2000" b="1">
                <a:latin typeface="Times New Roman" panose="02020603050405020304" pitchFamily="18" charset="0"/>
                <a:cs typeface="Times New Roman" panose="02020603050405020304" pitchFamily="18" charset="0"/>
              </a:rPr>
              <a:t>          Благодаря использованию игр и упражнений, процесс обучения проходит в доступной и привлекательной для детей форме.</a:t>
            </a:r>
          </a:p>
          <a:p>
            <a:pPr algn="ctr">
              <a:lnSpc>
                <a:spcPct val="80000"/>
              </a:lnSpc>
              <a:buFont typeface="Arial" panose="020B0604020202020204" pitchFamily="34" charset="0"/>
              <a:buNone/>
            </a:pPr>
            <a:endParaRPr lang="ru-RU" altLang="ru-RU" sz="2000" b="1">
              <a:latin typeface="Times New Roman" panose="02020603050405020304" pitchFamily="18" charset="0"/>
              <a:cs typeface="Times New Roman" panose="02020603050405020304" pitchFamily="18" charset="0"/>
            </a:endParaRPr>
          </a:p>
          <a:p>
            <a:pPr algn="ctr">
              <a:lnSpc>
                <a:spcPct val="80000"/>
              </a:lnSpc>
              <a:buFont typeface="Arial" panose="020B0604020202020204" pitchFamily="34" charset="0"/>
              <a:buNone/>
            </a:pPr>
            <a:r>
              <a:rPr lang="ru-RU" altLang="ru-RU" sz="2000" b="1">
                <a:latin typeface="Times New Roman" panose="02020603050405020304" pitchFamily="18" charset="0"/>
                <a:cs typeface="Times New Roman" panose="02020603050405020304" pitchFamily="18" charset="0"/>
              </a:rPr>
              <a:t>    Игровые приемы</a:t>
            </a:r>
            <a:r>
              <a:rPr lang="ru-RU" altLang="ru-RU" sz="2000">
                <a:latin typeface="Times New Roman" panose="02020603050405020304" pitchFamily="18" charset="0"/>
                <a:cs typeface="Times New Roman" panose="02020603050405020304" pitchFamily="18" charset="0"/>
              </a:rPr>
              <a:t>: игры- забавы, развлечения, игры- соревнования, инсценировки, игры- драматизации; воображаемые ситуации, игровые образовательные ситуации, игры с предметами. и т.д.</a:t>
            </a:r>
          </a:p>
          <a:p>
            <a:pPr algn="ctr">
              <a:lnSpc>
                <a:spcPct val="80000"/>
              </a:lnSpc>
              <a:buFont typeface="Arial" panose="020B0604020202020204" pitchFamily="34" charset="0"/>
              <a:buNone/>
            </a:pPr>
            <a:endParaRPr lang="ru-RU" altLang="ru-RU" sz="2000">
              <a:latin typeface="Times New Roman" panose="02020603050405020304" pitchFamily="18" charset="0"/>
              <a:cs typeface="Times New Roman" panose="02020603050405020304" pitchFamily="18" charset="0"/>
            </a:endParaRPr>
          </a:p>
          <a:p>
            <a:pPr algn="ctr">
              <a:lnSpc>
                <a:spcPct val="80000"/>
              </a:lnSpc>
              <a:buFont typeface="Arial" panose="020B0604020202020204" pitchFamily="34" charset="0"/>
              <a:buNone/>
            </a:pPr>
            <a:r>
              <a:rPr lang="ru-RU" altLang="ru-RU" sz="2000" b="1">
                <a:latin typeface="Times New Roman" panose="02020603050405020304" pitchFamily="18" charset="0"/>
                <a:cs typeface="Times New Roman" panose="02020603050405020304" pitchFamily="18" charset="0"/>
              </a:rPr>
              <a:t>     Игры, стимулирующие речевое развитие:</a:t>
            </a:r>
          </a:p>
          <a:p>
            <a:pPr algn="ctr">
              <a:lnSpc>
                <a:spcPct val="80000"/>
              </a:lnSpc>
              <a:buFont typeface="Arial" panose="020B0604020202020204" pitchFamily="34" charset="0"/>
              <a:buNone/>
            </a:pPr>
            <a:endParaRPr lang="ru-RU" altLang="ru-RU" sz="2000" b="1">
              <a:latin typeface="Times New Roman" panose="02020603050405020304" pitchFamily="18" charset="0"/>
              <a:cs typeface="Times New Roman" panose="02020603050405020304" pitchFamily="18" charset="0"/>
            </a:endParaRPr>
          </a:p>
          <a:p>
            <a:pPr algn="ctr">
              <a:lnSpc>
                <a:spcPct val="80000"/>
              </a:lnSpc>
              <a:buFont typeface="Arial" panose="020B0604020202020204" pitchFamily="34" charset="0"/>
              <a:buNone/>
            </a:pPr>
            <a:r>
              <a:rPr lang="ru-RU" altLang="ru-RU" sz="2000">
                <a:latin typeface="Times New Roman" panose="02020603050405020304" pitchFamily="18" charset="0"/>
                <a:cs typeface="Times New Roman" panose="02020603050405020304" pitchFamily="18" charset="0"/>
              </a:rPr>
              <a:t>     -Игры и упражнения с движением кистей и пальцев рук, продуктивная деятельность (развитие мелкой моторики);</a:t>
            </a:r>
          </a:p>
          <a:p>
            <a:pPr algn="ctr">
              <a:lnSpc>
                <a:spcPct val="80000"/>
              </a:lnSpc>
              <a:buFont typeface="Arial" panose="020B0604020202020204" pitchFamily="34" charset="0"/>
              <a:buNone/>
            </a:pPr>
            <a:r>
              <a:rPr lang="ru-RU" altLang="ru-RU" sz="2000">
                <a:latin typeface="Times New Roman" panose="02020603050405020304" pitchFamily="18" charset="0"/>
                <a:cs typeface="Times New Roman" panose="02020603050405020304" pitchFamily="18" charset="0"/>
              </a:rPr>
              <a:t>     -Речь с движением (логоритмика), пластические этюды, хороводные игры; </a:t>
            </a:r>
          </a:p>
          <a:p>
            <a:pPr algn="ctr">
              <a:lnSpc>
                <a:spcPct val="80000"/>
              </a:lnSpc>
              <a:buFont typeface="Arial" panose="020B0604020202020204" pitchFamily="34" charset="0"/>
              <a:buNone/>
            </a:pPr>
            <a:r>
              <a:rPr lang="ru-RU" altLang="ru-RU" sz="2000">
                <a:latin typeface="Times New Roman" panose="02020603050405020304" pitchFamily="18" charset="0"/>
                <a:cs typeface="Times New Roman" panose="02020603050405020304" pitchFamily="18" charset="0"/>
              </a:rPr>
              <a:t>     -Подвижные игры. сопровождаемые стихами, потешками, диалогами, звукоподражаниями.</a:t>
            </a:r>
          </a:p>
          <a:p>
            <a:pPr algn="ctr">
              <a:lnSpc>
                <a:spcPct val="80000"/>
              </a:lnSpc>
              <a:buFont typeface="Arial" panose="020B0604020202020204" pitchFamily="34" charset="0"/>
              <a:buNone/>
            </a:pPr>
            <a:endParaRPr lang="ru-RU" altLang="ru-RU">
              <a:latin typeface="Times New Roman" panose="02020603050405020304" pitchFamily="18" charset="0"/>
              <a:cs typeface="Times New Roman" panose="02020603050405020304" pitchFamily="18" charset="0"/>
            </a:endParaRPr>
          </a:p>
        </p:txBody>
      </p:sp>
    </p:spTree>
  </p:cSld>
  <p:clrMapOvr>
    <a:masterClrMapping/>
  </p:clrMapOvr>
  <p:transition advTm="9797">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IMG_20170516_10431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319">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2(36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57150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47260_html_m13e61c9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06850" y="2481263"/>
            <a:ext cx="5137150"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8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gtEl>
                                        <p:attrNameLst>
                                          <p:attrName>style.visibility</p:attrName>
                                        </p:attrNameLst>
                                      </p:cBhvr>
                                      <p:to>
                                        <p:strVal val="visible"/>
                                      </p:to>
                                    </p:set>
                                    <p:anim calcmode="lin" valueType="num">
                                      <p:cBhvr additive="base">
                                        <p:cTn id="13" dur="500" fill="hold"/>
                                        <p:tgtEl>
                                          <p:spTgt spid="46083"/>
                                        </p:tgtEl>
                                        <p:attrNameLst>
                                          <p:attrName>ppt_x</p:attrName>
                                        </p:attrNameLst>
                                      </p:cBhvr>
                                      <p:tavLst>
                                        <p:tav tm="0">
                                          <p:val>
                                            <p:strVal val="#ppt_x"/>
                                          </p:val>
                                        </p:tav>
                                        <p:tav tm="100000">
                                          <p:val>
                                            <p:strVal val="#ppt_x"/>
                                          </p:val>
                                        </p:tav>
                                      </p:tavLst>
                                    </p:anim>
                                    <p:anim calcmode="lin" valueType="num">
                                      <p:cBhvr additive="base">
                                        <p:cTn id="14"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874713" y="2338388"/>
            <a:ext cx="725011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b="1">
                <a:solidFill>
                  <a:srgbClr val="881F02"/>
                </a:solidFill>
              </a:rPr>
              <a:t>   </a:t>
            </a:r>
            <a:r>
              <a:rPr lang="ru-RU" altLang="ru-RU" sz="2000" b="1">
                <a:latin typeface="Times New Roman" panose="02020603050405020304" pitchFamily="18" charset="0"/>
                <a:cs typeface="Times New Roman" panose="02020603050405020304" pitchFamily="18" charset="0"/>
              </a:rPr>
              <a:t>- Активизирует  связную речь детей,</a:t>
            </a:r>
          </a:p>
          <a:p>
            <a:pPr algn="ctr" eaLnBrk="1" hangingPunct="1"/>
            <a:r>
              <a:rPr lang="ru-RU" altLang="ru-RU" sz="2000" b="1">
                <a:latin typeface="Times New Roman" panose="02020603050405020304" pitchFamily="18" charset="0"/>
                <a:cs typeface="Times New Roman" panose="02020603050405020304" pitchFamily="18" charset="0"/>
              </a:rPr>
              <a:t>формирует  творческие способности воспитанников.</a:t>
            </a:r>
          </a:p>
          <a:p>
            <a:pPr algn="ctr" eaLnBrk="1" hangingPunct="1"/>
            <a:endParaRPr lang="ru-RU" altLang="ru-RU" sz="2000" b="1">
              <a:latin typeface="Times New Roman" panose="02020603050405020304" pitchFamily="18" charset="0"/>
              <a:cs typeface="Times New Roman" panose="02020603050405020304" pitchFamily="18" charset="0"/>
            </a:endParaRPr>
          </a:p>
          <a:p>
            <a:pPr algn="ctr" eaLnBrk="1" hangingPunct="1">
              <a:buFontTx/>
              <a:buChar char="-"/>
            </a:pPr>
            <a:r>
              <a:rPr lang="ru-RU" altLang="ru-RU" sz="2000" b="1">
                <a:latin typeface="Times New Roman" panose="02020603050405020304" pitchFamily="18" charset="0"/>
                <a:cs typeface="Times New Roman" panose="02020603050405020304" pitchFamily="18" charset="0"/>
              </a:rPr>
              <a:t>Способствует взаимодействию сразу трех видов памяти: тактильной, слуховой и зрительной. </a:t>
            </a:r>
          </a:p>
          <a:p>
            <a:pPr algn="ctr" eaLnBrk="1" hangingPunct="1">
              <a:buFontTx/>
              <a:buChar char="-"/>
            </a:pPr>
            <a:endParaRPr lang="ru-RU" altLang="ru-RU" sz="2000" b="1">
              <a:latin typeface="Times New Roman" panose="02020603050405020304" pitchFamily="18" charset="0"/>
              <a:cs typeface="Times New Roman" panose="02020603050405020304" pitchFamily="18" charset="0"/>
            </a:endParaRPr>
          </a:p>
          <a:p>
            <a:pPr algn="ctr" eaLnBrk="1" hangingPunct="1">
              <a:buFontTx/>
              <a:buChar char="-"/>
            </a:pPr>
            <a:r>
              <a:rPr lang="ru-RU" altLang="ru-RU" sz="2000" b="1">
                <a:latin typeface="Times New Roman" panose="02020603050405020304" pitchFamily="18" charset="0"/>
                <a:cs typeface="Times New Roman" panose="02020603050405020304" pitchFamily="18" charset="0"/>
              </a:rPr>
              <a:t>Повышает  интерес детей к рассказыванию сказки, слепленной или нарисованной своими руками.</a:t>
            </a:r>
          </a:p>
          <a:p>
            <a:pPr algn="ctr" eaLnBrk="1" hangingPunct="1">
              <a:buFontTx/>
              <a:buChar char="-"/>
            </a:pPr>
            <a:endParaRPr lang="ru-RU" altLang="ru-RU" sz="2000" b="1">
              <a:latin typeface="Times New Roman" panose="02020603050405020304" pitchFamily="18" charset="0"/>
              <a:cs typeface="Times New Roman" panose="02020603050405020304" pitchFamily="18" charset="0"/>
            </a:endParaRPr>
          </a:p>
          <a:p>
            <a:pPr algn="ctr" eaLnBrk="1" hangingPunct="1"/>
            <a:r>
              <a:rPr lang="ru-RU" altLang="ru-RU" sz="2000" b="1">
                <a:latin typeface="Times New Roman" panose="02020603050405020304" pitchFamily="18" charset="0"/>
                <a:cs typeface="Times New Roman" panose="02020603050405020304" pitchFamily="18" charset="0"/>
              </a:rPr>
              <a:t>- Развивает мелкую моторику.</a:t>
            </a:r>
          </a:p>
        </p:txBody>
      </p:sp>
      <p:sp>
        <p:nvSpPr>
          <p:cNvPr id="3" name="Oval 2"/>
          <p:cNvSpPr/>
          <p:nvPr/>
        </p:nvSpPr>
        <p:spPr>
          <a:xfrm>
            <a:off x="1176338" y="169863"/>
            <a:ext cx="6230937" cy="19335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0000FF"/>
                </a:solidFill>
                <a:latin typeface="Times New Roman" pitchFamily="18" charset="0"/>
                <a:cs typeface="Times New Roman" pitchFamily="18" charset="0"/>
              </a:rPr>
              <a:t>ПРИЕМ «ИЗОСКАЗКА»</a:t>
            </a:r>
            <a:endParaRPr lang="en-US" sz="4000" dirty="0">
              <a:latin typeface="Times New Roman" pitchFamily="18" charset="0"/>
              <a:cs typeface="Times New Roman" pitchFamily="18" charset="0"/>
            </a:endParaRPr>
          </a:p>
        </p:txBody>
      </p:sp>
    </p:spTree>
    <p:custDataLst>
      <p:tags r:id="rId1"/>
    </p:custDataLst>
  </p:cSld>
  <p:clrMapOvr>
    <a:masterClrMapping/>
  </p:clrMapOvr>
  <p:transition advTm="67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grpId="0" nodeType="clickEffect">
                                  <p:stCondLst>
                                    <p:cond delay="0"/>
                                  </p:stCondLst>
                                  <p:childTnLst>
                                    <p:animRot by="21600000">
                                      <p:cBhvr>
                                        <p:cTn id="10" dur="2000" fill="hold"/>
                                        <p:tgtEl>
                                          <p:spTgt spid="47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08lablmps129045151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86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636" y="174812"/>
            <a:ext cx="6212540" cy="1077218"/>
          </a:xfrm>
          <a:prstGeom prst="rect">
            <a:avLst/>
          </a:prstGeom>
          <a:noFill/>
        </p:spPr>
        <p:txBody>
          <a:bodyPr>
            <a:spAutoFit/>
          </a:bodyPr>
          <a:lstStyle/>
          <a:p>
            <a:pPr algn="ctr">
              <a:defRPr/>
            </a:pPr>
            <a:r>
              <a:rPr lang="ru-RU" sz="3200" b="1" dirty="0">
                <a:ln w="17780" cmpd="sng">
                  <a:solidFill>
                    <a:srgbClr val="FF0000"/>
                  </a:solidFill>
                  <a:prstDash val="solid"/>
                  <a:miter lim="800000"/>
                </a:ln>
                <a:solidFill>
                  <a:srgbClr val="0070C0"/>
                </a:solidFill>
                <a:latin typeface="Times New Roman" pitchFamily="18" charset="0"/>
                <a:cs typeface="Times New Roman" pitchFamily="18" charset="0"/>
              </a:rPr>
              <a:t>Задачи  </a:t>
            </a:r>
          </a:p>
          <a:p>
            <a:pPr algn="ctr">
              <a:defRPr/>
            </a:pPr>
            <a:r>
              <a:rPr lang="ru-RU" sz="3200" b="1" dirty="0">
                <a:ln w="17780" cmpd="sng">
                  <a:solidFill>
                    <a:srgbClr val="FF0000"/>
                  </a:solidFill>
                  <a:prstDash val="solid"/>
                  <a:miter lim="800000"/>
                </a:ln>
                <a:solidFill>
                  <a:srgbClr val="0070C0"/>
                </a:solidFill>
                <a:latin typeface="Times New Roman" pitchFamily="18" charset="0"/>
                <a:cs typeface="Times New Roman" pitchFamily="18" charset="0"/>
              </a:rPr>
              <a:t>   развития  речи</a:t>
            </a:r>
            <a:endParaRPr lang="en-US" sz="3200" b="1" dirty="0">
              <a:ln w="17780" cmpd="sng">
                <a:solidFill>
                  <a:srgbClr val="FF0000"/>
                </a:solidFill>
                <a:prstDash val="solid"/>
                <a:miter lim="800000"/>
              </a:ln>
              <a:solidFill>
                <a:srgbClr val="0070C0"/>
              </a:solidFill>
              <a:latin typeface="Times New Roman" pitchFamily="18" charset="0"/>
              <a:cs typeface="Times New Roman" pitchFamily="18" charset="0"/>
            </a:endParaRPr>
          </a:p>
        </p:txBody>
      </p:sp>
      <p:sp>
        <p:nvSpPr>
          <p:cNvPr id="4" name="Rectangle 3"/>
          <p:cNvSpPr/>
          <p:nvPr/>
        </p:nvSpPr>
        <p:spPr>
          <a:xfrm>
            <a:off x="336550" y="1479550"/>
            <a:ext cx="3925888" cy="1062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Овладение речью, как средством общения и культуры</a:t>
            </a:r>
            <a:endParaRPr lang="en-US" dirty="0"/>
          </a:p>
        </p:txBody>
      </p:sp>
      <p:sp>
        <p:nvSpPr>
          <p:cNvPr id="5" name="Rectangle 4"/>
          <p:cNvSpPr/>
          <p:nvPr/>
        </p:nvSpPr>
        <p:spPr>
          <a:xfrm>
            <a:off x="4692650" y="1708150"/>
            <a:ext cx="3698875" cy="968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Обогащение активного словаря</a:t>
            </a:r>
            <a:endParaRPr lang="en-US" dirty="0"/>
          </a:p>
        </p:txBody>
      </p:sp>
      <p:sp>
        <p:nvSpPr>
          <p:cNvPr id="6" name="Rectangle 5"/>
          <p:cNvSpPr/>
          <p:nvPr/>
        </p:nvSpPr>
        <p:spPr>
          <a:xfrm>
            <a:off x="390525" y="2836863"/>
            <a:ext cx="2392363" cy="3443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Знакомство с книжной культурой, детской литературой, понимание на слух текстов различных жанров детской литературы</a:t>
            </a:r>
            <a:endParaRPr lang="en-US" dirty="0"/>
          </a:p>
        </p:txBody>
      </p:sp>
      <p:sp>
        <p:nvSpPr>
          <p:cNvPr id="7" name="Rectangle 6"/>
          <p:cNvSpPr/>
          <p:nvPr/>
        </p:nvSpPr>
        <p:spPr>
          <a:xfrm>
            <a:off x="6226175" y="3495675"/>
            <a:ext cx="2728913" cy="2138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Развитие связной, грамматически правильной диалогической и монологической речи</a:t>
            </a:r>
            <a:endParaRPr lang="en-US" dirty="0"/>
          </a:p>
        </p:txBody>
      </p:sp>
      <p:sp>
        <p:nvSpPr>
          <p:cNvPr id="8" name="Rectangle 7"/>
          <p:cNvSpPr/>
          <p:nvPr/>
        </p:nvSpPr>
        <p:spPr>
          <a:xfrm>
            <a:off x="3227388" y="2890838"/>
            <a:ext cx="2527300" cy="1049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Развитие речевого творчества</a:t>
            </a:r>
            <a:endParaRPr lang="en-US" dirty="0"/>
          </a:p>
        </p:txBody>
      </p:sp>
      <p:sp>
        <p:nvSpPr>
          <p:cNvPr id="9" name="Rectangle 8"/>
          <p:cNvSpPr/>
          <p:nvPr/>
        </p:nvSpPr>
        <p:spPr>
          <a:xfrm>
            <a:off x="3025775" y="4464050"/>
            <a:ext cx="2971800" cy="194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Развитие звуковой и интонационной культуры речи, фонематического слуха</a:t>
            </a:r>
            <a:endParaRPr lang="en-US" dirty="0"/>
          </a:p>
        </p:txBody>
      </p:sp>
    </p:spTree>
  </p:cSld>
  <p:clrMapOvr>
    <a:masterClrMapping/>
  </p:clrMapOvr>
  <p:transition advTm="1794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352425" y="574675"/>
            <a:ext cx="8204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ru-RU" altLang="ru-RU" sz="2000">
                <a:latin typeface="Times New Roman" panose="02020603050405020304" pitchFamily="18" charset="0"/>
                <a:cs typeface="Times New Roman" panose="02020603050405020304" pitchFamily="18" charset="0"/>
              </a:rPr>
              <a:t> </a:t>
            </a:r>
          </a:p>
          <a:p>
            <a:pPr algn="ctr">
              <a:lnSpc>
                <a:spcPct val="150000"/>
              </a:lnSpc>
            </a:pPr>
            <a:r>
              <a:rPr lang="ru-RU" altLang="ru-RU" sz="2000" b="1" i="1" u="sng">
                <a:solidFill>
                  <a:srgbClr val="FF0000"/>
                </a:solidFill>
                <a:latin typeface="Times New Roman" panose="02020603050405020304" pitchFamily="18" charset="0"/>
                <a:cs typeface="Times New Roman" panose="02020603050405020304" pitchFamily="18" charset="0"/>
              </a:rPr>
              <a:t>Важным средством развития речи является языковая среда. </a:t>
            </a:r>
          </a:p>
          <a:p>
            <a:pPr algn="ctr">
              <a:lnSpc>
                <a:spcPct val="150000"/>
              </a:lnSpc>
            </a:pPr>
            <a:r>
              <a:rPr lang="ru-RU" altLang="ru-RU" sz="2000">
                <a:latin typeface="Times New Roman" panose="02020603050405020304" pitchFamily="18" charset="0"/>
                <a:cs typeface="Times New Roman" panose="02020603050405020304" pitchFamily="18" charset="0"/>
              </a:rPr>
              <a:t>Речь, которую дети постоянно слышат, все, что им читают и рассказывают, а также привлечение их внимания к языковому материалу обеспечивают формирование так называемого «чувства языка», которое, в свою очередь, способствует усвоению культуры речи.  </a:t>
            </a:r>
          </a:p>
          <a:p>
            <a:pPr algn="ctr">
              <a:lnSpc>
                <a:spcPct val="150000"/>
              </a:lnSpc>
            </a:pPr>
            <a:r>
              <a:rPr lang="ru-RU" altLang="ru-RU" sz="2000">
                <a:latin typeface="Times New Roman" panose="02020603050405020304" pitchFamily="18" charset="0"/>
                <a:cs typeface="Times New Roman" panose="02020603050405020304" pitchFamily="18" charset="0"/>
              </a:rPr>
              <a:t>Культура речи детей неразрывно связана с культурой речи воспитателя и всех окружающих. </a:t>
            </a:r>
          </a:p>
          <a:p>
            <a:pPr algn="ctr">
              <a:lnSpc>
                <a:spcPct val="150000"/>
              </a:lnSpc>
            </a:pPr>
            <a:r>
              <a:rPr lang="ru-RU" altLang="ru-RU" sz="2000">
                <a:latin typeface="Times New Roman" panose="02020603050405020304" pitchFamily="18" charset="0"/>
                <a:cs typeface="Times New Roman" panose="02020603050405020304" pitchFamily="18" charset="0"/>
              </a:rPr>
              <a:t>Поэтому очень важно, чтобы речь взрослых (в детском саду и семье) была содержательной, грамотной, разнообразной, выразительной, точной.</a:t>
            </a:r>
            <a:endParaRPr lang="en-US" altLang="ru-RU" sz="2000">
              <a:latin typeface="Times New Roman" panose="02020603050405020304" pitchFamily="18" charset="0"/>
              <a:cs typeface="Times New Roman" panose="02020603050405020304" pitchFamily="18" charset="0"/>
            </a:endParaRPr>
          </a:p>
        </p:txBody>
      </p:sp>
    </p:spTree>
  </p:cSld>
  <p:clrMapOvr>
    <a:masterClrMapping/>
  </p:clrMapOvr>
  <p:transition advTm="14945">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796925" y="731838"/>
            <a:ext cx="74453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000" b="1" i="1" u="sng">
                <a:solidFill>
                  <a:srgbClr val="FF0000"/>
                </a:solidFill>
                <a:latin typeface="Times New Roman" panose="02020603050405020304" pitchFamily="18" charset="0"/>
                <a:cs typeface="Times New Roman" panose="02020603050405020304" pitchFamily="18" charset="0"/>
              </a:rPr>
              <a:t>Важнейшим средством развития связной  речи является художественная литература. </a:t>
            </a:r>
          </a:p>
          <a:p>
            <a:pPr algn="ctr"/>
            <a:r>
              <a:rPr lang="ru-RU" altLang="ru-RU" sz="2000">
                <a:latin typeface="Times New Roman" panose="02020603050405020304" pitchFamily="18" charset="0"/>
                <a:cs typeface="Times New Roman" panose="02020603050405020304" pitchFamily="18" charset="0"/>
              </a:rPr>
              <a:t>Она используется для формирования звуковой культуры речи, усвоения морфологических закономерностей и синтаксических конструкций. Художественный текст является образцом построения связного высказывания, который закрепляется при пересказе, творческом рассказывании.  Контекстуальная осмысленность слов и выражений, включенных в литературные произведения, способствует обогащению словаря, а также средств словесной выразительности, образной речи.  </a:t>
            </a:r>
          </a:p>
          <a:p>
            <a:pPr algn="ctr"/>
            <a:r>
              <a:rPr lang="ru-RU" altLang="ru-RU" sz="2000">
                <a:latin typeface="Times New Roman" panose="02020603050405020304" pitchFamily="18" charset="0"/>
                <a:cs typeface="Times New Roman" panose="02020603050405020304" pitchFamily="18" charset="0"/>
              </a:rPr>
              <a:t>Литературные сюжеты используются в качестве основы при разработке речевых ситуаций в обучении языку, при формировании аналитико-синтетической деятельности, а также для развития воображения, расширения круга представлений об окружающем мире.  </a:t>
            </a:r>
          </a:p>
          <a:p>
            <a:pPr algn="ctr"/>
            <a:r>
              <a:rPr lang="ru-RU" altLang="ru-RU" sz="2000">
                <a:latin typeface="Times New Roman" panose="02020603050405020304" pitchFamily="18" charset="0"/>
                <a:cs typeface="Times New Roman" panose="02020603050405020304" pitchFamily="18" charset="0"/>
              </a:rPr>
              <a:t>В целях речевого развития детей применяются художественные средства.  </a:t>
            </a:r>
            <a:r>
              <a:rPr lang="ru-RU" altLang="ru-RU"/>
              <a:t>  </a:t>
            </a:r>
          </a:p>
        </p:txBody>
      </p:sp>
    </p:spTree>
  </p:cSld>
  <p:clrMapOvr>
    <a:masterClrMapping/>
  </p:clrMapOvr>
  <p:transition advTm="11701">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0975964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429">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84263" y="1724025"/>
            <a:ext cx="6832600" cy="290036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Немного</a:t>
            </a:r>
            <a:r>
              <a:rPr lang="ru-RU" sz="4000" b="1" dirty="0">
                <a:solidFill>
                  <a:srgbClr val="FF0000"/>
                </a:solidFill>
                <a:latin typeface="Times New Roman" pitchFamily="18" charset="0"/>
                <a:cs typeface="Times New Roman" pitchFamily="18" charset="0"/>
              </a:rPr>
              <a:t> </a:t>
            </a:r>
            <a:r>
              <a:rPr lang="ru-RU"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истории</a:t>
            </a:r>
            <a:r>
              <a:rPr lang="ru-RU" sz="4000" b="1" dirty="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advTm="6177">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4cd65c182d54aedd2fd9d5410aca72c5_jp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850">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744538" y="392113"/>
            <a:ext cx="7158037"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ru-RU" altLang="ru-RU" sz="2000" b="1" i="1" u="sng">
                <a:solidFill>
                  <a:srgbClr val="FF0000"/>
                </a:solidFill>
                <a:latin typeface="Times New Roman" panose="02020603050405020304" pitchFamily="18" charset="0"/>
                <a:cs typeface="Times New Roman" panose="02020603050405020304" pitchFamily="18" charset="0"/>
              </a:rPr>
              <a:t>Велика в развитии речи и роль музыки. </a:t>
            </a:r>
          </a:p>
          <a:p>
            <a:pPr algn="ctr">
              <a:lnSpc>
                <a:spcPct val="150000"/>
              </a:lnSpc>
            </a:pPr>
            <a:r>
              <a:rPr lang="ru-RU" altLang="ru-RU" sz="2000">
                <a:latin typeface="Times New Roman" panose="02020603050405020304" pitchFamily="18" charset="0"/>
                <a:cs typeface="Times New Roman" panose="02020603050405020304" pitchFamily="18" charset="0"/>
              </a:rPr>
              <a:t>Музыка сродни речи, но если вербальная речь по преимуществу логична, то музыка эмоциональна. Музыка — это язык чувств, переживаний, настроений. «Музыка начинается там, где кончается слово», — писал Г. Гейне. </a:t>
            </a:r>
          </a:p>
          <a:p>
            <a:pPr algn="ctr">
              <a:lnSpc>
                <a:spcPct val="150000"/>
              </a:lnSpc>
            </a:pPr>
            <a:r>
              <a:rPr lang="ru-RU" altLang="ru-RU" sz="2000">
                <a:latin typeface="Times New Roman" panose="02020603050405020304" pitchFamily="18" charset="0"/>
                <a:cs typeface="Times New Roman" panose="02020603050405020304" pitchFamily="18" charset="0"/>
              </a:rPr>
              <a:t> У музыки и речи немало общих понятий, расходящихся лишь в частностях:  «язык музыки», «музыкальный стиль», «интонации», «ритм», «мелодика». В мире музыки речь создает предметную основу, рисует контуры жизненных ситуаций. Текст сближает музыку с потоком жизни (например, в песне, романсе, опере и т.д.). В то же время есть жанры, В КОТОРЫХ текст и музыка меняются местами, т.е. ведущую роль играет текст (например, частушки, сатирические куплеты, речитатив в былине и т.д.) </a:t>
            </a:r>
          </a:p>
        </p:txBody>
      </p:sp>
    </p:spTree>
  </p:cSld>
  <p:clrMapOvr>
    <a:masterClrMapping/>
  </p:clrMapOvr>
  <p:transition advTm="11732">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eti-poyut-pesni-600x45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209"/>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det-sad-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850">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1501775" y="719138"/>
            <a:ext cx="614045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ru-RU" altLang="ru-RU" sz="2000">
                <a:latin typeface="Times New Roman" panose="02020603050405020304" pitchFamily="18" charset="0"/>
                <a:cs typeface="Times New Roman" panose="02020603050405020304" pitchFamily="18" charset="0"/>
              </a:rPr>
              <a:t>Важным компонентом, способствующим органическому овладению ребенком речью является </a:t>
            </a:r>
            <a:r>
              <a:rPr lang="ru-RU" altLang="ru-RU" sz="2000" b="1" i="1" u="sng">
                <a:solidFill>
                  <a:srgbClr val="FF0000"/>
                </a:solidFill>
                <a:latin typeface="Times New Roman" panose="02020603050405020304" pitchFamily="18" charset="0"/>
                <a:cs typeface="Times New Roman" panose="02020603050405020304" pitchFamily="18" charset="0"/>
              </a:rPr>
              <a:t>пение</a:t>
            </a:r>
            <a:r>
              <a:rPr lang="ru-RU" altLang="ru-RU" sz="2000">
                <a:latin typeface="Times New Roman" panose="02020603050405020304" pitchFamily="18" charset="0"/>
                <a:cs typeface="Times New Roman" panose="02020603050405020304" pitchFamily="18" charset="0"/>
              </a:rPr>
              <a:t>, задача которого — научить детей понимать звуки, сделать для детей доступным вхождение в богатый мир звуков. </a:t>
            </a:r>
          </a:p>
          <a:p>
            <a:pPr algn="ctr">
              <a:lnSpc>
                <a:spcPct val="150000"/>
              </a:lnSpc>
            </a:pPr>
            <a:r>
              <a:rPr lang="ru-RU" altLang="ru-RU" sz="2000">
                <a:latin typeface="Times New Roman" panose="02020603050405020304" pitchFamily="18" charset="0"/>
                <a:cs typeface="Times New Roman" panose="02020603050405020304" pitchFamily="18" charset="0"/>
              </a:rPr>
              <a:t>Пение вызывает у детей хорошее настроение. Зачастую дети начинают петь раньше, чем говорить.</a:t>
            </a:r>
          </a:p>
          <a:p>
            <a:pPr algn="ctr">
              <a:lnSpc>
                <a:spcPct val="150000"/>
              </a:lnSpc>
            </a:pPr>
            <a:r>
              <a:rPr lang="ru-RU" altLang="ru-RU" sz="2000">
                <a:latin typeface="Times New Roman" panose="02020603050405020304" pitchFamily="18" charset="0"/>
                <a:cs typeface="Times New Roman" panose="02020603050405020304" pitchFamily="18" charset="0"/>
              </a:rPr>
              <a:t> У ребят постепенно развивается и обостряется музыкальный слух и параллельно происходит становление выразительной речи. </a:t>
            </a:r>
            <a:endParaRPr lang="en-US" altLang="ru-RU" sz="20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102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0.70"/>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1839519_html_m67cda1f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100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678"/>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festival_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616"/>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784225" y="979488"/>
            <a:ext cx="72358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ru-RU" altLang="ru-RU" sz="2000">
                <a:latin typeface="Times New Roman" panose="02020603050405020304" pitchFamily="18" charset="0"/>
                <a:cs typeface="Times New Roman" panose="02020603050405020304" pitchFamily="18" charset="0"/>
              </a:rPr>
              <a:t>Ни с чем не сравнимую радость вызывают у детей </a:t>
            </a:r>
            <a:r>
              <a:rPr lang="ru-RU" altLang="ru-RU" sz="2000" b="1" i="1" u="sng">
                <a:solidFill>
                  <a:srgbClr val="FF0000"/>
                </a:solidFill>
                <a:latin typeface="Times New Roman" panose="02020603050405020304" pitchFamily="18" charset="0"/>
                <a:cs typeface="Times New Roman" panose="02020603050405020304" pitchFamily="18" charset="0"/>
              </a:rPr>
              <a:t>театрализованные представления</a:t>
            </a:r>
            <a:r>
              <a:rPr lang="ru-RU" altLang="ru-RU" sz="2000">
                <a:latin typeface="Times New Roman" panose="02020603050405020304" pitchFamily="18" charset="0"/>
                <a:cs typeface="Times New Roman" panose="02020603050405020304" pitchFamily="18" charset="0"/>
              </a:rPr>
              <a:t>, которые воздействуют на маленьких зрителей целым комплексом средств: художественными образами, ярким оформлением, точным словом, музыкой. </a:t>
            </a:r>
          </a:p>
          <a:p>
            <a:pPr algn="ctr">
              <a:lnSpc>
                <a:spcPct val="150000"/>
              </a:lnSpc>
            </a:pPr>
            <a:r>
              <a:rPr lang="ru-RU" altLang="ru-RU" sz="2000">
                <a:latin typeface="Times New Roman" panose="02020603050405020304" pitchFamily="18" charset="0"/>
                <a:cs typeface="Times New Roman" panose="02020603050405020304" pitchFamily="18" charset="0"/>
              </a:rPr>
              <a:t>Увиденное и пережитое в настоящем театре и в самодеятельных спектаклях расширяет кругозор детей, вызывает потребность рассказать о своих впечатлениях, что, несомненно, способствует развитию речи, умению вести диалог, передавать свои чувства и переживания в монологической форме. </a:t>
            </a:r>
          </a:p>
        </p:txBody>
      </p:sp>
    </p:spTree>
    <p:custDataLst>
      <p:tags r:id="rId1"/>
    </p:custDataLst>
  </p:cSld>
  <p:clrMapOvr>
    <a:masterClrMapping/>
  </p:clrMapOvr>
  <p:transition advTm="105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strVal val="#ppt_w*0.70"/>
                                          </p:val>
                                        </p:tav>
                                        <p:tav tm="100000">
                                          <p:val>
                                            <p:strVal val="#ppt_w"/>
                                          </p:val>
                                        </p:tav>
                                      </p:tavLst>
                                    </p:anim>
                                    <p:anim calcmode="lin" valueType="num">
                                      <p:cBhvr>
                                        <p:cTn id="8" dur="1000" fill="hold"/>
                                        <p:tgtEl>
                                          <p:spTgt spid="58370"/>
                                        </p:tgtEl>
                                        <p:attrNameLst>
                                          <p:attrName>ppt_h</p:attrName>
                                        </p:attrNameLst>
                                      </p:cBhvr>
                                      <p:tavLst>
                                        <p:tav tm="0">
                                          <p:val>
                                            <p:strVal val="#ppt_h"/>
                                          </p:val>
                                        </p:tav>
                                        <p:tav tm="100000">
                                          <p:val>
                                            <p:strVal val="#ppt_h"/>
                                          </p:val>
                                        </p:tav>
                                      </p:tavLst>
                                    </p:anim>
                                    <p:animEffect transition="in" filter="fade">
                                      <p:cBhvr>
                                        <p:cTn id="9"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652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271"/>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6798415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64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784225" y="274638"/>
            <a:ext cx="684371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800" b="1" u="sng">
                <a:solidFill>
                  <a:srgbClr val="FF0000"/>
                </a:solidFill>
                <a:latin typeface="Times New Roman" panose="02020603050405020304" pitchFamily="18" charset="0"/>
                <a:cs typeface="Times New Roman" panose="02020603050405020304" pitchFamily="18" charset="0"/>
              </a:rPr>
              <a:t>Так  когда же  и как появилась речь? </a:t>
            </a:r>
          </a:p>
          <a:p>
            <a:pPr algn="ctr"/>
            <a:r>
              <a:rPr lang="ru-RU" altLang="ru-RU" sz="2400">
                <a:latin typeface="Times New Roman" panose="02020603050405020304" pitchFamily="18" charset="0"/>
                <a:cs typeface="Times New Roman" panose="02020603050405020304" pitchFamily="18" charset="0"/>
              </a:rPr>
              <a:t>Этот вопрос интересовал ученых всегда! Существует множество теорий о происхождении и сущности речи. Рассмотрим некоторые из них.  </a:t>
            </a:r>
          </a:p>
          <a:p>
            <a:endParaRPr lang="ru-RU" altLang="ru-RU"/>
          </a:p>
          <a:p>
            <a:endParaRPr lang="en-US" altLang="ru-RU"/>
          </a:p>
        </p:txBody>
      </p:sp>
      <p:sp>
        <p:nvSpPr>
          <p:cNvPr id="4" name="Oval 3"/>
          <p:cNvSpPr/>
          <p:nvPr/>
        </p:nvSpPr>
        <p:spPr>
          <a:xfrm>
            <a:off x="827088" y="1868488"/>
            <a:ext cx="7037387" cy="428466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AutoNum type="arabicPeriod"/>
              <a:defRPr/>
            </a:pPr>
            <a:r>
              <a:rPr lang="ru-RU" sz="2400" b="1" u="sng" dirty="0">
                <a:solidFill>
                  <a:schemeClr val="tx1"/>
                </a:solidFill>
                <a:latin typeface="Times New Roman" pitchFamily="18" charset="0"/>
                <a:cs typeface="Times New Roman" pitchFamily="18" charset="0"/>
              </a:rPr>
              <a:t>Звукоподражательная теория. </a:t>
            </a:r>
            <a:r>
              <a:rPr lang="ru-RU" sz="2400" dirty="0">
                <a:solidFill>
                  <a:schemeClr val="tx1"/>
                </a:solidFill>
                <a:latin typeface="Times New Roman" pitchFamily="18" charset="0"/>
                <a:cs typeface="Times New Roman" pitchFamily="18" charset="0"/>
              </a:rPr>
              <a:t>Смысл ее заключается в том, что человек обрел свою речь (язык), подражая звукам окружающей его природы (журчанию ручья, пению птиц, грохоту грома и т.д.). </a:t>
            </a:r>
          </a:p>
        </p:txBody>
      </p:sp>
    </p:spTree>
    <p:custDataLst>
      <p:tags r:id="rId1"/>
    </p:custDataLst>
  </p:cSld>
  <p:clrMapOvr>
    <a:masterClrMapping/>
  </p:clrMapOvr>
  <p:transition advTm="17893">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edge">
                                      <p:cBhvr>
                                        <p:cTn id="7" dur="2000"/>
                                        <p:tgtEl>
                                          <p:spTgt spid="8194">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194">
                                            <p:txEl>
                                              <p:pRg st="1" end="1"/>
                                            </p:txEl>
                                          </p:spTgt>
                                        </p:tgtEl>
                                        <p:attrNameLst>
                                          <p:attrName>style.visibility</p:attrName>
                                        </p:attrNameLst>
                                      </p:cBhvr>
                                      <p:to>
                                        <p:strVal val="visible"/>
                                      </p:to>
                                    </p:set>
                                    <p:animEffect transition="in" filter="wedge">
                                      <p:cBhvr>
                                        <p:cTn id="10" dur="2000"/>
                                        <p:tgtEl>
                                          <p:spTgt spid="819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allAtOnce"/>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966788" y="809625"/>
            <a:ext cx="70008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200000"/>
              </a:lnSpc>
            </a:pPr>
            <a:r>
              <a:rPr lang="ru-RU" altLang="ru-RU" sz="2000">
                <a:latin typeface="Times New Roman" panose="02020603050405020304" pitchFamily="18" charset="0"/>
                <a:ea typeface="BatangChe" pitchFamily="49" charset="-128"/>
                <a:cs typeface="Times New Roman" panose="02020603050405020304" pitchFamily="18" charset="0"/>
              </a:rPr>
              <a:t>Одним из средств развития речи являются </a:t>
            </a:r>
            <a:r>
              <a:rPr lang="ru-RU" altLang="ru-RU" sz="2000" b="1" i="1" u="sng">
                <a:solidFill>
                  <a:srgbClr val="FF0000"/>
                </a:solidFill>
                <a:latin typeface="Times New Roman" panose="02020603050405020304" pitchFamily="18" charset="0"/>
                <a:ea typeface="BatangChe" pitchFamily="49" charset="-128"/>
                <a:cs typeface="Times New Roman" panose="02020603050405020304" pitchFamily="18" charset="0"/>
              </a:rPr>
              <a:t>наглядные пособия по развитию речи, </a:t>
            </a:r>
            <a:r>
              <a:rPr lang="ru-RU" altLang="ru-RU" sz="2000">
                <a:latin typeface="Times New Roman" panose="02020603050405020304" pitchFamily="18" charset="0"/>
                <a:ea typeface="BatangChe" pitchFamily="49" charset="-128"/>
                <a:cs typeface="Times New Roman" panose="02020603050405020304" pitchFamily="18" charset="0"/>
              </a:rPr>
              <a:t>вызывающие у детей естественный интерес, работу мысли и речевую активность.  </a:t>
            </a:r>
          </a:p>
          <a:p>
            <a:pPr algn="ctr">
              <a:lnSpc>
                <a:spcPct val="200000"/>
              </a:lnSpc>
            </a:pPr>
            <a:r>
              <a:rPr lang="ru-RU" altLang="ru-RU" sz="2000">
                <a:latin typeface="Times New Roman" panose="02020603050405020304" pitchFamily="18" charset="0"/>
                <a:ea typeface="BatangChe" pitchFamily="49" charset="-128"/>
                <a:cs typeface="Times New Roman" panose="02020603050405020304" pitchFamily="18" charset="0"/>
              </a:rPr>
              <a:t>В дошкольных учреждениях в качестве наглядных пособий используются натуральные предметы (одежда, посуда, орудия труда, растения и т.д.), а также изобразительные пособия, передающие предметы (явления) мира опосредованно, в условном виде (картины, фотографии, диафильмы и т.д.). </a:t>
            </a:r>
          </a:p>
        </p:txBody>
      </p:sp>
    </p:spTree>
  </p:cSld>
  <p:clrMapOvr>
    <a:masterClrMapping/>
  </p:clrMapOvr>
  <p:transition advTm="9953"/>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211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003074" cy="3670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100437633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0639" y="3106919"/>
            <a:ext cx="5123361" cy="3751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advTm="53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img08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51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ppt_x"/>
                                          </p:val>
                                        </p:tav>
                                        <p:tav tm="100000">
                                          <p:val>
                                            <p:strVal val="#ppt_x"/>
                                          </p:val>
                                        </p:tav>
                                      </p:tavLst>
                                    </p:anim>
                                    <p:anim calcmode="lin" valueType="num">
                                      <p:cBhvr additive="base">
                                        <p:cTn id="8"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822325" y="474663"/>
            <a:ext cx="77073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buFont typeface="Arial" panose="020B0604020202020204" pitchFamily="34" charset="0"/>
              <a:buNone/>
            </a:pPr>
            <a:r>
              <a:rPr lang="ru-RU" altLang="ru-RU" b="1">
                <a:solidFill>
                  <a:schemeClr val="accent2"/>
                </a:solidFill>
                <a:latin typeface="Arial" panose="020B0604020202020204" pitchFamily="34" charset="0"/>
              </a:rPr>
              <a:t> </a:t>
            </a:r>
            <a:r>
              <a:rPr lang="ru-RU" altLang="ru-RU" sz="2000">
                <a:latin typeface="Times New Roman" panose="02020603050405020304" pitchFamily="18" charset="0"/>
                <a:cs typeface="Times New Roman" panose="02020603050405020304" pitchFamily="18" charset="0"/>
              </a:rPr>
              <a:t>В педагогической практике все методы и приемы речевого развития используются комплексно в зависимости от задач,  подготовленности детей, их возрастных и индивидуальных особенностей.</a:t>
            </a:r>
            <a:endParaRPr lang="en-US" altLang="ru-RU" sz="2000">
              <a:latin typeface="Times New Roman" panose="02020603050405020304" pitchFamily="18" charset="0"/>
              <a:cs typeface="Times New Roman" panose="02020603050405020304" pitchFamily="18" charset="0"/>
            </a:endParaRPr>
          </a:p>
          <a:p>
            <a:pPr algn="ctr">
              <a:buFont typeface="Arial" panose="020B0604020202020204" pitchFamily="34" charset="0"/>
              <a:buNone/>
            </a:pPr>
            <a:r>
              <a:rPr lang="en-US" altLang="ru-RU" sz="2000">
                <a:latin typeface="Times New Roman" panose="02020603050405020304" pitchFamily="18" charset="0"/>
                <a:cs typeface="Times New Roman" panose="02020603050405020304" pitchFamily="18" charset="0"/>
              </a:rPr>
              <a:t>        </a:t>
            </a:r>
            <a:r>
              <a:rPr lang="ru-RU" altLang="ru-RU" sz="2000">
                <a:latin typeface="Times New Roman" panose="02020603050405020304" pitchFamily="18" charset="0"/>
                <a:cs typeface="Times New Roman" panose="02020603050405020304" pitchFamily="18" charset="0"/>
              </a:rPr>
              <a:t>Различные формы работы  в плане развития речи дошкольников, формирования коммуникативной компетентности детей будут успешны, если: </a:t>
            </a:r>
          </a:p>
          <a:p>
            <a:pPr algn="ctr"/>
            <a:r>
              <a:rPr lang="ru-RU" altLang="ru-RU" sz="2000">
                <a:latin typeface="Times New Roman" panose="02020603050405020304" pitchFamily="18" charset="0"/>
                <a:cs typeface="Times New Roman" panose="02020603050405020304" pitchFamily="18" charset="0"/>
              </a:rPr>
              <a:t>- дети совместно решают интересную и значимую для них учебно-игровую задачу,  </a:t>
            </a:r>
          </a:p>
          <a:p>
            <a:pPr algn="ctr"/>
            <a:r>
              <a:rPr lang="ru-RU" altLang="ru-RU" sz="2000">
                <a:latin typeface="Times New Roman" panose="02020603050405020304" pitchFamily="18" charset="0"/>
                <a:cs typeface="Times New Roman" panose="02020603050405020304" pitchFamily="18" charset="0"/>
              </a:rPr>
              <a:t>- обогащают, уточняют и активизируют свой лексический запас, выполняя речевые и практические задания, </a:t>
            </a:r>
          </a:p>
          <a:p>
            <a:pPr algn="ctr"/>
            <a:r>
              <a:rPr lang="ru-RU" altLang="ru-RU" sz="2000">
                <a:latin typeface="Times New Roman" panose="02020603050405020304" pitchFamily="18" charset="0"/>
                <a:cs typeface="Times New Roman" panose="02020603050405020304" pitchFamily="18" charset="0"/>
              </a:rPr>
              <a:t>- педагог является организатором совместной образовательной деятельности,  сопровождает и помогает ребёнку. </a:t>
            </a:r>
            <a:endParaRPr lang="en-US" altLang="ru-RU" sz="2000">
              <a:latin typeface="Times New Roman" panose="02020603050405020304" pitchFamily="18" charset="0"/>
              <a:cs typeface="Times New Roman" panose="02020603050405020304" pitchFamily="18" charset="0"/>
            </a:endParaRPr>
          </a:p>
        </p:txBody>
      </p:sp>
    </p:spTree>
  </p:cSld>
  <p:clrMapOvr>
    <a:masterClrMapping/>
  </p:clrMapOvr>
  <p:transition advTm="20795"/>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2782888" y="1593850"/>
            <a:ext cx="2751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a:t>СПАСИБО ЗА ВНИМАНИЕ !</a:t>
            </a:r>
            <a:endParaRPr lang="en-US" altLang="ru-RU"/>
          </a:p>
        </p:txBody>
      </p:sp>
      <p:pic>
        <p:nvPicPr>
          <p:cNvPr id="67587" name="Picture 2" descr="40891463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21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thum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2526" y="0"/>
            <a:ext cx="3631474" cy="3559629"/>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descr="1920-X-1080-Hd-Wallpaper-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8047" y="3161211"/>
            <a:ext cx="6575953" cy="3435532"/>
          </a:xfrm>
          <a:prstGeom prst="roundRect">
            <a:avLst>
              <a:gd name="adj" fmla="val 11111"/>
            </a:avLst>
          </a:prstGeom>
          <a:ln w="190500" cap="rnd">
            <a:solidFill>
              <a:srgbClr val="0070C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descr="38ccd7ce86f9d72b1b19b4cd77a0ec2d_i-2698.gif"/>
          <p:cNvPicPr>
            <a:picLocks noChangeAspect="1"/>
          </p:cNvPicPr>
          <p:nvPr/>
        </p:nvPicPr>
        <p:blipFill>
          <a:blip r:embed="rId5" cstate="print"/>
          <a:stretch>
            <a:fillRect/>
          </a:stretch>
        </p:blipFill>
        <p:spPr>
          <a:xfrm>
            <a:off x="0" y="0"/>
            <a:ext cx="4663440" cy="3415393"/>
          </a:xfrm>
          <a:prstGeom prst="roundRect">
            <a:avLst>
              <a:gd name="adj" fmla="val 4167"/>
            </a:avLst>
          </a:prstGeom>
          <a:solidFill>
            <a:srgbClr val="FFFFFF"/>
          </a:solidFill>
          <a:ln w="76200" cap="sq">
            <a:solidFill>
              <a:srgbClr val="00B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cSld>
  <p:clrMapOvr>
    <a:masterClrMapping/>
  </p:clrMapOvr>
  <p:transition advTm="50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31838" y="601663"/>
            <a:ext cx="7353300" cy="5094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u="sng" dirty="0">
                <a:solidFill>
                  <a:schemeClr val="tx1"/>
                </a:solidFill>
                <a:latin typeface="Times New Roman" pitchFamily="18" charset="0"/>
                <a:cs typeface="Times New Roman" pitchFamily="18" charset="0"/>
              </a:rPr>
              <a:t>2. Междометная теория. </a:t>
            </a:r>
            <a:r>
              <a:rPr lang="ru-RU" sz="2800" dirty="0">
                <a:solidFill>
                  <a:schemeClr val="tx1"/>
                </a:solidFill>
                <a:latin typeface="Times New Roman" pitchFamily="18" charset="0"/>
                <a:cs typeface="Times New Roman" pitchFamily="18" charset="0"/>
              </a:rPr>
              <a:t>Согласно этой теории слово является выразителем </a:t>
            </a:r>
          </a:p>
          <a:p>
            <a:pPr algn="ctr">
              <a:defRPr/>
            </a:pPr>
            <a:r>
              <a:rPr lang="ru-RU" sz="2800" dirty="0">
                <a:solidFill>
                  <a:schemeClr val="tx1"/>
                </a:solidFill>
                <a:latin typeface="Times New Roman" pitchFamily="18" charset="0"/>
                <a:cs typeface="Times New Roman" pitchFamily="18" charset="0"/>
              </a:rPr>
              <a:t>душевных и физических состояний человека </a:t>
            </a:r>
          </a:p>
          <a:p>
            <a:pPr algn="ctr">
              <a:defRPr/>
            </a:pPr>
            <a:r>
              <a:rPr lang="ru-RU" sz="2800" dirty="0">
                <a:solidFill>
                  <a:schemeClr val="tx1"/>
                </a:solidFill>
                <a:latin typeface="Times New Roman" pitchFamily="18" charset="0"/>
                <a:cs typeface="Times New Roman" pitchFamily="18" charset="0"/>
              </a:rPr>
              <a:t>(радости, страха, голода). Первые слова — это непроизвольные выкрики, междометия. </a:t>
            </a:r>
          </a:p>
        </p:txBody>
      </p:sp>
    </p:spTree>
    <p:custDataLst>
      <p:tags r:id="rId1"/>
    </p:custDataLst>
  </p:cSld>
  <p:clrMapOvr>
    <a:masterClrMapping/>
  </p:clrMapOvr>
  <p:transition advTm="82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21447353_210861517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370">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5|2|1.3"/>
</p:tagLst>
</file>

<file path=ppt/tags/tag10.xml><?xml version="1.0" encoding="utf-8"?>
<p:tagLst xmlns:a="http://schemas.openxmlformats.org/drawingml/2006/main" xmlns:r="http://schemas.openxmlformats.org/officeDocument/2006/relationships" xmlns:p="http://schemas.openxmlformats.org/presentationml/2006/main">
  <p:tag name="TIMING" val="|0.5|1.5"/>
</p:tagLst>
</file>

<file path=ppt/tags/tag11.xml><?xml version="1.0" encoding="utf-8"?>
<p:tagLst xmlns:a="http://schemas.openxmlformats.org/drawingml/2006/main" xmlns:r="http://schemas.openxmlformats.org/officeDocument/2006/relationships" xmlns:p="http://schemas.openxmlformats.org/presentationml/2006/main">
  <p:tag name="TIMING" val="|0.1|1.2|6.5"/>
</p:tagLst>
</file>

<file path=ppt/tags/tag12.xml><?xml version="1.0" encoding="utf-8"?>
<p:tagLst xmlns:a="http://schemas.openxmlformats.org/drawingml/2006/main" xmlns:r="http://schemas.openxmlformats.org/officeDocument/2006/relationships" xmlns:p="http://schemas.openxmlformats.org/presentationml/2006/main">
  <p:tag name="TIMING" val="|6.2"/>
</p:tagLst>
</file>

<file path=ppt/tags/tag13.xml><?xml version="1.0" encoding="utf-8"?>
<p:tagLst xmlns:a="http://schemas.openxmlformats.org/drawingml/2006/main" xmlns:r="http://schemas.openxmlformats.org/officeDocument/2006/relationships" xmlns:p="http://schemas.openxmlformats.org/presentationml/2006/main">
  <p:tag name="TIMING" val="|0.1|1.3|1.7"/>
</p:tagLst>
</file>

<file path=ppt/tags/tag14.xml><?xml version="1.0" encoding="utf-8"?>
<p:tagLst xmlns:a="http://schemas.openxmlformats.org/drawingml/2006/main" xmlns:r="http://schemas.openxmlformats.org/officeDocument/2006/relationships" xmlns:p="http://schemas.openxmlformats.org/presentationml/2006/main">
  <p:tag name="TIMING" val="|0.1|1.2|1.5"/>
</p:tagLst>
</file>

<file path=ppt/tags/tag15.xml><?xml version="1.0" encoding="utf-8"?>
<p:tagLst xmlns:a="http://schemas.openxmlformats.org/drawingml/2006/main" xmlns:r="http://schemas.openxmlformats.org/officeDocument/2006/relationships" xmlns:p="http://schemas.openxmlformats.org/presentationml/2006/main">
  <p:tag name="TIMING" val="|0.3|2.4"/>
</p:tagLst>
</file>

<file path=ppt/tags/tag16.xml><?xml version="1.0" encoding="utf-8"?>
<p:tagLst xmlns:a="http://schemas.openxmlformats.org/drawingml/2006/main" xmlns:r="http://schemas.openxmlformats.org/officeDocument/2006/relationships" xmlns:p="http://schemas.openxmlformats.org/presentationml/2006/main">
  <p:tag name="TIMING" val="|13.4|1.5"/>
</p:tagLst>
</file>

<file path=ppt/tags/tag17.xml><?xml version="1.0" encoding="utf-8"?>
<p:tagLst xmlns:a="http://schemas.openxmlformats.org/drawingml/2006/main" xmlns:r="http://schemas.openxmlformats.org/officeDocument/2006/relationships" xmlns:p="http://schemas.openxmlformats.org/presentationml/2006/main">
  <p:tag name="TIMING" val="|0.2|3.1|2.1"/>
</p:tagLst>
</file>

<file path=ppt/tags/tag18.xml><?xml version="1.0" encoding="utf-8"?>
<p:tagLst xmlns:a="http://schemas.openxmlformats.org/drawingml/2006/main" xmlns:r="http://schemas.openxmlformats.org/officeDocument/2006/relationships" xmlns:p="http://schemas.openxmlformats.org/presentationml/2006/main">
  <p:tag name="TIMING" val="|0.6|1.8|2.3|7.2|2.2"/>
</p:tagLst>
</file>

<file path=ppt/tags/tag19.xml><?xml version="1.0" encoding="utf-8"?>
<p:tagLst xmlns:a="http://schemas.openxmlformats.org/drawingml/2006/main" xmlns:r="http://schemas.openxmlformats.org/officeDocument/2006/relationships" xmlns:p="http://schemas.openxmlformats.org/presentationml/2006/main">
  <p:tag name="TIMING" val="|0.4|1.6|3.8|1.1"/>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20.xml><?xml version="1.0" encoding="utf-8"?>
<p:tagLst xmlns:a="http://schemas.openxmlformats.org/drawingml/2006/main" xmlns:r="http://schemas.openxmlformats.org/officeDocument/2006/relationships" xmlns:p="http://schemas.openxmlformats.org/presentationml/2006/main">
  <p:tag name="TIMING" val="|0.7|1.4"/>
</p:tagLst>
</file>

<file path=ppt/tags/tag21.xml><?xml version="1.0" encoding="utf-8"?>
<p:tagLst xmlns:a="http://schemas.openxmlformats.org/drawingml/2006/main" xmlns:r="http://schemas.openxmlformats.org/officeDocument/2006/relationships" xmlns:p="http://schemas.openxmlformats.org/presentationml/2006/main">
  <p:tag name="TIMING" val="|2.2|1.7"/>
</p:tagLst>
</file>

<file path=ppt/tags/tag22.xml><?xml version="1.0" encoding="utf-8"?>
<p:tagLst xmlns:a="http://schemas.openxmlformats.org/drawingml/2006/main" xmlns:r="http://schemas.openxmlformats.org/officeDocument/2006/relationships" xmlns:p="http://schemas.openxmlformats.org/presentationml/2006/main">
  <p:tag name="TIMING" val="|0.8"/>
</p:tagLst>
</file>

<file path=ppt/tags/tag23.xml><?xml version="1.0" encoding="utf-8"?>
<p:tagLst xmlns:a="http://schemas.openxmlformats.org/drawingml/2006/main" xmlns:r="http://schemas.openxmlformats.org/officeDocument/2006/relationships" xmlns:p="http://schemas.openxmlformats.org/presentationml/2006/main">
  <p:tag name="TIMING" val="|0.9"/>
</p:tagLst>
</file>

<file path=ppt/tags/tag24.xml><?xml version="1.0" encoding="utf-8"?>
<p:tagLst xmlns:a="http://schemas.openxmlformats.org/drawingml/2006/main" xmlns:r="http://schemas.openxmlformats.org/officeDocument/2006/relationships" xmlns:p="http://schemas.openxmlformats.org/presentationml/2006/main">
  <p:tag name="TIMING" val="|0.3|1.1"/>
</p:tagLst>
</file>

<file path=ppt/tags/tag25.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1.4|12.6|1.7"/>
</p:tagLst>
</file>

<file path=ppt/tags/tag4.xml><?xml version="1.0" encoding="utf-8"?>
<p:tagLst xmlns:a="http://schemas.openxmlformats.org/drawingml/2006/main" xmlns:r="http://schemas.openxmlformats.org/officeDocument/2006/relationships" xmlns:p="http://schemas.openxmlformats.org/presentationml/2006/main">
  <p:tag name="TIMING" val="|0.3|2.3|2.6"/>
</p:tagLst>
</file>

<file path=ppt/tags/tag5.xml><?xml version="1.0" encoding="utf-8"?>
<p:tagLst xmlns:a="http://schemas.openxmlformats.org/drawingml/2006/main" xmlns:r="http://schemas.openxmlformats.org/officeDocument/2006/relationships" xmlns:p="http://schemas.openxmlformats.org/presentationml/2006/main">
  <p:tag name="TIMING" val="|1.9"/>
</p:tagLst>
</file>

<file path=ppt/tags/tag6.xml><?xml version="1.0" encoding="utf-8"?>
<p:tagLst xmlns:a="http://schemas.openxmlformats.org/drawingml/2006/main" xmlns:r="http://schemas.openxmlformats.org/officeDocument/2006/relationships" xmlns:p="http://schemas.openxmlformats.org/presentationml/2006/main">
  <p:tag name="TIMING" val="|1.1|7.2"/>
</p:tagLst>
</file>

<file path=ppt/tags/tag7.xml><?xml version="1.0" encoding="utf-8"?>
<p:tagLst xmlns:a="http://schemas.openxmlformats.org/drawingml/2006/main" xmlns:r="http://schemas.openxmlformats.org/officeDocument/2006/relationships" xmlns:p="http://schemas.openxmlformats.org/presentationml/2006/main">
  <p:tag name="TIMING" val="|0|0.8|1.4"/>
</p:tagLst>
</file>

<file path=ppt/tags/tag8.xml><?xml version="1.0" encoding="utf-8"?>
<p:tagLst xmlns:a="http://schemas.openxmlformats.org/drawingml/2006/main" xmlns:r="http://schemas.openxmlformats.org/officeDocument/2006/relationships" xmlns:p="http://schemas.openxmlformats.org/presentationml/2006/main">
  <p:tag name="TIMING" val="|1.1"/>
</p:tagLst>
</file>

<file path=ppt/tags/tag9.xml><?xml version="1.0" encoding="utf-8"?>
<p:tagLst xmlns:a="http://schemas.openxmlformats.org/drawingml/2006/main" xmlns:r="http://schemas.openxmlformats.org/officeDocument/2006/relationships" xmlns:p="http://schemas.openxmlformats.org/presentationml/2006/main">
  <p:tag name="TIMING" val="|0.8|1.3"/>
</p:tagLst>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2164</TotalTime>
  <Words>1207</Words>
  <Application>Microsoft Office PowerPoint</Application>
  <PresentationFormat>Экран (4:3)</PresentationFormat>
  <Paragraphs>137</Paragraphs>
  <Slides>64</Slides>
  <Notes>2</Notes>
  <HiddenSlides>2</HiddenSlides>
  <MMClips>1</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Тема Office</vt:lpstr>
      <vt:lpstr>             Развитие  связной  речи дошкольников в условиях реализации ФГОС</vt:lpstr>
      <vt:lpstr>Презентация PowerPoint</vt:lpstr>
      <vt:lpstr>  Связная речь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Инна</dc:creator>
  <cp:lastModifiedBy>RePack by Diakov</cp:lastModifiedBy>
  <cp:revision>17</cp:revision>
  <dcterms:created xsi:type="dcterms:W3CDTF">2015-02-19T20:52:53Z</dcterms:created>
  <dcterms:modified xsi:type="dcterms:W3CDTF">2017-11-01T16:47:45Z</dcterms:modified>
</cp:coreProperties>
</file>