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4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4C8DC-3A17-4F14-8C31-DB5CCDBA3145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3F48B-D6CD-428F-BD96-5A79DCBE4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F48B-D6CD-428F-BD96-5A79DCBE41C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300407-0DFD-43FA-9B40-AB422C4584A1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B12C8-642E-4048-BF18-BC695F0B9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300407-0DFD-43FA-9B40-AB422C4584A1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B12C8-642E-4048-BF18-BC695F0B9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300407-0DFD-43FA-9B40-AB422C4584A1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B12C8-642E-4048-BF18-BC695F0B9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300407-0DFD-43FA-9B40-AB422C4584A1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B12C8-642E-4048-BF18-BC695F0B9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300407-0DFD-43FA-9B40-AB422C4584A1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B12C8-642E-4048-BF18-BC695F0B9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300407-0DFD-43FA-9B40-AB422C4584A1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B12C8-642E-4048-BF18-BC695F0B9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300407-0DFD-43FA-9B40-AB422C4584A1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B12C8-642E-4048-BF18-BC695F0B9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300407-0DFD-43FA-9B40-AB422C4584A1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B12C8-642E-4048-BF18-BC695F0B9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300407-0DFD-43FA-9B40-AB422C4584A1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B12C8-642E-4048-BF18-BC695F0B9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300407-0DFD-43FA-9B40-AB422C4584A1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B12C8-642E-4048-BF18-BC695F0B9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300407-0DFD-43FA-9B40-AB422C4584A1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B12C8-642E-4048-BF18-BC695F0B9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6300407-0DFD-43FA-9B40-AB422C4584A1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79B12C8-642E-4048-BF18-BC695F0B9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ТЕМА: «ЗВУК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[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]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2714620"/>
            <a:ext cx="7143800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гостях у белочки</a:t>
            </a:r>
            <a:endParaRPr lang="ru-RU" sz="5400" b="1" cap="none" spc="0" dirty="0">
              <a:ln w="11430">
                <a:noFill/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714752"/>
            <a:ext cx="29289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2405" y="428604"/>
            <a:ext cx="7715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Составь предложение со словом - колокольчик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handbell_picture_col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3263244" cy="2250924"/>
          </a:xfrm>
          <a:prstGeom prst="rect">
            <a:avLst/>
          </a:prstGeom>
        </p:spPr>
      </p:pic>
      <p:pic>
        <p:nvPicPr>
          <p:cNvPr id="11" name="Рисунок 10" descr="animashka-15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857232"/>
            <a:ext cx="3048000" cy="3101340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>
            <a:off x="3643306" y="2428868"/>
            <a:ext cx="17145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66711655_solnc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3643314"/>
            <a:ext cx="2907500" cy="2928958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 rot="16200000" flipH="1">
            <a:off x="2428860" y="3429000"/>
            <a:ext cx="78581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6402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Помоги белочке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286256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785794"/>
            <a:ext cx="1029360" cy="12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олилиния 6"/>
          <p:cNvSpPr/>
          <p:nvPr/>
        </p:nvSpPr>
        <p:spPr>
          <a:xfrm>
            <a:off x="2699442" y="1169406"/>
            <a:ext cx="5469801" cy="5284206"/>
          </a:xfrm>
          <a:custGeom>
            <a:avLst/>
            <a:gdLst>
              <a:gd name="connsiteX0" fmla="*/ 704661 w 5469801"/>
              <a:gd name="connsiteY0" fmla="*/ 3592717 h 5284206"/>
              <a:gd name="connsiteX1" fmla="*/ 179560 w 5469801"/>
              <a:gd name="connsiteY1" fmla="*/ 777089 h 5284206"/>
              <a:gd name="connsiteX2" fmla="*/ 1782023 w 5469801"/>
              <a:gd name="connsiteY2" fmla="*/ 994372 h 5284206"/>
              <a:gd name="connsiteX3" fmla="*/ 1718649 w 5469801"/>
              <a:gd name="connsiteY3" fmla="*/ 3963909 h 5284206"/>
              <a:gd name="connsiteX4" fmla="*/ 3918641 w 5469801"/>
              <a:gd name="connsiteY4" fmla="*/ 5131806 h 5284206"/>
              <a:gd name="connsiteX5" fmla="*/ 2470087 w 5469801"/>
              <a:gd name="connsiteY5" fmla="*/ 3049509 h 5284206"/>
              <a:gd name="connsiteX6" fmla="*/ 3710411 w 5469801"/>
              <a:gd name="connsiteY6" fmla="*/ 1284083 h 5284206"/>
              <a:gd name="connsiteX7" fmla="*/ 4090657 w 5469801"/>
              <a:gd name="connsiteY7" fmla="*/ 2850333 h 5284206"/>
              <a:gd name="connsiteX8" fmla="*/ 5421516 w 5469801"/>
              <a:gd name="connsiteY8" fmla="*/ 3574610 h 5284206"/>
              <a:gd name="connsiteX9" fmla="*/ 3800946 w 5469801"/>
              <a:gd name="connsiteY9" fmla="*/ 478325 h 5284206"/>
              <a:gd name="connsiteX10" fmla="*/ 5149912 w 5469801"/>
              <a:gd name="connsiteY10" fmla="*/ 704661 h 528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9801" h="5284206">
                <a:moveTo>
                  <a:pt x="704661" y="3592717"/>
                </a:moveTo>
                <a:cubicBezTo>
                  <a:pt x="352330" y="2401431"/>
                  <a:pt x="0" y="1210146"/>
                  <a:pt x="179560" y="777089"/>
                </a:cubicBezTo>
                <a:cubicBezTo>
                  <a:pt x="359120" y="344032"/>
                  <a:pt x="1525508" y="463236"/>
                  <a:pt x="1782023" y="994372"/>
                </a:cubicBezTo>
                <a:cubicBezTo>
                  <a:pt x="2038538" y="1525508"/>
                  <a:pt x="1362546" y="3274337"/>
                  <a:pt x="1718649" y="3963909"/>
                </a:cubicBezTo>
                <a:cubicBezTo>
                  <a:pt x="2074752" y="4653481"/>
                  <a:pt x="3793401" y="5284206"/>
                  <a:pt x="3918641" y="5131806"/>
                </a:cubicBezTo>
                <a:cubicBezTo>
                  <a:pt x="4043881" y="4979406"/>
                  <a:pt x="2504792" y="3690796"/>
                  <a:pt x="2470087" y="3049509"/>
                </a:cubicBezTo>
                <a:cubicBezTo>
                  <a:pt x="2435382" y="2408222"/>
                  <a:pt x="3440316" y="1317279"/>
                  <a:pt x="3710411" y="1284083"/>
                </a:cubicBezTo>
                <a:cubicBezTo>
                  <a:pt x="3980506" y="1250887"/>
                  <a:pt x="3805473" y="2468579"/>
                  <a:pt x="4090657" y="2850333"/>
                </a:cubicBezTo>
                <a:cubicBezTo>
                  <a:pt x="4375841" y="3232087"/>
                  <a:pt x="5469801" y="3969945"/>
                  <a:pt x="5421516" y="3574610"/>
                </a:cubicBezTo>
                <a:cubicBezTo>
                  <a:pt x="5373231" y="3179275"/>
                  <a:pt x="3846213" y="956650"/>
                  <a:pt x="3800946" y="478325"/>
                </a:cubicBezTo>
                <a:cubicBezTo>
                  <a:pt x="3755679" y="0"/>
                  <a:pt x="4777211" y="745402"/>
                  <a:pt x="5149912" y="704661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2112475" y="715224"/>
            <a:ext cx="6877616" cy="5626729"/>
          </a:xfrm>
          <a:custGeom>
            <a:avLst/>
            <a:gdLst>
              <a:gd name="connsiteX0" fmla="*/ 1382163 w 6877616"/>
              <a:gd name="connsiteY0" fmla="*/ 5450186 h 5626729"/>
              <a:gd name="connsiteX1" fmla="*/ 1816729 w 6877616"/>
              <a:gd name="connsiteY1" fmla="*/ 3014804 h 5626729"/>
              <a:gd name="connsiteX2" fmla="*/ 15089 w 6877616"/>
              <a:gd name="connsiteY2" fmla="*/ 1964602 h 5626729"/>
              <a:gd name="connsiteX3" fmla="*/ 1726194 w 6877616"/>
              <a:gd name="connsiteY3" fmla="*/ 1231271 h 5626729"/>
              <a:gd name="connsiteX4" fmla="*/ 440602 w 6877616"/>
              <a:gd name="connsiteY4" fmla="*/ 470780 h 5626729"/>
              <a:gd name="connsiteX5" fmla="*/ 3998614 w 6877616"/>
              <a:gd name="connsiteY5" fmla="*/ 416459 h 5626729"/>
              <a:gd name="connsiteX6" fmla="*/ 3826598 w 6877616"/>
              <a:gd name="connsiteY6" fmla="*/ 2969536 h 5626729"/>
              <a:gd name="connsiteX7" fmla="*/ 2731129 w 6877616"/>
              <a:gd name="connsiteY7" fmla="*/ 5269117 h 5626729"/>
              <a:gd name="connsiteX8" fmla="*/ 5745933 w 6877616"/>
              <a:gd name="connsiteY8" fmla="*/ 5115208 h 5626729"/>
              <a:gd name="connsiteX9" fmla="*/ 4541822 w 6877616"/>
              <a:gd name="connsiteY9" fmla="*/ 3576119 h 5626729"/>
              <a:gd name="connsiteX10" fmla="*/ 6877616 w 6877616"/>
              <a:gd name="connsiteY10" fmla="*/ 2589291 h 5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77616" h="5626729">
                <a:moveTo>
                  <a:pt x="1382163" y="5450186"/>
                </a:moveTo>
                <a:cubicBezTo>
                  <a:pt x="1713369" y="4522960"/>
                  <a:pt x="2044575" y="3595735"/>
                  <a:pt x="1816729" y="3014804"/>
                </a:cubicBezTo>
                <a:cubicBezTo>
                  <a:pt x="1588883" y="2433873"/>
                  <a:pt x="30178" y="2261858"/>
                  <a:pt x="15089" y="1964602"/>
                </a:cubicBezTo>
                <a:cubicBezTo>
                  <a:pt x="0" y="1667347"/>
                  <a:pt x="1655275" y="1480241"/>
                  <a:pt x="1726194" y="1231271"/>
                </a:cubicBezTo>
                <a:cubicBezTo>
                  <a:pt x="1797113" y="982301"/>
                  <a:pt x="61865" y="606582"/>
                  <a:pt x="440602" y="470780"/>
                </a:cubicBezTo>
                <a:cubicBezTo>
                  <a:pt x="819339" y="334978"/>
                  <a:pt x="3434281" y="0"/>
                  <a:pt x="3998614" y="416459"/>
                </a:cubicBezTo>
                <a:cubicBezTo>
                  <a:pt x="4562947" y="832918"/>
                  <a:pt x="4037845" y="2160760"/>
                  <a:pt x="3826598" y="2969536"/>
                </a:cubicBezTo>
                <a:cubicBezTo>
                  <a:pt x="3615351" y="3778312"/>
                  <a:pt x="2411240" y="4911505"/>
                  <a:pt x="2731129" y="5269117"/>
                </a:cubicBezTo>
                <a:cubicBezTo>
                  <a:pt x="3051018" y="5626729"/>
                  <a:pt x="5444151" y="5397374"/>
                  <a:pt x="5745933" y="5115208"/>
                </a:cubicBezTo>
                <a:cubicBezTo>
                  <a:pt x="6047715" y="4833042"/>
                  <a:pt x="4353208" y="3997105"/>
                  <a:pt x="4541822" y="3576119"/>
                </a:cubicBezTo>
                <a:cubicBezTo>
                  <a:pt x="4730436" y="3155133"/>
                  <a:pt x="6423434" y="2768851"/>
                  <a:pt x="6877616" y="2589291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3232087" y="780107"/>
            <a:ext cx="5676523" cy="4707802"/>
          </a:xfrm>
          <a:custGeom>
            <a:avLst/>
            <a:gdLst>
              <a:gd name="connsiteX0" fmla="*/ 0 w 5676523"/>
              <a:gd name="connsiteY0" fmla="*/ 4398475 h 4707802"/>
              <a:gd name="connsiteX1" fmla="*/ 1738265 w 5676523"/>
              <a:gd name="connsiteY1" fmla="*/ 2180376 h 4707802"/>
              <a:gd name="connsiteX2" fmla="*/ 1013988 w 5676523"/>
              <a:gd name="connsiteY2" fmla="*/ 451164 h 4707802"/>
              <a:gd name="connsiteX3" fmla="*/ 2607398 w 5676523"/>
              <a:gd name="connsiteY3" fmla="*/ 740875 h 4707802"/>
              <a:gd name="connsiteX4" fmla="*/ 3720974 w 5676523"/>
              <a:gd name="connsiteY4" fmla="*/ 242935 h 4707802"/>
              <a:gd name="connsiteX5" fmla="*/ 4653481 w 5676523"/>
              <a:gd name="connsiteY5" fmla="*/ 2198483 h 4707802"/>
              <a:gd name="connsiteX6" fmla="*/ 3041964 w 5676523"/>
              <a:gd name="connsiteY6" fmla="*/ 3293952 h 4707802"/>
              <a:gd name="connsiteX7" fmla="*/ 1566250 w 5676523"/>
              <a:gd name="connsiteY7" fmla="*/ 3755679 h 4707802"/>
              <a:gd name="connsiteX8" fmla="*/ 3376943 w 5676523"/>
              <a:gd name="connsiteY8" fmla="*/ 4642919 h 4707802"/>
              <a:gd name="connsiteX9" fmla="*/ 5676523 w 5676523"/>
              <a:gd name="connsiteY9" fmla="*/ 4144978 h 470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76523" h="4707802">
                <a:moveTo>
                  <a:pt x="0" y="4398475"/>
                </a:moveTo>
                <a:cubicBezTo>
                  <a:pt x="784633" y="3618368"/>
                  <a:pt x="1569267" y="2838261"/>
                  <a:pt x="1738265" y="2180376"/>
                </a:cubicBezTo>
                <a:cubicBezTo>
                  <a:pt x="1907263" y="1522491"/>
                  <a:pt x="869133" y="691081"/>
                  <a:pt x="1013988" y="451164"/>
                </a:cubicBezTo>
                <a:cubicBezTo>
                  <a:pt x="1158843" y="211247"/>
                  <a:pt x="2156234" y="775580"/>
                  <a:pt x="2607398" y="740875"/>
                </a:cubicBezTo>
                <a:cubicBezTo>
                  <a:pt x="3058562" y="706170"/>
                  <a:pt x="3379960" y="0"/>
                  <a:pt x="3720974" y="242935"/>
                </a:cubicBezTo>
                <a:cubicBezTo>
                  <a:pt x="4061988" y="485870"/>
                  <a:pt x="4766649" y="1689980"/>
                  <a:pt x="4653481" y="2198483"/>
                </a:cubicBezTo>
                <a:cubicBezTo>
                  <a:pt x="4540313" y="2706986"/>
                  <a:pt x="3556503" y="3034419"/>
                  <a:pt x="3041964" y="3293952"/>
                </a:cubicBezTo>
                <a:cubicBezTo>
                  <a:pt x="2527425" y="3553485"/>
                  <a:pt x="1510420" y="3530851"/>
                  <a:pt x="1566250" y="3755679"/>
                </a:cubicBezTo>
                <a:cubicBezTo>
                  <a:pt x="1622080" y="3980507"/>
                  <a:pt x="2691898" y="4578036"/>
                  <a:pt x="3376943" y="4642919"/>
                </a:cubicBezTo>
                <a:cubicBezTo>
                  <a:pt x="4061988" y="4707802"/>
                  <a:pt x="5299295" y="4224950"/>
                  <a:pt x="5676523" y="4144978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3.58779E-6 C 0.03091 -0.02544 0.06181 -0.05089 0.06303 -0.13648 C 0.06424 -0.22207 -0.01458 -0.4601 0.00782 -0.51423 C 0.03021 -0.56835 0.16928 -0.53157 0.19688 -0.46172 C 0.22448 -0.39186 0.13646 -0.19408 0.17327 -0.09438 C 0.21007 0.00532 0.40157 0.161 0.41737 0.13648 C 0.43316 0.11196 0.2691 -0.14851 0.26771 -0.24127 C 0.26632 -0.33403 0.37935 -0.42841 0.40955 -0.41962 C 0.43976 -0.41083 0.42014 -0.24474 0.44896 -0.18876 C 0.47778 -0.13278 0.5816 -0.04557 0.58282 -0.08397 C 0.58403 -0.12237 0.48039 -0.33912 0.45678 -0.41962 C 0.43316 -0.50012 0.42396 -0.55077 0.44098 -0.5665 C 0.45799 -0.58223 0.53299 -0.52302 0.55921 -0.51423 " pathEditMode="relative" ptsTypes="aaaaaaa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aaf15a048a5a44ec69c439867637c4ec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2143116"/>
            <a:ext cx="4307499" cy="4143404"/>
          </a:xfrm>
        </p:spPr>
      </p:pic>
      <p:sp>
        <p:nvSpPr>
          <p:cNvPr id="5" name="Прямоугольник 4"/>
          <p:cNvSpPr/>
          <p:nvPr/>
        </p:nvSpPr>
        <p:spPr>
          <a:xfrm>
            <a:off x="2714612" y="1571612"/>
            <a:ext cx="3816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МОЛОДЕЦ!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571480"/>
            <a:ext cx="4429156" cy="4143404"/>
          </a:xfrm>
        </p:spPr>
        <p:txBody>
          <a:bodyPr/>
          <a:lstStyle/>
          <a:p>
            <a:r>
              <a:rPr lang="ru-RU" dirty="0" smtClean="0"/>
              <a:t>В сосне – дупло, </a:t>
            </a:r>
            <a:br>
              <a:rPr lang="ru-RU" dirty="0" smtClean="0"/>
            </a:br>
            <a:r>
              <a:rPr lang="ru-RU" dirty="0" smtClean="0"/>
              <a:t>В дупле – тепло, </a:t>
            </a:r>
            <a:br>
              <a:rPr lang="ru-RU" dirty="0" smtClean="0"/>
            </a:br>
            <a:r>
              <a:rPr lang="ru-RU" dirty="0" smtClean="0"/>
              <a:t>А кто в дупле </a:t>
            </a:r>
            <a:br>
              <a:rPr lang="ru-RU" dirty="0" smtClean="0"/>
            </a:br>
            <a:r>
              <a:rPr lang="ru-RU" dirty="0" smtClean="0"/>
              <a:t>Живёт в тепле?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500570"/>
            <a:ext cx="740664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428736"/>
            <a:ext cx="307540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Артикуляционная гимнастика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85860"/>
            <a:ext cx="7065482" cy="2052638"/>
          </a:xfrm>
        </p:spPr>
        <p:txBody>
          <a:bodyPr>
            <a:normAutofit/>
          </a:bodyPr>
          <a:lstStyle/>
          <a:p>
            <a:endParaRPr lang="ru-RU" sz="2800" b="1" i="1" dirty="0" smtClean="0">
              <a:solidFill>
                <a:schemeClr val="accent1"/>
              </a:solidFill>
            </a:endParaRPr>
          </a:p>
          <a:p>
            <a:endParaRPr lang="ru-RU" sz="2800" b="1" i="1" dirty="0">
              <a:solidFill>
                <a:schemeClr val="accent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14422"/>
            <a:ext cx="3348040" cy="213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572008"/>
            <a:ext cx="1604965" cy="206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142984"/>
            <a:ext cx="23622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4357694"/>
            <a:ext cx="23812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14620"/>
            <a:ext cx="6851168" cy="336867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Болонка белку удивила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Надела платье, белый бант,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Сказала: «У меня талант.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Могу я лаять, петь, скакать,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Вальс и ламбаду танцевать.»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8167" y="357166"/>
            <a:ext cx="2255833" cy="225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428728" y="1000108"/>
            <a:ext cx="550072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Хлопни если услыш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шь звук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[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]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42910" y="1142984"/>
            <a:ext cx="1914532" cy="121444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rgbClr val="FF0000"/>
                </a:solidFill>
              </a:rPr>
              <a:t>кла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143240" y="1428736"/>
            <a:ext cx="1985970" cy="121444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>
                <a:solidFill>
                  <a:srgbClr val="FF0000"/>
                </a:solidFill>
              </a:rPr>
              <a:t>кло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500694" y="1142984"/>
            <a:ext cx="2000264" cy="114300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>
                <a:solidFill>
                  <a:srgbClr val="FF0000"/>
                </a:solidFill>
              </a:rPr>
              <a:t>клу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58062" y="2643182"/>
            <a:ext cx="1985938" cy="10001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err="1">
                <a:solidFill>
                  <a:srgbClr val="FF0000"/>
                </a:solidFill>
              </a:rPr>
              <a:t>плу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572132" y="3857628"/>
            <a:ext cx="1914532" cy="11430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>
                <a:solidFill>
                  <a:srgbClr val="FF0000"/>
                </a:solidFill>
              </a:rPr>
              <a:t>пла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786050" y="4429132"/>
            <a:ext cx="2200284" cy="121444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00034" y="4929198"/>
            <a:ext cx="2000264" cy="107157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>
                <a:solidFill>
                  <a:srgbClr val="FF0000"/>
                </a:solidFill>
              </a:rPr>
              <a:t>сла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4714884"/>
            <a:ext cx="1500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>
                <a:solidFill>
                  <a:srgbClr val="FF0000"/>
                </a:solidFill>
              </a:rPr>
              <a:t>плы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500298" y="1428736"/>
            <a:ext cx="978408" cy="48463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4857752" y="1357298"/>
            <a:ext cx="764094" cy="42862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215206" y="2071678"/>
            <a:ext cx="484632" cy="78581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143768" y="3500438"/>
            <a:ext cx="428628" cy="692656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9565497">
            <a:off x="4913725" y="4731799"/>
            <a:ext cx="1000132" cy="50006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0345754">
            <a:off x="2247857" y="5210204"/>
            <a:ext cx="1046131" cy="50955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5072074"/>
            <a:ext cx="2357434" cy="156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Содержимое 20" descr="57255947_86491c6c6a57.gif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57158" y="2500306"/>
            <a:ext cx="1862397" cy="228601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25006E-6 C 0.00659 -0.09739 0.01337 -0.19454 0.05746 -0.23086 C 0.10156 -0.26718 0.19357 -0.20541 0.26441 -0.21767 C 0.33524 -0.22993 0.42448 -0.30766 0.48229 -0.30488 C 0.5401 -0.30211 0.56545 -0.24798 0.61093 -0.20056 C 0.65642 -0.15314 0.75399 -0.09091 0.75555 -0.02105 C 0.75712 0.04881 0.70972 0.17696 0.61979 0.21906 C 0.52986 0.26116 0.32361 0.21374 0.2158 0.23086 C 0.10798 0.24797 -0.10556 0.30927 -0.02674 0.32177 C 0.05208 0.33426 0.37031 0.32015 0.68906 0.30604 " pathEditMode="relative" ptsTypes="aaaaaaaaaA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285860"/>
            <a:ext cx="7640956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Назови красиво!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12" name="Содержимое 11" descr="one_christmas_bell_ringing_md_cl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9013031" y="1447800"/>
            <a:ext cx="52388" cy="52388"/>
          </a:xfrm>
        </p:spPr>
      </p:pic>
      <p:sp>
        <p:nvSpPr>
          <p:cNvPr id="4" name="Прямоугольник 3"/>
          <p:cNvSpPr/>
          <p:nvPr/>
        </p:nvSpPr>
        <p:spPr>
          <a:xfrm>
            <a:off x="1857356" y="357166"/>
            <a:ext cx="5998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Немного отдохнем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000240"/>
            <a:ext cx="2812388" cy="169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000240"/>
            <a:ext cx="214312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1928802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4286256"/>
            <a:ext cx="1408154" cy="212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4286256"/>
            <a:ext cx="1952622" cy="194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one_christmas_bell_ringing_md_clr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00826" y="5000636"/>
            <a:ext cx="1481142" cy="148114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zaik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500174"/>
            <a:ext cx="1321850" cy="1713117"/>
          </a:xfrm>
        </p:spPr>
      </p:pic>
      <p:sp>
        <p:nvSpPr>
          <p:cNvPr id="4" name="Прямоугольник 3"/>
          <p:cNvSpPr/>
          <p:nvPr/>
        </p:nvSpPr>
        <p:spPr>
          <a:xfrm>
            <a:off x="2214546" y="571480"/>
            <a:ext cx="5275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Скажи наоборот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643306" y="1928802"/>
            <a:ext cx="1478474" cy="64294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571612"/>
            <a:ext cx="1976438" cy="185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429000"/>
            <a:ext cx="96534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трелка вправо 9"/>
          <p:cNvSpPr/>
          <p:nvPr/>
        </p:nvSpPr>
        <p:spPr>
          <a:xfrm>
            <a:off x="3571868" y="3786190"/>
            <a:ext cx="1478474" cy="64294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0394" y="3571876"/>
            <a:ext cx="238440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5429264"/>
            <a:ext cx="1541918" cy="102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Стрелка вправо 13"/>
          <p:cNvSpPr/>
          <p:nvPr/>
        </p:nvSpPr>
        <p:spPr>
          <a:xfrm>
            <a:off x="3500430" y="5643578"/>
            <a:ext cx="1478474" cy="64294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5072074"/>
            <a:ext cx="1241246" cy="159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52"/>
            <a:ext cx="1557338" cy="2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трелка вправо 5"/>
          <p:cNvSpPr/>
          <p:nvPr/>
        </p:nvSpPr>
        <p:spPr>
          <a:xfrm>
            <a:off x="3500430" y="857232"/>
            <a:ext cx="1478474" cy="64294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500042"/>
            <a:ext cx="2855436" cy="166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786058"/>
            <a:ext cx="1136880" cy="16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трелка вправо 8"/>
          <p:cNvSpPr/>
          <p:nvPr/>
        </p:nvSpPr>
        <p:spPr>
          <a:xfrm>
            <a:off x="3428992" y="3000372"/>
            <a:ext cx="1478474" cy="64294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786058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трелка вправо 10"/>
          <p:cNvSpPr/>
          <p:nvPr/>
        </p:nvSpPr>
        <p:spPr>
          <a:xfrm>
            <a:off x="3500430" y="4857760"/>
            <a:ext cx="1478474" cy="64294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Bez-imeni-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0100" y="4500570"/>
            <a:ext cx="2071702" cy="2071702"/>
          </a:xfrm>
          <a:prstGeom prst="rect">
            <a:avLst/>
          </a:prstGeom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4786322"/>
            <a:ext cx="2259719" cy="163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14744" y="857232"/>
            <a:ext cx="3071834" cy="15716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Колокольчик голубой 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</a:rPr>
              <a:t> Поклонился нам с тобой 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</a:rPr>
              <a:t> Колокольчики – цветы 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</a:rPr>
              <a:t> Очень вежливы. А ты? 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 </a:t>
            </a:r>
          </a:p>
          <a:p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643182"/>
            <a:ext cx="3398142" cy="319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221</TotalTime>
  <Words>56</Words>
  <Application>Microsoft Office PowerPoint</Application>
  <PresentationFormat>Экран (4:3)</PresentationFormat>
  <Paragraphs>25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          ТЕМА: «ЗВУК [Л]</vt:lpstr>
      <vt:lpstr>В сосне – дупло,  В дупле – тепло,  А кто в дупле  Живёт в тепле?  </vt:lpstr>
      <vt:lpstr>Артикуляционная гимнастика</vt:lpstr>
      <vt:lpstr>Болонка белку удивила  Надела платье, белый бант, Сказала: «У меня талант.  Могу я лаять, петь, скакать,  Вальс и ламбаду танцевать.»   </vt:lpstr>
      <vt:lpstr>Слайд 5</vt:lpstr>
      <vt:lpstr>Назови красиво!</vt:lpstr>
      <vt:lpstr>Слайд 7</vt:lpstr>
      <vt:lpstr>Слайд 8</vt:lpstr>
      <vt:lpstr>Слайд 9</vt:lpstr>
      <vt:lpstr>Слайд 10</vt:lpstr>
      <vt:lpstr>Помоги белочке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сосне – дупло,  В дупле – тепло,  А кто в дупле  Живёт в тепле?</dc:title>
  <dc:creator>User</dc:creator>
  <cp:lastModifiedBy>User</cp:lastModifiedBy>
  <cp:revision>23</cp:revision>
  <dcterms:created xsi:type="dcterms:W3CDTF">2012-10-12T03:13:30Z</dcterms:created>
  <dcterms:modified xsi:type="dcterms:W3CDTF">2012-10-13T02:33:58Z</dcterms:modified>
</cp:coreProperties>
</file>