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84" r:id="rId2"/>
    <p:sldId id="258" r:id="rId3"/>
    <p:sldId id="277" r:id="rId4"/>
    <p:sldId id="261" r:id="rId5"/>
    <p:sldId id="272" r:id="rId6"/>
    <p:sldId id="262" r:id="rId7"/>
    <p:sldId id="280" r:id="rId8"/>
    <p:sldId id="263" r:id="rId9"/>
    <p:sldId id="260" r:id="rId10"/>
    <p:sldId id="281" r:id="rId11"/>
    <p:sldId id="273" r:id="rId12"/>
    <p:sldId id="274" r:id="rId13"/>
    <p:sldId id="282" r:id="rId14"/>
    <p:sldId id="276" r:id="rId15"/>
    <p:sldId id="267" r:id="rId16"/>
    <p:sldId id="264" r:id="rId17"/>
    <p:sldId id="283" r:id="rId18"/>
    <p:sldId id="269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24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08B1D-4749-428B-BBB4-7809A6DC9E50}" type="datetimeFigureOut">
              <a:rPr lang="ru-RU" smtClean="0"/>
              <a:pPr/>
              <a:t>19.04.2019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6F65EB-C22C-434A-8CFE-B6287654CC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722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3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Нетрадиционные приёмы формирования и развития </a:t>
            </a:r>
            <a:b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темпо-ритмической стороны речи </a:t>
            </a:r>
            <a:b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у детей</a:t>
            </a:r>
            <a:endParaRPr lang="ru-RU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25752" y="4077072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Учитель-логопед МКДОУ д/с № 426 </a:t>
            </a:r>
            <a:r>
              <a:rPr lang="ru-RU" dirty="0" err="1" smtClean="0"/>
              <a:t>Локтионова</a:t>
            </a:r>
            <a:r>
              <a:rPr lang="ru-RU" dirty="0" smtClean="0"/>
              <a:t> Наталья Сергеевна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438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55214" y="753384"/>
            <a:ext cx="75055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  <a:ea typeface="$WoWsSymbol" pitchFamily="2" charset="2"/>
                <a:cs typeface="$WoWsSymbol" pitchFamily="2" charset="2"/>
              </a:rPr>
              <a:t>Основные этапы работы над  темпом и ритмом речи</a:t>
            </a:r>
            <a:endParaRPr lang="ru-RU" sz="2800" b="1" dirty="0">
              <a:solidFill>
                <a:srgbClr val="002060"/>
              </a:solidFill>
              <a:latin typeface="Monotype Corsiva" pitchFamily="66" charset="0"/>
              <a:ea typeface="$WoWsSymbol" pitchFamily="2" charset="2"/>
              <a:cs typeface="$WoWsSymbol" pitchFamily="2" charset="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27585" y="1820724"/>
            <a:ext cx="7560840" cy="1008112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FFFF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Ι этап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Подготовительный</a:t>
            </a:r>
          </a:p>
          <a:p>
            <a:pPr indent="457200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Создается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основа для дальнейшего восприятия и воспроизведения ритмических структур речи. </a:t>
            </a:r>
          </a:p>
          <a:p>
            <a:pPr indent="457200"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27585" y="3214328"/>
            <a:ext cx="7560840" cy="1008112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FFFF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Ι</a:t>
            </a:r>
            <a:r>
              <a:rPr lang="el-GR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Ι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этап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Основной</a:t>
            </a:r>
          </a:p>
          <a:p>
            <a:pPr indent="457200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Ведётся работа по формированию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непосредственно темповой организации высказывания.</a:t>
            </a:r>
            <a:endPara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7200"/>
            <a:endPara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387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92796" y="260648"/>
            <a:ext cx="59584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Примерные игры и упражнения первого этапа: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87524" y="569453"/>
            <a:ext cx="85689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«Послушай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 скажи, сколько раз я постучу в барабан» (предъявляются изолированные удары и серии ударов)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Послушай и хлопни столько же раз, сколько я»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«Положи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столько счетных палочек, сколько раз я хлопну в ладоши»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«Барабанщик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» Послушай, как я постучу по столу и сыграй так же на барабане.</a:t>
            </a:r>
          </a:p>
        </p:txBody>
      </p:sp>
      <p:pic>
        <p:nvPicPr>
          <p:cNvPr id="1026" name="Picture 2" descr="F:\Наталья\«Зимние забавы и развлечения»\Темп и ритм\Фото\Новая папка\20190128_1606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62" y="1929257"/>
            <a:ext cx="4403108" cy="24821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Наталья\«Зимние забавы и развлечения»\Темп и ритм\Фото\Новая папка\20190128_16124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" t="27730" r="10942" b="10316"/>
          <a:stretch/>
        </p:blipFill>
        <p:spPr bwMode="auto">
          <a:xfrm>
            <a:off x="5436096" y="1867422"/>
            <a:ext cx="2193631" cy="27986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4509120"/>
            <a:ext cx="82449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«Дятел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» Послушай, как стучит «дятел» (предъявляется игрушка или картинка) и повтори так же.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«Эхо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» Повторить заданный ритм хлопками, различными предметами, топотом и п. д. Затем переходим на воспроизведение ритма речевых фраз.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Отстукивание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отхлопывание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речевых фраз.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«Дирижер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» «Продирижировать» в такт стихотворению,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чистоговорке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и т. д.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Топтыжка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» Потопай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ногами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ритме стиха.</a:t>
            </a:r>
          </a:p>
        </p:txBody>
      </p:sp>
    </p:spTree>
    <p:extLst>
      <p:ext uri="{BB962C8B-B14F-4D97-AF65-F5344CB8AC3E}">
        <p14:creationId xmlns:p14="http://schemas.microsoft.com/office/powerpoint/2010/main" val="45854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590194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Подобрать слова к определенным ритмическим структурам, отличающиеся местом ударения. Используем слова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2-х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3-х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сложные слова с ударением на первом и последнем слоге.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44686" y="260648"/>
            <a:ext cx="57606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Monotype Corsiva" pitchFamily="66" charset="0"/>
              </a:rPr>
              <a:t>Примерные игры и упражнения: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75656" y="1421191"/>
            <a:ext cx="2808312" cy="9361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076056" y="1421191"/>
            <a:ext cx="2880320" cy="9361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691680" y="1889243"/>
            <a:ext cx="936104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2879812" y="1889243"/>
            <a:ext cx="936104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5220072" y="1889243"/>
            <a:ext cx="792088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6164560" y="1889243"/>
            <a:ext cx="792088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7056276" y="1899955"/>
            <a:ext cx="792088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H="1">
            <a:off x="2159732" y="1582452"/>
            <a:ext cx="144016" cy="14401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7429738" y="1594578"/>
            <a:ext cx="144016" cy="14401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307975" y="2376135"/>
            <a:ext cx="84249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Узнать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ритмическую мелодию, прохлопанную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учителем-логопедом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Послушать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слова и назвать ударный слог. Определить его позицию.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Перечислить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слова (найти картинки) с ударением на первом слоге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Подобрать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слова в словосочетании или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чистоговорке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по ритмике и смыслу.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60375" y="3662003"/>
            <a:ext cx="1469566" cy="17692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3" descr="F:\Наталья\Lapa_kota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662004"/>
            <a:ext cx="1469566" cy="1769281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3871">
            <a:off x="2033364" y="3676657"/>
            <a:ext cx="1662380" cy="1652848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2" y="5038845"/>
            <a:ext cx="1980328" cy="1250907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931" y="3499937"/>
            <a:ext cx="1772229" cy="1795504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AutoShape 10" descr="https://zabavnik.club/wp-content/uploads/2018/05/lightning_38_1220254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890" y="3429000"/>
            <a:ext cx="2081356" cy="1300955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 descr="http://deti-i-mama.ru/wp-content/uploads/2016/04/mylo-risunok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4924">
            <a:off x="5787249" y="4545577"/>
            <a:ext cx="1991578" cy="1440160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635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76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1680" y="287659"/>
            <a:ext cx="57606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Monotype Corsiva" pitchFamily="66" charset="0"/>
              </a:rPr>
              <a:t>Примерные игры и упражнения: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23529" y="580047"/>
            <a:ext cx="8640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12" y="595708"/>
            <a:ext cx="4269408" cy="24067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2527" y="2945729"/>
            <a:ext cx="862689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«Оркестр»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поддерживать у детей интерес к игре на музыкальных инструментах,  развивать ритмический слух, слуховое внимание и творчество, воспитывать коммуникативные навыки в игре, доброжелательное отношение друг к другу.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2527" y="918601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«Ритмический кубик»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совершенствовать умения детей использовать «звучащие» жесты: хлопки, шлепки, щелчки, прыжки, притопы и т.д., развивать слуховое внимание и память, ритмичность, координацию движения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27" name="Picture 3" descr="F:\Наталья\«Зимние забавы и развлечения»\проекты\Наш заповедный лес\20190207_10285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8" r="4923"/>
          <a:stretch/>
        </p:blipFill>
        <p:spPr bwMode="auto">
          <a:xfrm>
            <a:off x="711116" y="3789040"/>
            <a:ext cx="3765757" cy="24558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Наталья\«Зимние забавы и развлечения»\проекты\Наш заповедный лес\20190207_10323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15"/>
          <a:stretch/>
        </p:blipFill>
        <p:spPr bwMode="auto">
          <a:xfrm>
            <a:off x="4680012" y="3811699"/>
            <a:ext cx="3721697" cy="25070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72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50312" y="404664"/>
            <a:ext cx="57606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Monotype Corsiva" pitchFamily="66" charset="0"/>
              </a:rPr>
              <a:t>Примерные игры и упражнения: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3" b="100000" l="49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25" y="2024807"/>
            <a:ext cx="1655131" cy="234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0" b="9928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465605"/>
            <a:ext cx="2338784" cy="1354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50312" y="1703129"/>
            <a:ext cx="68042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-По веточке ползает длинная гусеница (медленный темп).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-Из-под топота копыт пыль по полю летит (быстрый темп).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-Кто, кто в теремочке живёт (медленный темп).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-В лесу дети собирали грибы и ягоды (нормальный темп).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-У пчелы, у пчёлки, почему нет чёлки? (быстрый темп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Ух-ух-ух, мчится поезд во весь дух (быстро)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Еле-еле, еле-еле, закружились карусели (медленно)</a:t>
            </a: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6290" y="980728"/>
            <a:ext cx="80220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Привести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примеры, когда надо говорить медленно (быстро)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Определить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подходящий ритм для высказывания, например: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4365104"/>
            <a:ext cx="22013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  <a:latin typeface="Monotype Corsiva" pitchFamily="66" charset="0"/>
              </a:rPr>
              <a:t>Ёж-нормальный темп</a:t>
            </a:r>
            <a:endParaRPr lang="ru-RU" sz="1600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899858" y="3595955"/>
            <a:ext cx="22013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  <a:latin typeface="Monotype Corsiva" pitchFamily="66" charset="0"/>
              </a:rPr>
              <a:t>Заяц-быстрый темп</a:t>
            </a:r>
            <a:endParaRPr lang="ru-RU" sz="1600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347864" y="4118883"/>
            <a:ext cx="22013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 smtClean="0">
                <a:solidFill>
                  <a:srgbClr val="0070C0"/>
                </a:solidFill>
                <a:latin typeface="Monotype Corsiva" pitchFamily="66" charset="0"/>
              </a:rPr>
              <a:t>Черепашонок</a:t>
            </a:r>
            <a:r>
              <a:rPr lang="ru-RU" sz="1600" b="1" dirty="0" smtClean="0">
                <a:solidFill>
                  <a:srgbClr val="0070C0"/>
                </a:solidFill>
                <a:latin typeface="Monotype Corsiva" pitchFamily="66" charset="0"/>
              </a:rPr>
              <a:t>-медленный темп</a:t>
            </a:r>
            <a:endParaRPr lang="ru-RU" sz="1600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26454" y="4797152"/>
            <a:ext cx="78616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Определить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темп произнесенной фразы и поднять соответствующий знак (картинку, флажок и т.п.)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Определить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изменение темпа во время прослушивания рассказа, стихотворения и др.</a:t>
            </a:r>
          </a:p>
        </p:txBody>
      </p:sp>
      <p:pic>
        <p:nvPicPr>
          <p:cNvPr id="2050" name="Picture 2" descr="http://dutsadok.com.ua/clipart/zhivotnye/topotyn2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7" r="8572"/>
          <a:stretch/>
        </p:blipFill>
        <p:spPr bwMode="auto">
          <a:xfrm>
            <a:off x="7020273" y="1455174"/>
            <a:ext cx="2123727" cy="214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78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9382" y="1124744"/>
            <a:ext cx="849694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Повторение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фраз за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учителем-логопедом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заданном темпе.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Заучивание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скороговорок и  произнесение их сначала в медленном, а затем в быстром темпе.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Произнесение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фраз по сигналу логопеда (например, после взмаха флажком или удара в бубен)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Разучивание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стихов, содержание которых требует ускорения или замедления темпа.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Выполнение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действий под произнесение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учителем-логопедом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одного и того же текста с различным темпом: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Сильно вертится крыло,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Мелит мельница зерно,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А из молотой муки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Испекут нам пироги.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(Дети выполняют вращательные движения руками)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Проговаривание 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фраз по музыку, чтение стихов под удары метронома (темп определяется в зависимости от задачи, стоящей перед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учителем-логопедом)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Использование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игр-инсценировок, где герой должен произносить текст в определенном темпе (например: мышка-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торопышка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сонный ленивец и т.п.)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50312" y="404664"/>
            <a:ext cx="57606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Monotype Corsiva" pitchFamily="66" charset="0"/>
              </a:rPr>
              <a:t>Примерные игры и упражнения:</a:t>
            </a:r>
          </a:p>
        </p:txBody>
      </p:sp>
    </p:spTree>
    <p:extLst>
      <p:ext uri="{BB962C8B-B14F-4D97-AF65-F5344CB8AC3E}">
        <p14:creationId xmlns:p14="http://schemas.microsoft.com/office/powerpoint/2010/main" val="60626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94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48004" y="365414"/>
            <a:ext cx="8639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  <a:ea typeface="$WoWsSymbol" pitchFamily="2" charset="2"/>
                <a:cs typeface="$WoWsSymbol" pitchFamily="2" charset="2"/>
              </a:rPr>
              <a:t>Артикуляционная гимнастика на </a:t>
            </a:r>
            <a:r>
              <a:rPr lang="ru-RU" sz="2800" b="1" dirty="0" err="1" smtClean="0">
                <a:solidFill>
                  <a:srgbClr val="002060"/>
                </a:solidFill>
                <a:latin typeface="Monotype Corsiva" pitchFamily="66" charset="0"/>
                <a:ea typeface="$WoWsSymbol" pitchFamily="2" charset="2"/>
                <a:cs typeface="$WoWsSymbol" pitchFamily="2" charset="2"/>
              </a:rPr>
              <a:t>фитболе</a:t>
            </a:r>
            <a:endParaRPr lang="ru-RU" sz="2800" b="1" dirty="0">
              <a:solidFill>
                <a:srgbClr val="002060"/>
              </a:solidFill>
              <a:latin typeface="Monotype Corsiva" pitchFamily="66" charset="0"/>
              <a:ea typeface="$WoWsSymbol" pitchFamily="2" charset="2"/>
              <a:cs typeface="$WoWsSymbol" pitchFamily="2" charset="2"/>
            </a:endParaRPr>
          </a:p>
        </p:txBody>
      </p:sp>
      <p:pic>
        <p:nvPicPr>
          <p:cNvPr id="1026" name="Picture 2" descr="F:\Наталья\«Зимние забавы и развлечения»\Темп и ритм\Фото\20190122_10595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1"/>
          <a:stretch/>
        </p:blipFill>
        <p:spPr bwMode="auto">
          <a:xfrm>
            <a:off x="683568" y="1031288"/>
            <a:ext cx="2476157" cy="38289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Наталья\«Зимние забавы и развлечения»\Темп и ритм\Фото\20190122_09530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42"/>
          <a:stretch/>
        </p:blipFill>
        <p:spPr bwMode="auto">
          <a:xfrm>
            <a:off x="3329183" y="2492896"/>
            <a:ext cx="2477446" cy="36546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319" r="19867" b="8020"/>
          <a:stretch/>
        </p:blipFill>
        <p:spPr bwMode="auto">
          <a:xfrm>
            <a:off x="5910463" y="872622"/>
            <a:ext cx="2340474" cy="3816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15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2098" y="445021"/>
            <a:ext cx="86398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  <a:ea typeface="$WoWsSymbol" pitchFamily="2" charset="2"/>
                <a:cs typeface="$WoWsSymbol" pitchFamily="2" charset="2"/>
              </a:rPr>
              <a:t>Артикуляционная гимнастика на </a:t>
            </a:r>
            <a:r>
              <a:rPr lang="ru-RU" sz="2800" b="1" dirty="0" err="1" smtClean="0">
                <a:solidFill>
                  <a:srgbClr val="002060"/>
                </a:solidFill>
                <a:latin typeface="Monotype Corsiva" pitchFamily="66" charset="0"/>
                <a:ea typeface="$WoWsSymbol" pitchFamily="2" charset="2"/>
                <a:cs typeface="$WoWsSymbol" pitchFamily="2" charset="2"/>
              </a:rPr>
              <a:t>фитболе</a:t>
            </a: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  <a:ea typeface="$WoWsSymbol" pitchFamily="2" charset="2"/>
                <a:cs typeface="$WoWsSymbol" pitchFamily="2" charset="2"/>
              </a:rPr>
              <a:t>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  <a:ea typeface="$WoWsSymbol" pitchFamily="2" charset="2"/>
                <a:cs typeface="$WoWsSymbol" pitchFamily="2" charset="2"/>
              </a:rPr>
              <a:t> «Зеркало»</a:t>
            </a:r>
            <a:endParaRPr lang="ru-RU" sz="2800" b="1" dirty="0">
              <a:solidFill>
                <a:srgbClr val="002060"/>
              </a:solidFill>
              <a:latin typeface="Monotype Corsiva" pitchFamily="66" charset="0"/>
              <a:ea typeface="$WoWsSymbol" pitchFamily="2" charset="2"/>
              <a:cs typeface="$WoWsSymbol" pitchFamily="2" charset="2"/>
            </a:endParaRPr>
          </a:p>
        </p:txBody>
      </p:sp>
      <p:pic>
        <p:nvPicPr>
          <p:cNvPr id="1027" name="Picture 3" descr="F:\Наталья\«Зимние забавы и развлечения»\Кружки\Пластилиновая ворона\101PHOTO\SAM_193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2" r="11684"/>
          <a:stretch/>
        </p:blipFill>
        <p:spPr bwMode="auto">
          <a:xfrm>
            <a:off x="4422175" y="2780928"/>
            <a:ext cx="4397141" cy="31122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Наталья\«Зимние забавы и развлечения»\Кружки\Пластилиновая ворона\101PHOTO\SAM_193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5" r="11473"/>
          <a:stretch/>
        </p:blipFill>
        <p:spPr bwMode="auto">
          <a:xfrm>
            <a:off x="611560" y="1340768"/>
            <a:ext cx="4118016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2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5516" y="321052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Monotype Corsiva" pitchFamily="66" charset="0"/>
              </a:rPr>
              <a:t>С</a:t>
            </a:r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овершенствование </a:t>
            </a:r>
            <a:r>
              <a:rPr lang="ru-RU" sz="2400" b="1" dirty="0">
                <a:solidFill>
                  <a:srgbClr val="002060"/>
                </a:solidFill>
                <a:latin typeface="Monotype Corsiva" pitchFamily="66" charset="0"/>
              </a:rPr>
              <a:t>ритма и темпа с помощью мяча</a:t>
            </a:r>
          </a:p>
        </p:txBody>
      </p:sp>
      <p:pic>
        <p:nvPicPr>
          <p:cNvPr id="2050" name="Picture 2" descr="F:\Наталья\«Зимние забавы и развлечения»\Темп и ритм\Фото\20190122_09505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9" t="20211" b="18316"/>
          <a:stretch/>
        </p:blipFill>
        <p:spPr bwMode="auto">
          <a:xfrm>
            <a:off x="215516" y="836712"/>
            <a:ext cx="2293259" cy="32736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Наталья\«Зимние забавы и развлечения»\Темп и ритм\Фото\20190122_09510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4" t="21333" r="8919" b="21544"/>
          <a:stretch/>
        </p:blipFill>
        <p:spPr bwMode="auto">
          <a:xfrm>
            <a:off x="1763688" y="2918764"/>
            <a:ext cx="2057644" cy="32924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Наталья\«Зимние забавы и развлечения»\Темп и ритм\Фото\20190122_09513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2" t="8981" r="12405" b="15088"/>
          <a:stretch/>
        </p:blipFill>
        <p:spPr bwMode="auto">
          <a:xfrm>
            <a:off x="3347864" y="749704"/>
            <a:ext cx="1905462" cy="34476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Наталья\«Зимние забавы и развлечения»\Темп и ритм\Фото\20190122_09494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7" t="29895" r="2198" b="7577"/>
          <a:stretch/>
        </p:blipFill>
        <p:spPr bwMode="auto">
          <a:xfrm>
            <a:off x="4860032" y="2399325"/>
            <a:ext cx="2765013" cy="37903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40556" y="692696"/>
            <a:ext cx="271023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Лошадка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Цок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, цок, цок, цок! 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Я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лошадка - серый бок! 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Я копытцем постучу, 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Если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хочешь - прокачу! 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Посмотри, как я красива,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Хороши и хвост и грива. 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Цок, цок, цок, цок,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Я лошадка - серый бок! </a:t>
            </a:r>
          </a:p>
        </p:txBody>
      </p:sp>
    </p:spTree>
    <p:extLst>
      <p:ext uri="{BB962C8B-B14F-4D97-AF65-F5344CB8AC3E}">
        <p14:creationId xmlns:p14="http://schemas.microsoft.com/office/powerpoint/2010/main" val="353473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14744" y="69269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Monotype Corsiva" pitchFamily="66" charset="0"/>
              </a:rPr>
              <a:t>Основа всей жизни человека-ритм, </a:t>
            </a:r>
            <a:endParaRPr lang="ru-RU" dirty="0" smtClean="0">
              <a:latin typeface="Monotype Corsiva" pitchFamily="66" charset="0"/>
            </a:endParaRPr>
          </a:p>
          <a:p>
            <a:r>
              <a:rPr lang="ru-RU" dirty="0" smtClean="0">
                <a:latin typeface="Monotype Corsiva" pitchFamily="66" charset="0"/>
              </a:rPr>
              <a:t>данный </a:t>
            </a:r>
            <a:r>
              <a:rPr lang="ru-RU" dirty="0">
                <a:latin typeface="Monotype Corsiva" pitchFamily="66" charset="0"/>
              </a:rPr>
              <a:t>каждому его природой, </a:t>
            </a:r>
            <a:r>
              <a:rPr lang="ru-RU" dirty="0" smtClean="0">
                <a:latin typeface="Monotype Corsiva" pitchFamily="66" charset="0"/>
              </a:rPr>
              <a:t>дыханием. </a:t>
            </a:r>
          </a:p>
          <a:p>
            <a:pPr algn="r"/>
            <a:r>
              <a:rPr lang="ru-RU" dirty="0" smtClean="0">
                <a:latin typeface="Monotype Corsiva" pitchFamily="66" charset="0"/>
              </a:rPr>
              <a:t>К</a:t>
            </a:r>
            <a:r>
              <a:rPr lang="ru-RU" dirty="0">
                <a:latin typeface="Monotype Corsiva" pitchFamily="66" charset="0"/>
              </a:rPr>
              <a:t>. </a:t>
            </a:r>
            <a:r>
              <a:rPr lang="ru-RU" dirty="0" smtClean="0">
                <a:latin typeface="Monotype Corsiva" pitchFamily="66" charset="0"/>
              </a:rPr>
              <a:t>С. Станиславский</a:t>
            </a:r>
            <a:r>
              <a:rPr lang="ru-RU" dirty="0">
                <a:latin typeface="Monotype Corsiva" pitchFamily="66" charset="0"/>
              </a:rPr>
              <a:t/>
            </a:r>
            <a:br>
              <a:rPr lang="ru-RU" dirty="0">
                <a:latin typeface="Monotype Corsiva" pitchFamily="66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32801" y="4890085"/>
            <a:ext cx="82436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Речь –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это основной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психический процесс; внешнее проявление мыслительных операций: сравнения, обобщения, выделение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главного;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способ выразить свои мысли, чувства; средство общения, развития личности; инструмент для овладения учебной программой.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01" y="1562133"/>
            <a:ext cx="4635650" cy="30910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562133"/>
            <a:ext cx="2494581" cy="33279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717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2617402"/>
            <a:ext cx="4870509" cy="3206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548680"/>
            <a:ext cx="4812985" cy="3211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183654" y="1289246"/>
            <a:ext cx="36850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Ясность - главное достоинство речи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328863"/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Аристотель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4149173"/>
            <a:ext cx="37116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Хочешь быть умным, научись разумно спрашивать, внимательно слушать, спокойно отвечать и переставать говорить, когда нечего больше сказать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714375">
              <a:tabLst>
                <a:tab pos="1071563" algn="l"/>
              </a:tabLst>
            </a:pP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Лафатер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Иоганн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Каспар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42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82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63021" y="519063"/>
            <a:ext cx="39453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Структурные компоненты </a:t>
            </a:r>
            <a:r>
              <a:rPr lang="ru-RU" sz="2400" b="1" dirty="0">
                <a:solidFill>
                  <a:srgbClr val="002060"/>
                </a:solidFill>
                <a:latin typeface="Monotype Corsiva" pitchFamily="66" charset="0"/>
              </a:rPr>
              <a:t>речи</a:t>
            </a:r>
          </a:p>
        </p:txBody>
      </p:sp>
      <p:sp>
        <p:nvSpPr>
          <p:cNvPr id="6" name="Арка 5"/>
          <p:cNvSpPr/>
          <p:nvPr/>
        </p:nvSpPr>
        <p:spPr>
          <a:xfrm rot="17246182">
            <a:off x="2598967" y="-1213858"/>
            <a:ext cx="2163995" cy="7418512"/>
          </a:xfrm>
          <a:prstGeom prst="blockArc">
            <a:avLst>
              <a:gd name="adj1" fmla="val 10800000"/>
              <a:gd name="adj2" fmla="val 351190"/>
              <a:gd name="adj3" fmla="val 11907"/>
            </a:avLst>
          </a:prstGeom>
          <a:gradFill flip="none" rotWithShape="1">
            <a:gsLst>
              <a:gs pos="0">
                <a:schemeClr val="accent3">
                  <a:shade val="30000"/>
                  <a:satMod val="115000"/>
                </a:schemeClr>
              </a:gs>
              <a:gs pos="50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Арка 24"/>
          <p:cNvSpPr/>
          <p:nvPr/>
        </p:nvSpPr>
        <p:spPr>
          <a:xfrm rot="14305432">
            <a:off x="2847588" y="-741141"/>
            <a:ext cx="2163995" cy="7529389"/>
          </a:xfrm>
          <a:prstGeom prst="blockArc">
            <a:avLst>
              <a:gd name="adj1" fmla="val 10800000"/>
              <a:gd name="adj2" fmla="val 351190"/>
              <a:gd name="adj3" fmla="val 11907"/>
            </a:avLst>
          </a:prstGeom>
          <a:gradFill flip="none" rotWithShape="1">
            <a:gsLst>
              <a:gs pos="0">
                <a:schemeClr val="accent3">
                  <a:shade val="30000"/>
                  <a:satMod val="115000"/>
                </a:schemeClr>
              </a:gs>
              <a:gs pos="50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Арка 25"/>
          <p:cNvSpPr/>
          <p:nvPr/>
        </p:nvSpPr>
        <p:spPr>
          <a:xfrm rot="10800000">
            <a:off x="3275856" y="-27621"/>
            <a:ext cx="2232028" cy="6885619"/>
          </a:xfrm>
          <a:prstGeom prst="blockArc">
            <a:avLst>
              <a:gd name="adj1" fmla="val 10823234"/>
              <a:gd name="adj2" fmla="val 351190"/>
              <a:gd name="adj3" fmla="val 11907"/>
            </a:avLst>
          </a:prstGeom>
          <a:gradFill flip="none" rotWithShape="1">
            <a:gsLst>
              <a:gs pos="0">
                <a:schemeClr val="accent3">
                  <a:shade val="30000"/>
                  <a:satMod val="115000"/>
                </a:schemeClr>
              </a:gs>
              <a:gs pos="50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7" name="Арка 26"/>
          <p:cNvSpPr/>
          <p:nvPr/>
        </p:nvSpPr>
        <p:spPr>
          <a:xfrm rot="4324013">
            <a:off x="4424925" y="-1125890"/>
            <a:ext cx="2163995" cy="7113417"/>
          </a:xfrm>
          <a:prstGeom prst="blockArc">
            <a:avLst>
              <a:gd name="adj1" fmla="val 10800000"/>
              <a:gd name="adj2" fmla="val 351190"/>
              <a:gd name="adj3" fmla="val 11907"/>
            </a:avLst>
          </a:prstGeom>
          <a:gradFill flip="none" rotWithShape="1">
            <a:gsLst>
              <a:gs pos="0">
                <a:schemeClr val="accent3">
                  <a:shade val="30000"/>
                  <a:satMod val="115000"/>
                </a:schemeClr>
              </a:gs>
              <a:gs pos="50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8" name="Арка 27"/>
          <p:cNvSpPr/>
          <p:nvPr/>
        </p:nvSpPr>
        <p:spPr>
          <a:xfrm rot="6985006">
            <a:off x="4154683" y="40792"/>
            <a:ext cx="2164052" cy="6600918"/>
          </a:xfrm>
          <a:prstGeom prst="blockArc">
            <a:avLst>
              <a:gd name="adj1" fmla="val 10800000"/>
              <a:gd name="adj2" fmla="val 2999958"/>
              <a:gd name="adj3" fmla="val 10861"/>
            </a:avLst>
          </a:prstGeom>
          <a:gradFill flip="none" rotWithShape="1">
            <a:gsLst>
              <a:gs pos="0">
                <a:schemeClr val="accent3">
                  <a:shade val="30000"/>
                  <a:satMod val="115000"/>
                </a:schemeClr>
              </a:gs>
              <a:gs pos="50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3035327" y="1309205"/>
            <a:ext cx="2808312" cy="2670543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glow rad="101600">
              <a:schemeClr val="tx2">
                <a:lumMod val="75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>
                  <a:solidFill>
                    <a:srgbClr val="C00000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Компоненты речи</a:t>
            </a:r>
            <a:endParaRPr lang="ru-RU" sz="2400" b="1" dirty="0">
              <a:ln>
                <a:solidFill>
                  <a:srgbClr val="C00000"/>
                </a:solidFill>
              </a:ln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2843808" y="4560255"/>
            <a:ext cx="3168352" cy="1466151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Грамматический </a:t>
            </a:r>
            <a:endPara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строй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1115616" y="3303848"/>
            <a:ext cx="2016223" cy="1788049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Словарь</a:t>
            </a:r>
          </a:p>
        </p:txBody>
      </p:sp>
      <p:sp>
        <p:nvSpPr>
          <p:cNvPr id="19" name="Овал 18"/>
          <p:cNvSpPr/>
          <p:nvPr/>
        </p:nvSpPr>
        <p:spPr>
          <a:xfrm>
            <a:off x="418754" y="1013581"/>
            <a:ext cx="2952328" cy="1326230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Звукопроизношение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5507884" y="980728"/>
            <a:ext cx="2992593" cy="1359083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Фонематические процессы</a:t>
            </a:r>
          </a:p>
        </p:txBody>
      </p:sp>
      <p:sp>
        <p:nvSpPr>
          <p:cNvPr id="23" name="Овал 22"/>
          <p:cNvSpPr/>
          <p:nvPr/>
        </p:nvSpPr>
        <p:spPr>
          <a:xfrm>
            <a:off x="5808895" y="3274838"/>
            <a:ext cx="2016223" cy="1788049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Связная речь</a:t>
            </a:r>
          </a:p>
        </p:txBody>
      </p:sp>
    </p:spTree>
    <p:extLst>
      <p:ext uri="{BB962C8B-B14F-4D97-AF65-F5344CB8AC3E}">
        <p14:creationId xmlns:p14="http://schemas.microsoft.com/office/powerpoint/2010/main" val="157222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 rot="18957929">
            <a:off x="2307361" y="1316663"/>
            <a:ext cx="4283176" cy="436969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3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3">
                  <a:lumMod val="40000"/>
                  <a:lumOff val="6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590107" y="662801"/>
            <a:ext cx="37176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Выразительные средства речи</a:t>
            </a:r>
            <a:endParaRPr lang="ru-RU" sz="24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907704" y="1412776"/>
            <a:ext cx="2160240" cy="1801788"/>
          </a:xfrm>
          <a:prstGeom prst="round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Темп и ритм речи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788024" y="1412776"/>
            <a:ext cx="2160240" cy="1801788"/>
          </a:xfrm>
          <a:prstGeom prst="round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Высота и сила голоса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907704" y="3717032"/>
            <a:ext cx="2304256" cy="1801788"/>
          </a:xfrm>
          <a:prstGeom prst="round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Интонационная выразительность речи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Выгнутая вправо стрелка 3"/>
          <p:cNvSpPr/>
          <p:nvPr/>
        </p:nvSpPr>
        <p:spPr>
          <a:xfrm>
            <a:off x="4790115" y="3717032"/>
            <a:ext cx="2304256" cy="2160240"/>
          </a:xfrm>
          <a:prstGeom prst="curvedLeftArrow">
            <a:avLst/>
          </a:prstGeom>
          <a:gradFill flip="none" rotWithShape="1">
            <a:gsLst>
              <a:gs pos="0">
                <a:schemeClr val="accent3">
                  <a:shade val="30000"/>
                  <a:satMod val="115000"/>
                </a:schemeClr>
              </a:gs>
              <a:gs pos="50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22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5564" y="904364"/>
            <a:ext cx="81369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Заикание — 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нарушение темпо-ритмической организации речи, обусловленное судорожным состоянием мышц речевого аппарата.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1556792"/>
            <a:ext cx="81369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Дизартрия — 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нарушение произносительной стороны речи, обусловленное недостаточностью иннервации речевого аппарата.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802766" y="2276872"/>
            <a:ext cx="2992593" cy="936104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роизносительная сторона </a:t>
            </a:r>
            <a:r>
              <a:rPr lang="ru-RU" sz="1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речи</a:t>
            </a:r>
            <a:endParaRPr lang="ru-RU" sz="1600" dirty="0">
              <a:solidFill>
                <a:schemeClr val="tx1"/>
              </a:solidFill>
            </a:endParaRPr>
          </a:p>
          <a:p>
            <a:pPr algn="ctr"/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 rot="2507412">
            <a:off x="2655595" y="3143350"/>
            <a:ext cx="720080" cy="574476"/>
          </a:xfrm>
          <a:prstGeom prst="downArrow">
            <a:avLst/>
          </a:prstGeom>
          <a:gradFill flip="none" rotWithShape="1">
            <a:gsLst>
              <a:gs pos="0">
                <a:schemeClr val="accent3">
                  <a:lumMod val="75000"/>
                  <a:shade val="30000"/>
                  <a:satMod val="115000"/>
                </a:schemeClr>
              </a:gs>
              <a:gs pos="50000">
                <a:schemeClr val="accent3">
                  <a:lumMod val="75000"/>
                  <a:shade val="67500"/>
                  <a:satMod val="115000"/>
                </a:schemeClr>
              </a:gs>
              <a:gs pos="100000">
                <a:schemeClr val="accent3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 rot="19167664">
            <a:off x="5404353" y="3158492"/>
            <a:ext cx="720080" cy="574476"/>
          </a:xfrm>
          <a:prstGeom prst="downArrow">
            <a:avLst/>
          </a:prstGeom>
          <a:gradFill flip="none" rotWithShape="1">
            <a:gsLst>
              <a:gs pos="0">
                <a:schemeClr val="accent3">
                  <a:lumMod val="75000"/>
                  <a:shade val="30000"/>
                  <a:satMod val="115000"/>
                </a:schemeClr>
              </a:gs>
              <a:gs pos="50000">
                <a:schemeClr val="accent3">
                  <a:lumMod val="75000"/>
                  <a:shade val="67500"/>
                  <a:satMod val="115000"/>
                </a:schemeClr>
              </a:gs>
              <a:gs pos="100000">
                <a:schemeClr val="accent3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950985" y="3662144"/>
            <a:ext cx="2992593" cy="936104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Ритм речи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5076054" y="3662144"/>
            <a:ext cx="2992593" cy="936104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Темп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74159" y="4797152"/>
            <a:ext cx="78117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Алалия — 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отсутствие или недоразвитие речи вследствие органического поражения речевых зон коры головного мозга во внутриутробном или раннем периоде развития ребенка.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95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780928"/>
            <a:ext cx="4205115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30"/>
          <a:stretch/>
        </p:blipFill>
        <p:spPr bwMode="auto">
          <a:xfrm>
            <a:off x="755576" y="602069"/>
            <a:ext cx="4673510" cy="2701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836712"/>
            <a:ext cx="2376264" cy="17821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http://1.bp.blogspot.com/-qsiNhdthWBQ/T0Zsy3OR4jI/AAAAAAAAAWU/5M5LC1Sja_4/w1200-h630-p-k-no-nu/childrendrawin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229" y="3303995"/>
            <a:ext cx="2495036" cy="14931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38" y="4329100"/>
            <a:ext cx="2159638" cy="1618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186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3063645" y="3212976"/>
            <a:ext cx="3016710" cy="3122710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FFFF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/>
            <a:r>
              <a:rPr lang="ru-RU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Темп речи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принято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определять как скорость её протекания во времени или как число звуковых единиц, произносимых в единицу времени. </a:t>
            </a:r>
          </a:p>
          <a:p>
            <a:pPr indent="457200"/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Звуковой единицей могут быть звук, слог и слово.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249435" y="913169"/>
            <a:ext cx="2546433" cy="5423563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FFFF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/>
            <a:r>
              <a:rPr lang="ru-RU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Интонация речи </a:t>
            </a:r>
            <a:r>
              <a:rPr lang="ru-RU" sz="16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выделение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смысловых частей в словах и предложениях с помощью понижения и повышения тона. </a:t>
            </a:r>
          </a:p>
          <a:p>
            <a:pPr indent="457200"/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Речевая интонация позволяет делать текст ярче, выделять особенно важные по смыслу элементы. </a:t>
            </a:r>
          </a:p>
          <a:p>
            <a:pPr indent="457200"/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Интонация устной речи способствует лучшему взаимопониманию людей.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913169"/>
            <a:ext cx="2505657" cy="5422517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FFFF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Плавность </a:t>
            </a:r>
            <a:r>
              <a:rPr lang="ru-RU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речи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</a:p>
          <a:p>
            <a:pPr indent="457200"/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это соотношение времени, которое затрачивается на произношение слов и пауз между ними. </a:t>
            </a:r>
          </a:p>
          <a:p>
            <a:pPr indent="457200"/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Основным элементом выступают гласные звуки, так как в основном на них расходуется воздух при произношении. </a:t>
            </a:r>
          </a:p>
          <a:p>
            <a:pPr indent="457200"/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Плавность речи отрабатывается на воспроизведении отдельных гласных звуков, их сочетаний, коротких слов и фраз.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05244" y="130749"/>
            <a:ext cx="53335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Monotype Corsiva" pitchFamily="66" charset="0"/>
                <a:ea typeface="$WoWsSymbol" pitchFamily="2" charset="2"/>
                <a:cs typeface="$WoWsSymbol" pitchFamily="2" charset="2"/>
              </a:rPr>
              <a:t>Роль и элементы речевого ритма</a:t>
            </a:r>
          </a:p>
        </p:txBody>
      </p:sp>
      <p:sp>
        <p:nvSpPr>
          <p:cNvPr id="7" name="Овал 6"/>
          <p:cNvSpPr/>
          <p:nvPr/>
        </p:nvSpPr>
        <p:spPr>
          <a:xfrm>
            <a:off x="2906510" y="759658"/>
            <a:ext cx="3273888" cy="2368589"/>
          </a:xfrm>
          <a:prstGeom prst="ellipse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path path="circle">
              <a:fillToRect l="50000" t="50000" r="50000" b="50000"/>
            </a:path>
            <a:tileRect/>
          </a:gradFill>
          <a:effectLst>
            <a:glow rad="101600">
              <a:schemeClr val="tx2">
                <a:lumMod val="75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звуковая организация речи при помощи чередования ударных и безударных слогов.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467682" y="844685"/>
            <a:ext cx="212372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Ритм речи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86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вал 2"/>
          <p:cNvSpPr/>
          <p:nvPr/>
        </p:nvSpPr>
        <p:spPr>
          <a:xfrm>
            <a:off x="3131840" y="1530903"/>
            <a:ext cx="2880320" cy="2691948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5400000" scaled="1"/>
            <a:tileRect/>
          </a:gradFill>
          <a:effectLst>
            <a:glow rad="101600">
              <a:schemeClr val="tx2">
                <a:lumMod val="75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Темпо-ритмическая сторона речи</a:t>
            </a:r>
            <a:endParaRPr lang="ru-RU" sz="240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95536" y="272799"/>
            <a:ext cx="3118158" cy="2304256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лексико-грамматическое структурирование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5724128" y="414779"/>
            <a:ext cx="3024336" cy="223224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артикуляторно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-дыхательная программа 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3059832" y="4352623"/>
            <a:ext cx="3168352" cy="2020614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росодические компоненты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9" name="Выгнутая вверх стрелка 8"/>
          <p:cNvSpPr/>
          <p:nvPr/>
        </p:nvSpPr>
        <p:spPr>
          <a:xfrm>
            <a:off x="2987824" y="272799"/>
            <a:ext cx="3312368" cy="1139977"/>
          </a:xfrm>
          <a:prstGeom prst="curvedDownArrow">
            <a:avLst>
              <a:gd name="adj1" fmla="val 106255"/>
              <a:gd name="adj2" fmla="val 106255"/>
              <a:gd name="adj3" fmla="val 25000"/>
            </a:avLst>
          </a:prstGeom>
          <a:ln>
            <a:solidFill>
              <a:srgbClr val="00B0F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Выгнутая вправо стрелка 9"/>
          <p:cNvSpPr/>
          <p:nvPr/>
        </p:nvSpPr>
        <p:spPr>
          <a:xfrm rot="1286275">
            <a:off x="6153305" y="2772908"/>
            <a:ext cx="1640112" cy="2658945"/>
          </a:xfrm>
          <a:prstGeom prst="curvedLeftArrow">
            <a:avLst>
              <a:gd name="adj1" fmla="val 50000"/>
              <a:gd name="adj2" fmla="val 50000"/>
              <a:gd name="adj3" fmla="val 25000"/>
            </a:avLst>
          </a:prstGeom>
          <a:ln>
            <a:solidFill>
              <a:srgbClr val="00B0F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Выгнутая влево стрелка 10"/>
          <p:cNvSpPr/>
          <p:nvPr/>
        </p:nvSpPr>
        <p:spPr>
          <a:xfrm rot="20123142">
            <a:off x="1427781" y="2714483"/>
            <a:ext cx="1650197" cy="2704324"/>
          </a:xfrm>
          <a:prstGeom prst="curvedRightArrow">
            <a:avLst>
              <a:gd name="adj1" fmla="val 50000"/>
              <a:gd name="adj2" fmla="val 50000"/>
              <a:gd name="adj3" fmla="val 25000"/>
            </a:avLst>
          </a:prstGeom>
          <a:ln>
            <a:solidFill>
              <a:srgbClr val="00B0F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12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1859</TotalTime>
  <Words>930</Words>
  <Application>Microsoft Office PowerPoint</Application>
  <PresentationFormat>Экран (4:3)</PresentationFormat>
  <Paragraphs>111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$WoWsSymbol</vt:lpstr>
      <vt:lpstr>Arial</vt:lpstr>
      <vt:lpstr>Calibri</vt:lpstr>
      <vt:lpstr>Monotype Corsiva</vt:lpstr>
      <vt:lpstr>Times New Roman</vt:lpstr>
      <vt:lpstr>Wingdings</vt:lpstr>
      <vt:lpstr>Тема Office</vt:lpstr>
      <vt:lpstr>Нетрадиционные приёмы формирования и развития  темпо-ритмической стороны речи  у детей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Нетрадиционные приёмы формирования и развития  темпо-ритмической стороны речи  у детей с ТНР</dc:title>
  <dc:creator>Я</dc:creator>
  <cp:lastModifiedBy>Юлия</cp:lastModifiedBy>
  <cp:revision>84</cp:revision>
  <dcterms:created xsi:type="dcterms:W3CDTF">2019-01-18T10:20:14Z</dcterms:created>
  <dcterms:modified xsi:type="dcterms:W3CDTF">2019-04-19T10:35:47Z</dcterms:modified>
</cp:coreProperties>
</file>