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</p:sldMasterIdLst>
  <p:sldIdLst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6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tableStyles" Target="tableStyles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9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65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554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129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187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081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2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129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091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912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868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5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790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750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852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0174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149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918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057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157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4589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197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3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9572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745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034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8783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341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847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307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3873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062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653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87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2640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7475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1530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704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507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3072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6919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6109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7812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1506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96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7437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610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8879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3652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8967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6875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555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8970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8245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674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10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019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2000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7939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37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4062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8241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7192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4510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593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9474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60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310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4845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7531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3813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651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1040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024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0318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8910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2530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68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7696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023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6354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4896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0049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2382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9699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0829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1414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0425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56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1516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677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8201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4135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7260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3417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731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54464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98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7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43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99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69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96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78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247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15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36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09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27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95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24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5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09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383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436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6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8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234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55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5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362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295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334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527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192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140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07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691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881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388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2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934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753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05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277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988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75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366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400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44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547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6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590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575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835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083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533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149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070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234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958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066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3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399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273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645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523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446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723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315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352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513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097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4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941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693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961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489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671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198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341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021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47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152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0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119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246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7937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530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073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341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860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900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200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808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5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7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46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5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7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0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3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53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1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2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5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2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7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A25FA-DE24-4E66-9BE6-B1F0A83AF9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5616D-9E3F-415F-8947-DEE140F26D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4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2164080"/>
            <a:ext cx="9144000" cy="274320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образовательное учреждение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25 «Светлячок»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«Дидактические игры как способ формирования        элементарных математических представлений у дошкольников»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56070" y="5029200"/>
            <a:ext cx="5264529" cy="1655762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dirty="0" smtClean="0"/>
              <a:t>  </a:t>
            </a:r>
          </a:p>
          <a:p>
            <a:pPr algn="l"/>
            <a:r>
              <a:rPr lang="ru-RU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</a:t>
            </a:r>
          </a:p>
          <a:p>
            <a:pPr algn="l"/>
            <a:r>
              <a:rPr lang="ru-RU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квалификационной  категории</a:t>
            </a:r>
          </a:p>
          <a:p>
            <a:pPr algn="l"/>
            <a:r>
              <a:rPr lang="ru-RU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Борисова Марина Александровна</a:t>
            </a:r>
          </a:p>
          <a:p>
            <a:pPr algn="l"/>
            <a:r>
              <a:rPr lang="ru-RU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группы «Звёздочки»</a:t>
            </a:r>
            <a:endParaRPr lang="ru-RU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36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341039"/>
              </p:ext>
            </p:extLst>
          </p:nvPr>
        </p:nvGraphicFramePr>
        <p:xfrm>
          <a:off x="380999" y="457200"/>
          <a:ext cx="11480803" cy="62638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568"/>
                <a:gridCol w="1078995"/>
                <a:gridCol w="522926"/>
                <a:gridCol w="520717"/>
                <a:gridCol w="522189"/>
                <a:gridCol w="730624"/>
                <a:gridCol w="522189"/>
                <a:gridCol w="522189"/>
                <a:gridCol w="835945"/>
                <a:gridCol w="625302"/>
                <a:gridCol w="731360"/>
                <a:gridCol w="730624"/>
                <a:gridCol w="730624"/>
                <a:gridCol w="475052"/>
                <a:gridCol w="464741"/>
                <a:gridCol w="1043642"/>
                <a:gridCol w="602470"/>
                <a:gridCol w="442646"/>
              </a:tblGrid>
              <a:tr h="792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Критерии </a:t>
                      </a:r>
                      <a:r>
                        <a:rPr lang="ru-RU" sz="2400" dirty="0" err="1">
                          <a:effectLst/>
                        </a:rPr>
                        <a:t>сформированности</a:t>
                      </a:r>
                      <a:r>
                        <a:rPr lang="ru-RU" sz="2400" dirty="0">
                          <a:effectLst/>
                        </a:rPr>
                        <a:t> элементарных математических представлений у детей 4-5 лет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71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 п/п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Умеет считать и отсчитывать в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пределах 5, знает итог счета.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Соотносит цифры с количеством предметов.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Знает порядковый счет 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пределах 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Умеет сравнивать множества на основе составления пар предметов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Умеет сравнивать две группы предметов на основе счёта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Уравнивает неравные группы двумя способами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Сравнивает два предмета по величине (длине, ширине, высоте, толщине) путем  наложения или приложения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Сравнивает предметы по двум признакам величины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Располагает 3-5 предметов в порядке убывания или нарастания величины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Различает и называет круг, квадрат, </a:t>
                      </a:r>
                      <a:r>
                        <a:rPr lang="ru-RU" sz="1800" dirty="0" err="1">
                          <a:effectLst/>
                        </a:rPr>
                        <a:t>треуг</a:t>
                      </a:r>
                      <a:r>
                        <a:rPr lang="ru-RU" sz="1800" dirty="0">
                          <a:effectLst/>
                        </a:rPr>
                        <a:t>-к, прям-к, шар, куб, знает </a:t>
                      </a:r>
                      <a:r>
                        <a:rPr lang="ru-RU" sz="1800" dirty="0" err="1">
                          <a:effectLst/>
                        </a:rPr>
                        <a:t>отлич</a:t>
                      </a:r>
                      <a:r>
                        <a:rPr lang="ru-RU" sz="1800" dirty="0">
                          <a:effectLst/>
                        </a:rPr>
                        <a:t>. особенности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Умеет соотносить форму предметов с геометрическими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фигурами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Определяет пространственные направления от себя (вперед —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назад, направо — налево, вверх — вниз)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Имеет представления о частях суток, их характерных особенностях,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последовательности (утро — день — вечер — ночь).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Итого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92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3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этап-основной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5" r="12202"/>
          <a:stretch/>
        </p:blipFill>
        <p:spPr>
          <a:xfrm>
            <a:off x="9693493" y="3027865"/>
            <a:ext cx="2207114" cy="21857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650" y="4692745"/>
            <a:ext cx="1781701" cy="17744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6" t="12987" r="12251" b="9091"/>
          <a:stretch/>
        </p:blipFill>
        <p:spPr>
          <a:xfrm>
            <a:off x="8368650" y="1543797"/>
            <a:ext cx="2212204" cy="18292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53589" y="721421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 игр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130" y="1543797"/>
            <a:ext cx="7917388" cy="5153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закрепление знаний о цвете, о геометрических фигурах, понятиях </a:t>
            </a:r>
            <a:endParaRPr lang="ru-RU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одинаковый -  разный,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логических способов 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познания и интеллектуальных способностей.</a:t>
            </a: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Варианты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игр: </a:t>
            </a:r>
            <a:endParaRPr lang="ru-RU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Раскладываем все рукавички. Задание: найди - одинаковые. </a:t>
            </a:r>
            <a:endParaRPr lang="ru-RU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Задание: найди указанную рукавичку (красного цвета с широкими </a:t>
            </a:r>
            <a:endParaRPr lang="ru-RU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полосками, с большими квадратами, с большими красными треугольниками, с </a:t>
            </a:r>
            <a:endParaRPr lang="ru-RU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маленькими кружками и т. д.) </a:t>
            </a:r>
            <a:endParaRPr lang="ru-RU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Показываем рукавичку. Задание: Какие фигуры здесь изображены? Какого </a:t>
            </a:r>
            <a:endParaRPr lang="ru-RU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цвета полоски/треугольники? </a:t>
            </a:r>
            <a:endParaRPr lang="ru-RU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Раскладываем рукавички картинкой вверх. Показываем на 1 минуту, </a:t>
            </a:r>
            <a:endParaRPr lang="ru-RU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переворачиваем. Задание: найди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(угаданные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пары убираются с игрового </a:t>
            </a:r>
            <a:endParaRPr lang="ru-RU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поля). </a:t>
            </a:r>
            <a:endParaRPr lang="ru-RU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Опиши свою рукавичку. (Например: у меня жёлтая рукавичка с большими </a:t>
            </a:r>
            <a:endParaRPr lang="ru-RU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красными треугольниками.)  </a:t>
            </a:r>
            <a:endParaRPr lang="ru-RU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42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/>
          <a:stretch/>
        </p:blipFill>
        <p:spPr>
          <a:xfrm>
            <a:off x="5759533" y="166255"/>
            <a:ext cx="6032665" cy="4698694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80010" y="166255"/>
            <a:ext cx="5177642" cy="2375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31470">
              <a:lnSpc>
                <a:spcPct val="107000"/>
              </a:lnSpc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Закрепить представление детей о геометрических фигурах.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умение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выделять нужный блок из множества.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умение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выкладывать алгоритм по цепочке. Развивать внимание, логическое мышление.</a:t>
            </a:r>
            <a:endParaRPr lang="ru-RU" sz="20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0" r="3549" b="17229"/>
          <a:stretch/>
        </p:blipFill>
        <p:spPr>
          <a:xfrm>
            <a:off x="965860" y="2695698"/>
            <a:ext cx="3868634" cy="1698171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3" t="8138" b="31775"/>
          <a:stretch/>
        </p:blipFill>
        <p:spPr>
          <a:xfrm>
            <a:off x="965860" y="4548248"/>
            <a:ext cx="3868634" cy="2032937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811415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b="6678"/>
          <a:stretch/>
        </p:blipFill>
        <p:spPr>
          <a:xfrm>
            <a:off x="6254674" y="319955"/>
            <a:ext cx="5668152" cy="3879000"/>
          </a:xfrm>
          <a:prstGeom prst="rect">
            <a:avLst/>
          </a:prstGeom>
          <a:ln w="57150">
            <a:solidFill>
              <a:schemeClr val="accent5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66254" y="4386225"/>
            <a:ext cx="11519065" cy="23827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Формировать умение детей обозначать количество предметов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12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Задачи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Развивать внимание.</a:t>
            </a:r>
            <a:endParaRPr lang="ru-RU" sz="12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Закреплять количественный счёт в пределах 5.</a:t>
            </a:r>
            <a:endParaRPr lang="ru-RU" sz="12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Ребёнку необходимо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выбрать нужную цифру, обозначающую количество предметов на карточке.</a:t>
            </a:r>
            <a:endParaRPr lang="ru-RU" sz="12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04" y="319955"/>
            <a:ext cx="5782482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9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" t="6927" r="4069" b="7533"/>
          <a:stretch/>
        </p:blipFill>
        <p:spPr>
          <a:xfrm>
            <a:off x="290500" y="210043"/>
            <a:ext cx="3877739" cy="2788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5" r="20043"/>
          <a:stretch/>
        </p:blipFill>
        <p:spPr>
          <a:xfrm>
            <a:off x="1062011" y="3462956"/>
            <a:ext cx="2145476" cy="2765652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392210" y="357314"/>
            <a:ext cx="6412675" cy="12469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31470">
              <a:lnSpc>
                <a:spcPct val="107000"/>
              </a:lnSpc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детей распределять блоки по двум свойствам. Развивать логическое мышление, внимание.</a:t>
            </a:r>
            <a:endParaRPr lang="ru-RU" sz="20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8313" r="5498" b="4588"/>
          <a:stretch/>
        </p:blipFill>
        <p:spPr>
          <a:xfrm>
            <a:off x="4392210" y="1836037"/>
            <a:ext cx="3090653" cy="2256311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" t="10736" r="3030" b="18269"/>
          <a:stretch/>
        </p:blipFill>
        <p:spPr>
          <a:xfrm>
            <a:off x="8002309" y="1836037"/>
            <a:ext cx="3785040" cy="2155370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15238" r="6537" b="16883"/>
          <a:stretch/>
        </p:blipFill>
        <p:spPr>
          <a:xfrm>
            <a:off x="5888823" y="4467724"/>
            <a:ext cx="3978234" cy="2230999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91951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99" y="1560572"/>
            <a:ext cx="5024841" cy="30711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16040" y="320746"/>
            <a:ext cx="5257800" cy="2087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31470">
              <a:lnSpc>
                <a:spcPct val="107000"/>
              </a:lnSpc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Развивать у детей восприятие формы.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Формировать умение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анализировать расположение предметов в пространстве.</a:t>
            </a:r>
            <a:endParaRPr lang="ru-RU" sz="20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2649265"/>
            <a:ext cx="3691232" cy="3965006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428773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12889" r="5667" b="11111"/>
          <a:stretch/>
        </p:blipFill>
        <p:spPr>
          <a:xfrm>
            <a:off x="4497797" y="1256680"/>
            <a:ext cx="3078520" cy="2131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" b="11333"/>
          <a:stretch/>
        </p:blipFill>
        <p:spPr>
          <a:xfrm>
            <a:off x="8364537" y="4207398"/>
            <a:ext cx="3078520" cy="22212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0" r="21000"/>
          <a:stretch/>
        </p:blipFill>
        <p:spPr>
          <a:xfrm>
            <a:off x="1521324" y="4008120"/>
            <a:ext cx="1903698" cy="2619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3" t="2445" r="16001" b="5334"/>
          <a:stretch/>
        </p:blipFill>
        <p:spPr>
          <a:xfrm>
            <a:off x="1078071" y="1267266"/>
            <a:ext cx="2503995" cy="25039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3" t="4445" r="17667" b="10222"/>
          <a:stretch/>
        </p:blipFill>
        <p:spPr>
          <a:xfrm>
            <a:off x="8364537" y="1256661"/>
            <a:ext cx="2534245" cy="2514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4" r="9834"/>
          <a:stretch/>
        </p:blipFill>
        <p:spPr>
          <a:xfrm>
            <a:off x="4644595" y="3734312"/>
            <a:ext cx="3099342" cy="28935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8071" y="101926"/>
            <a:ext cx="10728960" cy="9284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дидактический и демонстрационный материал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038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наглядного и раздаточного дидактического материала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0" r="6675"/>
          <a:stretch/>
        </p:blipFill>
        <p:spPr>
          <a:xfrm>
            <a:off x="1074776" y="1437284"/>
            <a:ext cx="2875004" cy="26737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" t="20779" r="1602" b="37316"/>
          <a:stretch/>
        </p:blipFill>
        <p:spPr>
          <a:xfrm>
            <a:off x="285509" y="4237109"/>
            <a:ext cx="2799047" cy="9500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r="4589" b="17230"/>
          <a:stretch/>
        </p:blipFill>
        <p:spPr>
          <a:xfrm>
            <a:off x="4665317" y="1483312"/>
            <a:ext cx="2861366" cy="21337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8" b="30736"/>
          <a:stretch/>
        </p:blipFill>
        <p:spPr>
          <a:xfrm>
            <a:off x="8143415" y="1437284"/>
            <a:ext cx="3432127" cy="14131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 b="39567"/>
          <a:stretch/>
        </p:blipFill>
        <p:spPr>
          <a:xfrm>
            <a:off x="8143415" y="3237784"/>
            <a:ext cx="3546764" cy="12867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0" b="34546"/>
          <a:stretch/>
        </p:blipFill>
        <p:spPr>
          <a:xfrm>
            <a:off x="4217426" y="3739758"/>
            <a:ext cx="3309257" cy="13108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" t="26320" b="27100"/>
          <a:stretch/>
        </p:blipFill>
        <p:spPr>
          <a:xfrm>
            <a:off x="8200734" y="5051844"/>
            <a:ext cx="3546764" cy="12869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2" t="25801" r="9265" b="25368"/>
          <a:stretch/>
        </p:blipFill>
        <p:spPr>
          <a:xfrm>
            <a:off x="4646223" y="5143931"/>
            <a:ext cx="2880460" cy="13885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1" b="30736"/>
          <a:stretch/>
        </p:blipFill>
        <p:spPr>
          <a:xfrm>
            <a:off x="925531" y="5357296"/>
            <a:ext cx="3024249" cy="12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72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2280" y="243840"/>
            <a:ext cx="656844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0120" y="1097280"/>
            <a:ext cx="10789920" cy="53035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дидактических игр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математического содержания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способствуют: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овышению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качества формирования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элементарных математических представлений у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Формированию живого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интереса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познанию и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активизируют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 познавательную деятельность.</a:t>
            </a:r>
          </a:p>
          <a:p>
            <a:r>
              <a:rPr lang="ru-RU" sz="36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8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выбранной темы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894" y="1690688"/>
            <a:ext cx="10515600" cy="4664392"/>
          </a:xfrm>
        </p:spPr>
        <p:txBody>
          <a:bodyPr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Математику 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затем учить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надо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что 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ум в порядок приводит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(М.В.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Ломоносов)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федеральном государственном образовательном стандарте по дошкольному образованию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очерчивается ряд достаточно серьёзных требований к познавательному развитию дошкольников, частью которого является математическое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ФГОС ДО  требует сделать процесс овладения элементарными математическими представлениями привлекательным, ненавязчивым, радостным.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уникальным развивающим эффектом, а п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рименение дидактических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повышает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эффективность педагогического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процесса.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66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" y="975360"/>
            <a:ext cx="11902440" cy="56997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088380" y="1113803"/>
            <a:ext cx="35052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0600" y="1746415"/>
            <a:ext cx="4546600" cy="46770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работы по ФЭМП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с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использованием дидактических игр математического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содержания</a:t>
            </a:r>
            <a:endParaRPr lang="ru-RU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83280" y="216852"/>
            <a:ext cx="5410200" cy="6448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35800" y="1746416"/>
            <a:ext cx="4622799" cy="4677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своего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профессионального мастерства и компетентности по данной теме.</a:t>
            </a:r>
          </a:p>
        </p:txBody>
      </p:sp>
    </p:spTree>
    <p:extLst>
      <p:ext uri="{BB962C8B-B14F-4D97-AF65-F5344CB8AC3E}">
        <p14:creationId xmlns:p14="http://schemas.microsoft.com/office/powerpoint/2010/main" val="26337509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8760" y="289560"/>
            <a:ext cx="9814560" cy="7162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приёмы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203960"/>
            <a:ext cx="2667000" cy="53644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Наглядные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Демонстрация наглядных пособий </a:t>
            </a:r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Приемы: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 предметов, предметных картинок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 способов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действий;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 образца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203960"/>
            <a:ext cx="2865120" cy="53644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Словесные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 педагога</a:t>
            </a:r>
          </a:p>
          <a:p>
            <a:pPr algn="ctr"/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Познавательная беседа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 (требующие констатации; побуждающие к мыслительной деятельности) ;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указание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пояснение;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объяснение;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педагогическая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</a:p>
          <a:p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65520" y="1203960"/>
            <a:ext cx="2880360" cy="53644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</a:p>
          <a:p>
            <a:pPr algn="ctr"/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Приемы: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выполнение воспитателем игровых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действий;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загадывание и отгадывание загадок;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введение элементов соревнования;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создание игровой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</a:p>
          <a:p>
            <a:endParaRPr lang="ru-RU" sz="20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98280" y="1203960"/>
            <a:ext cx="2941320" cy="53644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Практические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</a:p>
          <a:p>
            <a:pPr algn="ctr"/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многократное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повторение ребенком умственных или практических действий заданного содержания </a:t>
            </a:r>
            <a:endParaRPr lang="ru-RU" sz="20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Моделирование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процесс создания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моделей: принцип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замещения (реальный предмет замещается др. предметом, условным знаком</a:t>
            </a: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119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39"/>
            <a:ext cx="10774680" cy="15240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математического содержания используется в следующих направлениях:</a:t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417320" y="1052837"/>
            <a:ext cx="10500360" cy="156209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ctr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Применение дидактических игр в образовательной деятельности.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731520" y="5212078"/>
            <a:ext cx="10317480" cy="160019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Дидактическая игра как форма организации самостоятельной познавательной деятельности детей.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417320" y="3623328"/>
            <a:ext cx="10500360" cy="1714497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ctr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Использование дидактических игр в  индивидуальной работе с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ребёнком.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31520" y="2435863"/>
            <a:ext cx="10500360" cy="147764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Кружок «Занимательная математика»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256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2901"/>
          </a:xfrm>
          <a:noFill/>
        </p:spPr>
        <p:txBody>
          <a:bodyPr>
            <a:normAutofit fontScale="90000"/>
          </a:bodyPr>
          <a:lstStyle/>
          <a:p>
            <a:pPr marL="228600" lvl="0" indent="-228600" algn="ctr">
              <a:lnSpc>
                <a:spcPts val="18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Деятельность воспитателя по ФЭМП через дидактические игры реализуется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 с учётом следующих  принципов: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31266"/>
            <a:ext cx="10515600" cy="442673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9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                                                                </a:t>
            </a:r>
          </a:p>
          <a:p>
            <a:pPr marL="0" indent="0">
              <a:lnSpc>
                <a:spcPts val="18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ru-RU" sz="19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ru-RU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ru-RU" sz="19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ru-RU" sz="19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ru-RU" sz="19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ru-RU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ru-RU" sz="19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ru-RU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502" y="753132"/>
            <a:ext cx="10380023" cy="6056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19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Доступность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учет уровней подготовленности детей, соотнесение содержания, характера и объёма  материала с уровнем их развития. 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1565" y="1635933"/>
            <a:ext cx="10905010" cy="6876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9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Непрерывность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предполагает формирование у детей устойчивого интереса к постоянному пополнению своего интеллектуального багажа.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501" y="2544785"/>
            <a:ext cx="10380023" cy="7231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3.  </a:t>
            </a:r>
            <a:r>
              <a:rPr lang="ru-RU" sz="19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Принцип последовательности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предполагает использование дидактических игр с учётом постепенности освоения ЭМП по  программному содержанию. 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1565" y="3499000"/>
            <a:ext cx="10905010" cy="532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Целостность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единство обучения, воспитания и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504" y="4227765"/>
            <a:ext cx="10380021" cy="731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r>
              <a:rPr lang="ru-RU" sz="1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занимательности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–яркость, увлекательность дидактического материала, формирующее у детей желание выполнять задания, стремится к достижению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1564" y="5197683"/>
            <a:ext cx="10905011" cy="6788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</a:t>
            </a:r>
            <a:r>
              <a:rPr lang="ru-RU" sz="19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Системность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этот принцип реализуется в процессе взаимосвязанного формирования математических представлений ребёнка в различных видах деятельности.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502" y="6091929"/>
            <a:ext cx="10905010" cy="570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Деятельностный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предусматривает активную деятельность самого ребёнка по решению дидактических задач.</a:t>
            </a:r>
          </a:p>
        </p:txBody>
      </p:sp>
    </p:spTree>
    <p:extLst>
      <p:ext uri="{BB962C8B-B14F-4D97-AF65-F5344CB8AC3E}">
        <p14:creationId xmlns:p14="http://schemas.microsoft.com/office/powerpoint/2010/main" val="2958857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060" y="472440"/>
            <a:ext cx="347472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0580" y="472440"/>
            <a:ext cx="336804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32470" y="472440"/>
            <a:ext cx="359664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заключительный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950720" y="1158240"/>
            <a:ext cx="304800" cy="411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076950" y="1158240"/>
            <a:ext cx="297180" cy="411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9890760" y="1158240"/>
            <a:ext cx="274320" cy="411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1569720"/>
            <a:ext cx="3718560" cy="5120640"/>
          </a:xfrm>
          <a:prstGeom prst="rect">
            <a:avLst/>
          </a:prstGeom>
          <a:solidFill>
            <a:srgbClr val="42EA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ткое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 целей и задач, определение направлений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ходной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элементарных математических представлений у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зучение 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литературы по данной теме и опыта работы других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педагогов,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ожидаемых результатов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51960" y="1569720"/>
            <a:ext cx="3962400" cy="5120640"/>
          </a:xfrm>
          <a:prstGeom prst="rect">
            <a:avLst/>
          </a:prstGeom>
          <a:solidFill>
            <a:srgbClr val="42EA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Создание картотеки дидактических игр по разделам:</a:t>
            </a:r>
          </a:p>
          <a:p>
            <a:pPr marL="228600" indent="-2286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 с цифрами и числами.</a:t>
            </a:r>
          </a:p>
          <a:p>
            <a:pPr marL="228600" indent="-2286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 - путешествия во времени.</a:t>
            </a:r>
          </a:p>
          <a:p>
            <a:pPr marL="228600" indent="-2286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 на ориентировку в пространстве.</a:t>
            </a:r>
          </a:p>
          <a:p>
            <a:pPr marL="228600" indent="-2286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 с геометрическими фигурами.</a:t>
            </a:r>
          </a:p>
          <a:p>
            <a:pPr marL="228600" indent="-2286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 на логическое мышление.</a:t>
            </a:r>
          </a:p>
          <a:p>
            <a:pPr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Изготовление дидактических игр, подбор наглядного материала.</a:t>
            </a:r>
          </a:p>
          <a:p>
            <a:pPr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Внедрение  и использование дидактических игр математического содержания в разных направлениях работы.</a:t>
            </a:r>
          </a:p>
          <a:p>
            <a:pPr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 Работа с родителями.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442960" y="1569720"/>
            <a:ext cx="3398520" cy="5120640"/>
          </a:xfrm>
          <a:prstGeom prst="rect">
            <a:avLst/>
          </a:prstGeom>
          <a:solidFill>
            <a:srgbClr val="42EA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Обобщение и предоставление опыта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работы,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выходной мониторинг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ЭМП у детей, 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сравнительная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08960" y="0"/>
            <a:ext cx="6431280" cy="4724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155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4824"/>
            <a:ext cx="10515600" cy="194219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рабочих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тетрадей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 В.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Колесниковой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«Математика для детей 4-5 лет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других методических пособий.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023" y="2756161"/>
            <a:ext cx="2367125" cy="34490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3" t="2424" r="19004"/>
          <a:stretch/>
        </p:blipFill>
        <p:spPr>
          <a:xfrm>
            <a:off x="2753821" y="2167015"/>
            <a:ext cx="2662533" cy="34490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0" r="20173"/>
          <a:stretch/>
        </p:blipFill>
        <p:spPr>
          <a:xfrm>
            <a:off x="5541474" y="1763609"/>
            <a:ext cx="2448677" cy="34490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7" t="4501" r="19783" b="1992"/>
          <a:stretch/>
        </p:blipFill>
        <p:spPr>
          <a:xfrm>
            <a:off x="8115271" y="2053469"/>
            <a:ext cx="2546597" cy="35625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0" t="3983" r="19654"/>
          <a:stretch/>
        </p:blipFill>
        <p:spPr>
          <a:xfrm>
            <a:off x="9792447" y="3279518"/>
            <a:ext cx="2280063" cy="3076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3" t="2444" r="24667" b="2889"/>
          <a:stretch/>
        </p:blipFill>
        <p:spPr>
          <a:xfrm>
            <a:off x="7251426" y="4480687"/>
            <a:ext cx="1695074" cy="22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7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35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171170"/>
              </p:ext>
            </p:extLst>
          </p:nvPr>
        </p:nvGraphicFramePr>
        <p:xfrm>
          <a:off x="508000" y="1349930"/>
          <a:ext cx="10703296" cy="5000072"/>
        </p:xfrm>
        <a:graphic>
          <a:graphicData uri="http://schemas.openxmlformats.org/drawingml/2006/table">
            <a:tbl>
              <a:tblPr/>
              <a:tblGrid>
                <a:gridCol w="3533898"/>
                <a:gridCol w="3584699"/>
                <a:gridCol w="3584699"/>
              </a:tblGrid>
              <a:tr h="1250018">
                <a:tc>
                  <a:txBody>
                    <a:bodyPr/>
                    <a:lstStyle/>
                    <a:p>
                      <a:pPr algn="l" fontAlgn="base"/>
                      <a:r>
                        <a:rPr lang="ru-RU" sz="24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Параметры оценки</a:t>
                      </a:r>
                      <a:endParaRPr lang="ru-RU" sz="2400" b="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родителей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В процентном соотношении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0018">
                <a:tc>
                  <a:txBody>
                    <a:bodyPr/>
                    <a:lstStyle/>
                    <a:p>
                      <a:pPr algn="l" fontAlgn="base"/>
                      <a:r>
                        <a:rPr lang="ru-RU" sz="2400" b="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Знают и используют дидактические игры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ru-RU" sz="216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ru-RU" sz="216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0018">
                <a:tc>
                  <a:txBody>
                    <a:bodyPr/>
                    <a:lstStyle/>
                    <a:p>
                      <a:pPr algn="l" fontAlgn="base"/>
                      <a:r>
                        <a:rPr lang="ru-RU" sz="2400" b="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Знают дидактические игры, но не используют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ru-RU" sz="216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ru-RU" sz="216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0018">
                <a:tc>
                  <a:txBody>
                    <a:bodyPr/>
                    <a:lstStyle/>
                    <a:p>
                      <a:pPr algn="l" fontAlgn="base"/>
                      <a:r>
                        <a:rPr lang="ru-RU" sz="2400" b="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Не знают дидактические игры и не используют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ru-RU" sz="216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ru-RU" sz="216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288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986</Words>
  <Application>Microsoft Office PowerPoint</Application>
  <PresentationFormat>Широкоэкранный</PresentationFormat>
  <Paragraphs>164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18</vt:i4>
      </vt:variant>
    </vt:vector>
  </HeadingPairs>
  <TitlesOfParts>
    <vt:vector size="43" baseType="lpstr">
      <vt:lpstr>Arial</vt:lpstr>
      <vt:lpstr>Calibri</vt:lpstr>
      <vt:lpstr>Calibri Light</vt:lpstr>
      <vt:lpstr>Georgia</vt:lpstr>
      <vt:lpstr>Microsoft Sans Serif</vt:lpstr>
      <vt:lpstr>Tahoma</vt:lpstr>
      <vt:lpstr>Times New Roman</vt:lpstr>
      <vt:lpstr>Wingdings</vt:lpstr>
      <vt:lpstr>1_Тема Office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16_Тема Office</vt:lpstr>
      <vt:lpstr>Муниципальное бюджетное дошкольное образовательное учреждение  детский сад № 25 «Светлячок»     «Дидактические игры как способ формирования        элементарных математических представлений у дошкольников»</vt:lpstr>
      <vt:lpstr>Актуальность выбранной темы</vt:lpstr>
      <vt:lpstr>Презентация PowerPoint</vt:lpstr>
      <vt:lpstr>Презентация PowerPoint</vt:lpstr>
      <vt:lpstr>   Дидактическая игра математического содержания используется в следующих направлениях:    </vt:lpstr>
      <vt:lpstr>Деятельность воспитателя по ФЭМП через дидактические игры реализуется  с учётом следующих  принципов: </vt:lpstr>
      <vt:lpstr>Презентация PowerPoint</vt:lpstr>
      <vt:lpstr>Использование рабочих тетрадей Е. В. Колесниковой «Математика для детей 4-5 лет» и других методических пособий. </vt:lpstr>
      <vt:lpstr>Анкетирование родителей</vt:lpstr>
      <vt:lpstr>Презентация PowerPoint</vt:lpstr>
      <vt:lpstr>2 этап-основной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Изготовление наглядного и раздаточного дидактического материала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№ 25 «Светлячок»     «Дидактические игры как способ формирования        элементарных математических представлений у дошкольников»</dc:title>
  <dc:creator>dns-shop.ru</dc:creator>
  <cp:lastModifiedBy>dns-shop.ru</cp:lastModifiedBy>
  <cp:revision>5</cp:revision>
  <dcterms:created xsi:type="dcterms:W3CDTF">2017-05-08T15:32:42Z</dcterms:created>
  <dcterms:modified xsi:type="dcterms:W3CDTF">2017-05-08T16:18:46Z</dcterms:modified>
</cp:coreProperties>
</file>