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0" r:id="rId2"/>
    <p:sldId id="268" r:id="rId3"/>
    <p:sldId id="275" r:id="rId4"/>
    <p:sldId id="26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2" r:id="rId13"/>
    <p:sldId id="270" r:id="rId14"/>
    <p:sldId id="271" r:id="rId15"/>
    <p:sldId id="274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05C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25" autoAdjust="0"/>
    <p:restoredTop sz="96433" autoAdjust="0"/>
  </p:normalViewPr>
  <p:slideViewPr>
    <p:cSldViewPr snapToGrid="0">
      <p:cViewPr varScale="1">
        <p:scale>
          <a:sx n="102" d="100"/>
          <a:sy n="102" d="100"/>
        </p:scale>
        <p:origin x="-1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A9B9A-C60E-4D6D-8E7A-2A73FDFF4B2C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4C27E-1C2B-4A15-B279-5F1F394C6D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4C27E-1C2B-4A15-B279-5F1F394C6DF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D86~1\AppData\Local\Temp\Rar$DIa0.225\фон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10368"/>
            <a:ext cx="9144000" cy="706836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154680" y="1307984"/>
            <a:ext cx="5404104" cy="1663815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+mn-lt"/>
              </a:rPr>
              <a:t>Дидактическая игра «Звуковая мозаика»</a:t>
            </a:r>
            <a:endParaRPr lang="ru-RU" sz="4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246120" y="3291840"/>
            <a:ext cx="5669280" cy="152704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b="1" i="1" dirty="0" smtClean="0">
                <a:solidFill>
                  <a:srgbClr val="4C05CB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b="1" i="1" dirty="0" smtClean="0">
                <a:solidFill>
                  <a:srgbClr val="4C05CB"/>
                </a:solidFill>
                <a:latin typeface="Times New Roman" pitchFamily="18" charset="0"/>
                <a:cs typeface="Times New Roman" pitchFamily="18" charset="0"/>
              </a:rPr>
              <a:t>учитель-логопед МБДОУ № 25 Н.Н.Шмакова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b="1" i="1" dirty="0" smtClean="0">
                <a:solidFill>
                  <a:srgbClr val="4C05CB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b="1" i="1" dirty="0" err="1" smtClean="0">
                <a:solidFill>
                  <a:srgbClr val="4C05CB"/>
                </a:solidFill>
                <a:latin typeface="Times New Roman" pitchFamily="18" charset="0"/>
                <a:cs typeface="Times New Roman" pitchFamily="18" charset="0"/>
              </a:rPr>
              <a:t>Снежинск</a:t>
            </a:r>
            <a:r>
              <a:rPr lang="ru-RU" b="1" i="1" dirty="0" smtClean="0">
                <a:solidFill>
                  <a:srgbClr val="4C05CB"/>
                </a:solidFill>
                <a:latin typeface="Times New Roman" pitchFamily="18" charset="0"/>
                <a:cs typeface="Times New Roman" pitchFamily="18" charset="0"/>
              </a:rPr>
              <a:t>, Челябинская область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3" name="Рисунок 2" descr="G:\ГДЕ ЗВУК\Р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8096" y="457200"/>
            <a:ext cx="7635240" cy="588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44867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3" name="Рисунок 2" descr="G:\ГДЕ ЗВУК\С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8096" y="466344"/>
            <a:ext cx="7635240" cy="592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44867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1026" name="Picture 2" descr="G:\ГДЕ ЗВУК\Т грузовичк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8952" y="466344"/>
            <a:ext cx="7619658" cy="58795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44867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3" name="Рисунок 2" descr="G:\ГДЕ ЗВУК\Ч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664" y="448055"/>
            <a:ext cx="7699247" cy="5916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44867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3" name="Рисунок 2" descr="G:\ГДЕ ЗВУК\Щ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8096" y="493776"/>
            <a:ext cx="7626095" cy="5879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44867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28650" y="1993392"/>
            <a:ext cx="7886700" cy="2852929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            </a:t>
            </a:r>
            <a:r>
              <a:rPr lang="ru-RU" b="1" u="sng" dirty="0" smtClean="0">
                <a:solidFill>
                  <a:srgbClr val="7030A0"/>
                </a:solidFill>
              </a:rPr>
              <a:t>Ресурсы: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использованы авторские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            игры учителя-логопеда Н.Н.Шмаковой,  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            выполненные из «Конструктора картинок»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            сайта «МЕРСИБО»</a:t>
            </a:r>
            <a:r>
              <a:rPr lang="en-US" dirty="0" smtClean="0"/>
              <a:t> https://mersibo.ru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44867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Заголовок 2"/>
          <p:cNvSpPr>
            <a:spLocks noGrp="1"/>
          </p:cNvSpPr>
          <p:nvPr>
            <p:ph idx="1"/>
          </p:nvPr>
        </p:nvSpPr>
        <p:spPr>
          <a:xfrm>
            <a:off x="2066925" y="2276475"/>
            <a:ext cx="4900613" cy="3246438"/>
          </a:xfrm>
        </p:spPr>
        <p:txBody>
          <a:bodyPr/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7030A0"/>
                </a:solidFill>
              </a:rPr>
              <a:t>                Благодарю  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7030A0"/>
                </a:solidFill>
              </a:rPr>
              <a:t>             за    внимание!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44867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20970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6000" y="2379307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89045" y="541176"/>
            <a:ext cx="7473820" cy="5728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dirty="0" smtClean="0"/>
              <a:t> Работа логопеда в детском саду направлена на профилактику нарушений письма и чтения, в основе которой лежит развитие фонематического слуха. Что такое фонематический слух?</a:t>
            </a:r>
          </a:p>
          <a:p>
            <a:r>
              <a:rPr lang="ru-RU" sz="2000" b="1" dirty="0" smtClean="0"/>
              <a:t>Фонематический слух </a:t>
            </a:r>
            <a:r>
              <a:rPr lang="ru-RU" sz="2000" dirty="0" smtClean="0"/>
              <a:t>– это способность человека различать звуки речи:</a:t>
            </a:r>
          </a:p>
          <a:p>
            <a:pPr>
              <a:buFontTx/>
              <a:buChar char="-"/>
            </a:pPr>
            <a:r>
              <a:rPr lang="ru-RU" sz="2000" dirty="0" smtClean="0"/>
              <a:t> умение правильно их произносить;</a:t>
            </a:r>
            <a:br>
              <a:rPr lang="ru-RU" sz="2000" dirty="0" smtClean="0"/>
            </a:br>
            <a:r>
              <a:rPr lang="ru-RU" sz="2000" dirty="0" smtClean="0"/>
              <a:t>- безошибочно различать на слух;</a:t>
            </a:r>
            <a:br>
              <a:rPr lang="ru-RU" sz="2000" dirty="0" smtClean="0"/>
            </a:br>
            <a:r>
              <a:rPr lang="ru-RU" sz="2000" dirty="0" smtClean="0"/>
              <a:t>- определять наличие или отсутствие заданного звука в словах;</a:t>
            </a:r>
            <a:br>
              <a:rPr lang="ru-RU" sz="2000" dirty="0" smtClean="0"/>
            </a:br>
            <a:r>
              <a:rPr lang="ru-RU" sz="2000" dirty="0" smtClean="0"/>
              <a:t>- определять местонахождение звука (начало, середина, конец слова);</a:t>
            </a:r>
          </a:p>
          <a:p>
            <a:pPr>
              <a:buFontTx/>
              <a:buChar char="-"/>
            </a:pPr>
            <a:r>
              <a:rPr lang="ru-RU" sz="2000" dirty="0" smtClean="0"/>
              <a:t> определять мягкость и твёрдость заданных звуков;</a:t>
            </a:r>
            <a:br>
              <a:rPr lang="ru-RU" sz="2000" dirty="0" smtClean="0"/>
            </a:br>
            <a:r>
              <a:rPr lang="ru-RU" sz="2000" dirty="0" smtClean="0"/>
              <a:t>- выполнять звуковой анализ слов;</a:t>
            </a:r>
            <a:br>
              <a:rPr lang="ru-RU" sz="2000" dirty="0" smtClean="0"/>
            </a:br>
            <a:r>
              <a:rPr lang="ru-RU" sz="2000" dirty="0" smtClean="0"/>
              <a:t>- умение соотносить звук с графическим образом и записать </a:t>
            </a:r>
          </a:p>
          <a:p>
            <a:pPr>
              <a:buNone/>
            </a:pPr>
            <a:r>
              <a:rPr lang="ru-RU" sz="2000" dirty="0" smtClean="0"/>
              <a:t>   в  виде буквы.</a:t>
            </a:r>
          </a:p>
          <a:p>
            <a:pPr>
              <a:buNone/>
            </a:pPr>
            <a:r>
              <a:rPr lang="ru-RU" sz="2000" dirty="0" smtClean="0"/>
              <a:t>        Предлагаю игру </a:t>
            </a:r>
            <a:r>
              <a:rPr lang="ru-RU" sz="2000" b="1" dirty="0" smtClean="0"/>
              <a:t>«Звуковая мозаика», </a:t>
            </a:r>
            <a:r>
              <a:rPr lang="ru-RU" sz="2000" dirty="0" smtClean="0"/>
              <a:t>направленную на определение места заданных звуков в словах (в начале, в середине, в конце слова), что несомненно, хорошо повлияет  на развитие  фонематического восприятия старших дошкольников.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1844867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20970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6000" y="2379307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89045" y="541176"/>
            <a:ext cx="74738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783772" y="503853"/>
            <a:ext cx="3965510" cy="588761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Данную игру можно использовать в виде презентации, а также можно распечатать на каждого ребёнка, либо поместить в прозрачный файл. Определяя место  заданных звуков в словах, с помощью цветных карандашей или фломастеров, дети соединяют картинки со схемами.</a:t>
            </a:r>
            <a:r>
              <a:rPr lang="ru-RU" sz="2600" dirty="0" smtClean="0"/>
              <a:t> </a:t>
            </a:r>
            <a:endParaRPr lang="ru-RU" dirty="0" smtClean="0"/>
          </a:p>
          <a:p>
            <a:pPr>
              <a:lnSpc>
                <a:spcPct val="120000"/>
              </a:lnSpc>
              <a:buNone/>
            </a:pPr>
            <a:r>
              <a:rPr lang="ru-RU" dirty="0" smtClean="0"/>
              <a:t>  </a:t>
            </a:r>
            <a:r>
              <a:rPr lang="ru-RU" dirty="0" smtClean="0"/>
              <a:t>  </a:t>
            </a:r>
            <a:r>
              <a:rPr lang="ru-RU" dirty="0" smtClean="0"/>
              <a:t>Дети с большим удовольствием определяют место звуков </a:t>
            </a:r>
            <a:r>
              <a:rPr lang="ru-RU" dirty="0" smtClean="0"/>
              <a:t>в </a:t>
            </a:r>
            <a:r>
              <a:rPr lang="ru-RU" dirty="0" smtClean="0"/>
              <a:t>словах и играют     в игру    «Звуковая мозаика» </a:t>
            </a:r>
            <a:r>
              <a:rPr lang="ru-RU" dirty="0" smtClean="0"/>
              <a:t>              </a:t>
            </a:r>
            <a:r>
              <a:rPr lang="ru-RU" b="1" dirty="0" smtClean="0"/>
              <a:t>Играйте </a:t>
            </a:r>
            <a:r>
              <a:rPr lang="ru-RU" b="1" dirty="0" smtClean="0"/>
              <a:t>с нами!</a:t>
            </a:r>
          </a:p>
          <a:p>
            <a:endParaRPr lang="ru-RU" dirty="0"/>
          </a:p>
        </p:txBody>
      </p:sp>
      <p:pic>
        <p:nvPicPr>
          <p:cNvPr id="1026" name="Picture 2" descr="C:\Users\Алексей\Downloads\Eo1_sL9e0x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3181" r="565"/>
          <a:stretch>
            <a:fillRect/>
          </a:stretch>
        </p:blipFill>
        <p:spPr bwMode="auto">
          <a:xfrm>
            <a:off x="4842589" y="980094"/>
            <a:ext cx="3284374" cy="482354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844867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209708" cy="6858000"/>
          </a:xfrm>
          <a:prstGeom prst="rect">
            <a:avLst/>
          </a:prstGeom>
        </p:spPr>
      </p:pic>
      <p:pic>
        <p:nvPicPr>
          <p:cNvPr id="3" name="Рисунок 2" descr="G:\ГДЕ ЗВУК\А гнёзда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3771" y="485192"/>
            <a:ext cx="7651102" cy="5868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44867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3" name="Рисунок 2" descr="G:\ГДЕ ЗВУК\И подносы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8096" y="484632"/>
            <a:ext cx="7607808" cy="5870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44867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3" name="Рисунок 2" descr="G:\ГДЕ ЗВУК\О пароходы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808" y="502920"/>
            <a:ext cx="7616952" cy="588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44867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5" name="Рисунок 4" descr="G:\ГДЕ ЗВУК\У экраны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8096" y="484633"/>
            <a:ext cx="7607808" cy="589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44867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3" name="Рисунок 2" descr="G:\ГДЕ ЗВУК\К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8952" y="475488"/>
            <a:ext cx="7626096" cy="5870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44867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pic>
        <p:nvPicPr>
          <p:cNvPr id="3" name="Рисунок 2" descr="G:\ГДЕ ЗВУК\Л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2376" y="484632"/>
            <a:ext cx="7699248" cy="5870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448675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315</TotalTime>
  <Words>162</Words>
  <Application>Microsoft Office PowerPoint</Application>
  <PresentationFormat>Экран (4:3)</PresentationFormat>
  <Paragraphs>22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Дидактическая игра «Звуковая мозаика»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Алексей</cp:lastModifiedBy>
  <cp:revision>33</cp:revision>
  <dcterms:created xsi:type="dcterms:W3CDTF">2013-11-19T05:52:05Z</dcterms:created>
  <dcterms:modified xsi:type="dcterms:W3CDTF">2018-04-19T09:10:02Z</dcterms:modified>
</cp:coreProperties>
</file>