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s/slide29.xml" ContentType="application/vnd.openxmlformats-officedocument.presentationml.slide+xml"/>
  <Override PartName="/ppt/slideLayouts/slideLayout8.xml" ContentType="application/vnd.openxmlformats-officedocument.presentationml.slideLayout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2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3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0.xml" ContentType="application/vnd.openxmlformats-officedocument.presentationml.slideLayout+xml"/>
  <Override PartName="/ppt/notesSlides/notesSlide6.xml" ContentType="application/vnd.openxmlformats-officedocument.presentationml.notes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notesSlides/notesSlide1.xml" ContentType="application/vnd.openxmlformats-officedocument.presentationml.notesSlide+xml"/>
  <Override PartName="/ppt/notesSlides/notesSlide3.xml" ContentType="application/vnd.openxmlformats-officedocument.presentationml.notesSlide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Layouts/slideLayout3.xml" ContentType="application/vnd.openxmlformats-officedocument.presentationml.slideLayout+xml"/>
  <Default Extension="jpeg" ContentType="image/jpeg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2"/>
  </p:notesMasterIdLst>
  <p:sldIdLst>
    <p:sldId id="257" r:id="rId2"/>
    <p:sldId id="258" r:id="rId3"/>
    <p:sldId id="259" r:id="rId4"/>
    <p:sldId id="335" r:id="rId5"/>
    <p:sldId id="307" r:id="rId6"/>
    <p:sldId id="290" r:id="rId7"/>
    <p:sldId id="295" r:id="rId8"/>
    <p:sldId id="286" r:id="rId9"/>
    <p:sldId id="322" r:id="rId10"/>
    <p:sldId id="316" r:id="rId11"/>
    <p:sldId id="329" r:id="rId12"/>
    <p:sldId id="339" r:id="rId13"/>
    <p:sldId id="288" r:id="rId14"/>
    <p:sldId id="334" r:id="rId15"/>
    <p:sldId id="333" r:id="rId16"/>
    <p:sldId id="289" r:id="rId17"/>
    <p:sldId id="327" r:id="rId18"/>
    <p:sldId id="340" r:id="rId19"/>
    <p:sldId id="291" r:id="rId20"/>
    <p:sldId id="302" r:id="rId21"/>
    <p:sldId id="292" r:id="rId22"/>
    <p:sldId id="331" r:id="rId23"/>
    <p:sldId id="294" r:id="rId24"/>
    <p:sldId id="278" r:id="rId25"/>
    <p:sldId id="311" r:id="rId26"/>
    <p:sldId id="338" r:id="rId27"/>
    <p:sldId id="330" r:id="rId28"/>
    <p:sldId id="337" r:id="rId29"/>
    <p:sldId id="313" r:id="rId30"/>
    <p:sldId id="336" r:id="rId31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5588" autoAdjust="0"/>
    <p:restoredTop sz="94624" autoAdjust="0"/>
  </p:normalViewPr>
  <p:slideViewPr>
    <p:cSldViewPr>
      <p:cViewPr varScale="1">
        <p:scale>
          <a:sx n="69" d="100"/>
          <a:sy n="69" d="100"/>
        </p:scale>
        <p:origin x="-1416" y="-10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0C849D5-2E08-4473-8F5B-8FC83AAAF710}" type="datetimeFigureOut">
              <a:rPr lang="ru-RU" smtClean="0"/>
              <a:pPr/>
              <a:t>21.11.2016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453BDD8-A45B-43FA-BE15-E15EA1053BB0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422887184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9154" name="Образ слайда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49155" name="Заметки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ru-RU" smtClean="0"/>
              <a:t>Организационно-планирующая зона педагога-психолога.</a:t>
            </a: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A240FA96-FF17-4474-A03C-C1A9828D8ED0}" type="slidenum">
              <a:rPr lang="ru-RU" smtClean="0"/>
              <a:pPr>
                <a:defRPr/>
              </a:pPr>
              <a:t>4</a:t>
            </a:fld>
            <a:endParaRPr lang="ru-RU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Образ слайда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4819" name="Заметки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r>
              <a:rPr lang="ru-RU" altLang="ru-RU" smtClean="0"/>
              <a:t>Диагностический сектор.</a:t>
            </a:r>
          </a:p>
        </p:txBody>
      </p:sp>
      <p:sp>
        <p:nvSpPr>
          <p:cNvPr id="34820" name="Номер слайда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fld id="{001EB995-9694-48A3-965C-B4BA34DDFBB7}" type="slidenum">
              <a:rPr lang="ru-RU" smtClean="0"/>
              <a:pPr/>
              <a:t>8</a:t>
            </a:fld>
            <a:endParaRPr lang="ru-RU" smtClean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Образ слайда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7891" name="Заметки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ru-RU" smtClean="0"/>
              <a:t>Коррекционный сектор.</a:t>
            </a: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5D675263-E6F0-433F-9F28-1414B3C11790}" type="slidenum">
              <a:rPr lang="ru-RU" smtClean="0"/>
              <a:pPr>
                <a:defRPr/>
              </a:pPr>
              <a:t>10</a:t>
            </a:fld>
            <a:endParaRPr lang="ru-RU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Образ слайда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40963" name="Заметки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ru-RU" smtClean="0"/>
              <a:t>Уголок для снятия агрессии и психологической разгрузки.</a:t>
            </a:r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pPr>
              <a:defRPr/>
            </a:pPr>
            <a:fld id="{3078BF84-25CA-4169-821B-D88F67DDD1D0}" type="slidenum">
              <a:rPr lang="ru-RU" smtClean="0"/>
              <a:pPr>
                <a:defRPr/>
              </a:pPr>
              <a:t>11</a:t>
            </a:fld>
            <a:endParaRPr lang="ru-RU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6" name="Образ слайда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6867" name="Заметки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r>
              <a:rPr lang="ru-RU" altLang="ru-RU" smtClean="0"/>
              <a:t>Игровое пространство.</a:t>
            </a:r>
          </a:p>
        </p:txBody>
      </p:sp>
      <p:sp>
        <p:nvSpPr>
          <p:cNvPr id="36868" name="Номер слайда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fld id="{166F4226-C03C-487D-A5AF-DD660D2ACE42}" type="slidenum">
              <a:rPr lang="ru-RU" smtClean="0"/>
              <a:pPr/>
              <a:t>13</a:t>
            </a:fld>
            <a:endParaRPr lang="ru-RU" smtClean="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Образ слайда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38915" name="Заметки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r>
              <a:rPr lang="ru-RU" altLang="ru-RU" smtClean="0"/>
              <a:t>Сенсорная комната.</a:t>
            </a:r>
          </a:p>
        </p:txBody>
      </p:sp>
      <p:sp>
        <p:nvSpPr>
          <p:cNvPr id="38916" name="Номер слайда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fld id="{2E84002C-4F91-49D0-9F6A-8BE5235A3525}" type="slidenum">
              <a:rPr lang="ru-RU" smtClean="0"/>
              <a:pPr/>
              <a:t>23</a:t>
            </a:fld>
            <a:endParaRPr lang="ru-RU" smtClean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21.11.2016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slow">
    <p:circle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21.11.2016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slow">
    <p:circle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21.11.2016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slow">
    <p:circle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21.11.2016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slow">
    <p:circle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21.11.2016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slow">
    <p:circle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21.11.2016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slow">
    <p:circle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21.11.2016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slow">
    <p:circle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21.11.2016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slow">
    <p:circle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21.11.2016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slow">
    <p:circle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21.11.2016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slow">
    <p:circle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B106E36-FD25-4E2D-B0AA-010F637433A0}" type="datetimeFigureOut">
              <a:rPr lang="ru-RU" smtClean="0"/>
              <a:pPr/>
              <a:t>21.11.2016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  <p:transition spd="slow">
    <p:circle/>
  </p:transition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Заголовок, текст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6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ru-RU"/>
          </a:p>
        </p:txBody>
      </p:sp>
      <p:sp>
        <p:nvSpPr>
          <p:cNvPr id="7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6FF322A-98B2-4D51-B3F5-9AECBAD08D1B}" type="slidenum">
              <a:rPr lang="ru-RU"/>
              <a:pPr>
                <a:defRPr/>
              </a:pPr>
              <a:t>‹#›</a:t>
            </a:fld>
            <a:endParaRPr lang="ru-RU"/>
          </a:p>
        </p:txBody>
      </p:sp>
    </p:spTree>
  </p:cSld>
  <p:clrMapOvr>
    <a:masterClrMapping/>
  </p:clrMapOvr>
  <p:transition spd="slow">
    <p:circle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B106E36-FD25-4E2D-B0AA-010F637433A0}" type="datetimeFigureOut">
              <a:rPr lang="ru-RU" smtClean="0"/>
              <a:pPr/>
              <a:t>21.11.2016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25C68B6-61C2-468F-89AB-4B9F7531AA68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ransition spd="slow">
    <p:circle/>
  </p:transition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png"/><Relationship Id="rId3" Type="http://schemas.openxmlformats.org/officeDocument/2006/relationships/slide" Target="slide3.xml"/><Relationship Id="rId7" Type="http://schemas.openxmlformats.org/officeDocument/2006/relationships/slide" Target="slide21.xml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6" Type="http://schemas.openxmlformats.org/officeDocument/2006/relationships/slide" Target="slide19.xml"/><Relationship Id="rId5" Type="http://schemas.openxmlformats.org/officeDocument/2006/relationships/slide" Target="slide8.xml"/><Relationship Id="rId4" Type="http://schemas.openxmlformats.org/officeDocument/2006/relationships/slide" Target="slide5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6.jpeg"/><Relationship Id="rId4" Type="http://schemas.openxmlformats.org/officeDocument/2006/relationships/image" Target="../media/image5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.png"/><Relationship Id="rId4" Type="http://schemas.openxmlformats.org/officeDocument/2006/relationships/slide" Target="slide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8.png"/><Relationship Id="rId4" Type="http://schemas.openxmlformats.org/officeDocument/2006/relationships/slide" Target="slide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8.png"/><Relationship Id="rId5" Type="http://schemas.openxmlformats.org/officeDocument/2006/relationships/slide" Target="slide2.xml"/><Relationship Id="rId4" Type="http://schemas.openxmlformats.org/officeDocument/2006/relationships/image" Target="../media/image11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7" Type="http://schemas.openxmlformats.org/officeDocument/2006/relationships/image" Target="../media/image8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Relationship Id="rId6" Type="http://schemas.openxmlformats.org/officeDocument/2006/relationships/slide" Target="slide2.xml"/><Relationship Id="rId5" Type="http://schemas.openxmlformats.org/officeDocument/2006/relationships/image" Target="../media/image13.jpeg"/><Relationship Id="rId4" Type="http://schemas.openxmlformats.org/officeDocument/2006/relationships/image" Target="../media/image12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jpeg"/><Relationship Id="rId7" Type="http://schemas.openxmlformats.org/officeDocument/2006/relationships/image" Target="../media/image8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6" Type="http://schemas.openxmlformats.org/officeDocument/2006/relationships/slide" Target="slide2.xml"/><Relationship Id="rId5" Type="http://schemas.openxmlformats.org/officeDocument/2006/relationships/image" Target="../media/image16.jpeg"/><Relationship Id="rId4" Type="http://schemas.openxmlformats.org/officeDocument/2006/relationships/image" Target="../media/image15.jpeg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jpeg"/><Relationship Id="rId3" Type="http://schemas.openxmlformats.org/officeDocument/2006/relationships/image" Target="../media/image1.jpeg"/><Relationship Id="rId7" Type="http://schemas.openxmlformats.org/officeDocument/2006/relationships/image" Target="../media/image18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17.jpeg"/><Relationship Id="rId5" Type="http://schemas.openxmlformats.org/officeDocument/2006/relationships/image" Target="../media/image8.png"/><Relationship Id="rId4" Type="http://schemas.openxmlformats.org/officeDocument/2006/relationships/slide" Target="slide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7" Type="http://schemas.openxmlformats.org/officeDocument/2006/relationships/image" Target="../media/image22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6" Type="http://schemas.openxmlformats.org/officeDocument/2006/relationships/slide" Target="slide2.xml"/><Relationship Id="rId5" Type="http://schemas.openxmlformats.org/officeDocument/2006/relationships/image" Target="../media/image21.jpeg"/><Relationship Id="rId4" Type="http://schemas.openxmlformats.org/officeDocument/2006/relationships/image" Target="../media/image20.jpe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7" Type="http://schemas.openxmlformats.org/officeDocument/2006/relationships/image" Target="../media/image27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26.jpeg"/><Relationship Id="rId5" Type="http://schemas.openxmlformats.org/officeDocument/2006/relationships/image" Target="../media/image25.jpeg"/><Relationship Id="rId4" Type="http://schemas.openxmlformats.org/officeDocument/2006/relationships/image" Target="../media/image24.jpeg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slide" Target="slide2.xml"/><Relationship Id="rId3" Type="http://schemas.openxmlformats.org/officeDocument/2006/relationships/image" Target="../media/image28.jpeg"/><Relationship Id="rId7" Type="http://schemas.openxmlformats.org/officeDocument/2006/relationships/image" Target="../media/image3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31.jpeg"/><Relationship Id="rId11" Type="http://schemas.openxmlformats.org/officeDocument/2006/relationships/image" Target="../media/image35.jpeg"/><Relationship Id="rId5" Type="http://schemas.openxmlformats.org/officeDocument/2006/relationships/image" Target="../media/image30.jpeg"/><Relationship Id="rId10" Type="http://schemas.openxmlformats.org/officeDocument/2006/relationships/image" Target="../media/image34.jpeg"/><Relationship Id="rId4" Type="http://schemas.openxmlformats.org/officeDocument/2006/relationships/image" Target="../media/image29.jpeg"/><Relationship Id="rId9" Type="http://schemas.openxmlformats.org/officeDocument/2006/relationships/image" Target="../media/image33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8.png"/><Relationship Id="rId5" Type="http://schemas.openxmlformats.org/officeDocument/2006/relationships/slide" Target="slide2.xml"/><Relationship Id="rId4" Type="http://schemas.openxmlformats.org/officeDocument/2006/relationships/image" Target="../media/image37.jpe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8.jpeg"/><Relationship Id="rId7" Type="http://schemas.openxmlformats.org/officeDocument/2006/relationships/image" Target="../media/image8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6" Type="http://schemas.openxmlformats.org/officeDocument/2006/relationships/slide" Target="slide2.xml"/><Relationship Id="rId5" Type="http://schemas.openxmlformats.org/officeDocument/2006/relationships/image" Target="../media/image40.jpeg"/><Relationship Id="rId4" Type="http://schemas.openxmlformats.org/officeDocument/2006/relationships/image" Target="../media/image39.jpe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43.jpeg"/><Relationship Id="rId4" Type="http://schemas.openxmlformats.org/officeDocument/2006/relationships/image" Target="../media/image42.jpeg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4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jpeg"/><Relationship Id="rId7" Type="http://schemas.openxmlformats.org/officeDocument/2006/relationships/image" Target="../media/image48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6.xml"/><Relationship Id="rId6" Type="http://schemas.openxmlformats.org/officeDocument/2006/relationships/slide" Target="slide2.xml"/><Relationship Id="rId5" Type="http://schemas.openxmlformats.org/officeDocument/2006/relationships/image" Target="../media/image47.jpeg"/><Relationship Id="rId4" Type="http://schemas.openxmlformats.org/officeDocument/2006/relationships/image" Target="../media/image46.jpe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9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48.png"/><Relationship Id="rId4" Type="http://schemas.openxmlformats.org/officeDocument/2006/relationships/slide" Target="slide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51.jpeg"/><Relationship Id="rId5" Type="http://schemas.openxmlformats.org/officeDocument/2006/relationships/image" Target="../media/image33.png"/><Relationship Id="rId4" Type="http://schemas.openxmlformats.org/officeDocument/2006/relationships/slide" Target="slide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2.xml"/><Relationship Id="rId6" Type="http://schemas.openxmlformats.org/officeDocument/2006/relationships/image" Target="../media/image48.png"/><Relationship Id="rId5" Type="http://schemas.openxmlformats.org/officeDocument/2006/relationships/slide" Target="slide2.xml"/><Relationship Id="rId4" Type="http://schemas.openxmlformats.org/officeDocument/2006/relationships/image" Target="../media/image53.jpe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7" Type="http://schemas.openxmlformats.org/officeDocument/2006/relationships/image" Target="../media/image33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Relationship Id="rId6" Type="http://schemas.openxmlformats.org/officeDocument/2006/relationships/slide" Target="slide2.xml"/><Relationship Id="rId5" Type="http://schemas.openxmlformats.org/officeDocument/2006/relationships/image" Target="../media/image55.png"/><Relationship Id="rId4" Type="http://schemas.openxmlformats.org/officeDocument/2006/relationships/image" Target="../media/image54.jpe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2.xml"/><Relationship Id="rId5" Type="http://schemas.openxmlformats.org/officeDocument/2006/relationships/image" Target="../media/image8.png"/><Relationship Id="rId4" Type="http://schemas.openxmlformats.org/officeDocument/2006/relationships/slide" Target="slide2.xml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61.png"/><Relationship Id="rId3" Type="http://schemas.openxmlformats.org/officeDocument/2006/relationships/image" Target="../media/image57.jpeg"/><Relationship Id="rId7" Type="http://schemas.openxmlformats.org/officeDocument/2006/relationships/slide" Target="slide2.xml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0.jpeg"/><Relationship Id="rId5" Type="http://schemas.openxmlformats.org/officeDocument/2006/relationships/image" Target="../media/image59.jpeg"/><Relationship Id="rId4" Type="http://schemas.openxmlformats.org/officeDocument/2006/relationships/image" Target="../media/image58.jpeg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2.jpe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3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48.png"/><Relationship Id="rId5" Type="http://schemas.openxmlformats.org/officeDocument/2006/relationships/slide" Target="slide2.xml"/><Relationship Id="rId4" Type="http://schemas.openxmlformats.org/officeDocument/2006/relationships/image" Target="../media/image64.jpe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5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7.jpeg"/><Relationship Id="rId4" Type="http://schemas.openxmlformats.org/officeDocument/2006/relationships/image" Target="../media/image66.jpe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slide" Target="slide2.xml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pic>
        <p:nvPicPr>
          <p:cNvPr id="4" name="Содержимое 3" descr="SLGG_2019.jpg"/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0" y="285728"/>
            <a:ext cx="9144000" cy="6572272"/>
          </a:xfrm>
          <a:prstGeom prst="roundRect">
            <a:avLst/>
          </a:prstGeom>
          <a:effectLst>
            <a:softEdge rad="317500"/>
          </a:effectLst>
        </p:spPr>
      </p:pic>
      <p:sp>
        <p:nvSpPr>
          <p:cNvPr id="8" name="Заголовок 1"/>
          <p:cNvSpPr>
            <a:spLocks noGrp="1"/>
          </p:cNvSpPr>
          <p:nvPr>
            <p:ph type="title"/>
          </p:nvPr>
        </p:nvSpPr>
        <p:spPr>
          <a:xfrm>
            <a:off x="2071670" y="2500306"/>
            <a:ext cx="6357982" cy="1143000"/>
          </a:xfrm>
        </p:spPr>
        <p:txBody>
          <a:bodyPr>
            <a:normAutofit fontScale="90000"/>
          </a:bodyPr>
          <a:lstStyle/>
          <a:p>
            <a:r>
              <a:rPr lang="ru-RU" b="1" dirty="0" smtClean="0">
                <a:solidFill>
                  <a:srgbClr val="00B050"/>
                </a:solidFill>
                <a:latin typeface="Batang" pitchFamily="18" charset="-127"/>
                <a:ea typeface="Batang" pitchFamily="18" charset="-127"/>
              </a:rPr>
              <a:t>Кабинет </a:t>
            </a:r>
            <a:br>
              <a:rPr lang="ru-RU" b="1" dirty="0" smtClean="0">
                <a:solidFill>
                  <a:srgbClr val="00B050"/>
                </a:solidFill>
                <a:latin typeface="Batang" pitchFamily="18" charset="-127"/>
                <a:ea typeface="Batang" pitchFamily="18" charset="-127"/>
              </a:rPr>
            </a:br>
            <a:r>
              <a:rPr lang="ru-RU" b="1" dirty="0" smtClean="0">
                <a:solidFill>
                  <a:srgbClr val="00B050"/>
                </a:solidFill>
                <a:latin typeface="Batang" pitchFamily="18" charset="-127"/>
                <a:ea typeface="Batang" pitchFamily="18" charset="-127"/>
              </a:rPr>
              <a:t>педагога-психолога </a:t>
            </a:r>
            <a:endParaRPr lang="ru-RU" b="1" dirty="0">
              <a:solidFill>
                <a:srgbClr val="00B050"/>
              </a:solidFill>
              <a:latin typeface="Batang" pitchFamily="18" charset="-127"/>
              <a:ea typeface="Batang" pitchFamily="18" charset="-127"/>
            </a:endParaRPr>
          </a:p>
        </p:txBody>
      </p:sp>
      <p:sp>
        <p:nvSpPr>
          <p:cNvPr id="6" name="Заголовок 3"/>
          <p:cNvSpPr txBox="1">
            <a:spLocks/>
          </p:cNvSpPr>
          <p:nvPr/>
        </p:nvSpPr>
        <p:spPr>
          <a:xfrm>
            <a:off x="714348" y="642918"/>
            <a:ext cx="7772400" cy="798509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ru-RU" sz="1600" b="0" i="0" u="none" strike="noStrike" kern="1200" cap="none" spc="0" normalizeH="0" baseline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Муниципальное автономное дошкольное образовательное учреждение</a:t>
            </a:r>
            <a:br>
              <a:rPr kumimoji="0" lang="ru-RU" sz="1600" b="0" i="0" u="none" strike="noStrike" kern="1200" cap="none" spc="0" normalizeH="0" baseline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</a:br>
            <a:r>
              <a:rPr kumimoji="0" lang="ru-RU" sz="1600" b="0" i="0" u="none" strike="noStrike" kern="1200" cap="none" spc="0" normalizeH="0" baseline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itchFamily="18" charset="0"/>
                <a:ea typeface="+mj-ea"/>
                <a:cs typeface="Times New Roman" pitchFamily="18" charset="0"/>
              </a:rPr>
              <a:t>детский сад общеразвивающего вида № 42 «Берёзка» г. Белгорода</a:t>
            </a:r>
            <a:endParaRPr kumimoji="0" lang="ru-RU" sz="1600" b="0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Times New Roman" pitchFamily="18" charset="0"/>
              <a:ea typeface="+mj-ea"/>
              <a:cs typeface="Times New Roman" pitchFamily="18" charset="0"/>
            </a:endParaRPr>
          </a:p>
        </p:txBody>
      </p:sp>
      <p:sp>
        <p:nvSpPr>
          <p:cNvPr id="7" name="Содержимое 2"/>
          <p:cNvSpPr txBox="1">
            <a:spLocks/>
          </p:cNvSpPr>
          <p:nvPr/>
        </p:nvSpPr>
        <p:spPr>
          <a:xfrm>
            <a:off x="4572000" y="4357695"/>
            <a:ext cx="3857652" cy="64294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342900" marR="0" lvl="0" indent="-342900" algn="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kumimoji="0" lang="ru-RU" sz="1600" b="0" i="0" u="none" strike="noStrike" kern="1200" cap="none" spc="0" normalizeH="0" baseline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Педагог-психолог </a:t>
            </a:r>
          </a:p>
          <a:p>
            <a:pPr marL="342900" marR="0" lvl="0" indent="-342900" algn="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itchFamily="34" charset="0"/>
              <a:buNone/>
              <a:tabLst/>
              <a:defRPr/>
            </a:pPr>
            <a:r>
              <a:rPr kumimoji="0" lang="ru-RU" sz="1600" b="0" i="0" u="none" strike="noStrike" kern="1200" cap="none" spc="0" normalizeH="0" baseline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Глотова Раиса Владимировна</a:t>
            </a:r>
            <a:endParaRPr kumimoji="0" lang="ru-RU" sz="1600" b="0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Times New Roman" pitchFamily="18" charset="0"/>
              <a:ea typeface="+mn-ea"/>
              <a:cs typeface="Times New Roman" pitchFamily="18" charset="0"/>
            </a:endParaRPr>
          </a:p>
        </p:txBody>
      </p:sp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428860" y="428604"/>
            <a:ext cx="6429420" cy="857248"/>
          </a:xfrm>
        </p:spPr>
        <p:txBody>
          <a:bodyPr>
            <a:normAutofit/>
          </a:bodyPr>
          <a:lstStyle/>
          <a:p>
            <a:r>
              <a:rPr lang="ru-RU" b="1" i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Добро пожаловать!</a:t>
            </a:r>
            <a:endParaRPr lang="ru-RU" b="1" i="1" dirty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8" name="Содержимое 3"/>
          <p:cNvSpPr>
            <a:spLocks noGrp="1"/>
          </p:cNvSpPr>
          <p:nvPr>
            <p:ph idx="1"/>
          </p:nvPr>
        </p:nvSpPr>
        <p:spPr>
          <a:xfrm>
            <a:off x="571472" y="2857496"/>
            <a:ext cx="6286544" cy="2786082"/>
          </a:xfrm>
        </p:spPr>
        <p:txBody>
          <a:bodyPr>
            <a:normAutofit/>
          </a:bodyPr>
          <a:lstStyle/>
          <a:p>
            <a:pPr>
              <a:lnSpc>
                <a:spcPct val="160000"/>
              </a:lnSpc>
            </a:pPr>
            <a:r>
              <a:rPr lang="ru-RU" sz="1600" b="1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  <a:hlinkClick r:id="rId3" action="ppaction://hlinksldjump"/>
              </a:rPr>
              <a:t>Общие сведения о кабинете</a:t>
            </a:r>
            <a:endParaRPr lang="ru-RU" sz="1600" b="1" u="sng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60000"/>
              </a:lnSpc>
            </a:pPr>
            <a:r>
              <a:rPr lang="ru-RU" sz="1600" b="1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  <a:hlinkClick r:id="rId4" action="ppaction://hlinksldjump"/>
              </a:rPr>
              <a:t>Видео обзор кабинета педагога-психолога</a:t>
            </a:r>
            <a:endParaRPr lang="ru-RU" sz="1600" b="1" u="sng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ru-RU" sz="16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  <a:hlinkClick r:id="rId4" action="ppaction://hlinksldjump"/>
              </a:rPr>
              <a:t>Профессиональная зона для организационно-методической и экспертной деятельности педагога-психолога</a:t>
            </a:r>
            <a:endParaRPr lang="ru-RU" sz="1600" b="1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pPr lvl="0">
              <a:lnSpc>
                <a:spcPct val="160000"/>
              </a:lnSpc>
            </a:pPr>
            <a:r>
              <a:rPr lang="ru-RU" sz="1600" b="1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  <a:hlinkClick r:id="rId5" action="ppaction://hlinksldjump"/>
              </a:rPr>
              <a:t>Зона диагностической и коррекционно-развивающей работы</a:t>
            </a:r>
            <a:endParaRPr lang="ru-RU" sz="1600" b="1" u="sng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pPr lvl="0">
              <a:lnSpc>
                <a:spcPct val="160000"/>
              </a:lnSpc>
            </a:pPr>
            <a:r>
              <a:rPr lang="ru-RU" sz="1600" b="1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  <a:hlinkClick r:id="rId6" action="ppaction://hlinksldjump"/>
              </a:rPr>
              <a:t>Зона консультативного приёма</a:t>
            </a:r>
            <a:endParaRPr lang="ru-RU" sz="1600" b="1" u="sng" dirty="0" smtClean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pPr>
              <a:lnSpc>
                <a:spcPct val="160000"/>
              </a:lnSpc>
            </a:pPr>
            <a:r>
              <a:rPr lang="ru-RU" sz="1600" b="1" u="sng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  <a:hlinkClick r:id="rId7" action="ppaction://hlinksldjump"/>
              </a:rPr>
              <a:t>Зона психологической разгрузки (релаксации)  </a:t>
            </a:r>
            <a:endParaRPr lang="ru-RU" sz="1800" dirty="0"/>
          </a:p>
        </p:txBody>
      </p:sp>
      <p:pic>
        <p:nvPicPr>
          <p:cNvPr id="1027" name="Picture 3" descr="C:\Users\Рая\Desktop\0_780a2_3fa8ade6_XXXL.jpg"/>
          <p:cNvPicPr>
            <a:picLocks noChangeAspect="1" noChangeArrowheads="1"/>
          </p:cNvPicPr>
          <p:nvPr/>
        </p:nvPicPr>
        <p:blipFill>
          <a:blip r:embed="rId8"/>
          <a:srcRect/>
          <a:stretch>
            <a:fillRect/>
          </a:stretch>
        </p:blipFill>
        <p:spPr bwMode="auto">
          <a:xfrm>
            <a:off x="571472" y="1285860"/>
            <a:ext cx="4929222" cy="1500198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571736" y="285728"/>
            <a:ext cx="6186502" cy="1143008"/>
          </a:xfrm>
        </p:spPr>
        <p:txBody>
          <a:bodyPr>
            <a:normAutofit fontScale="90000"/>
          </a:bodyPr>
          <a:lstStyle/>
          <a:p>
            <a:r>
              <a:rPr lang="ru-RU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Общие сведения о кабинете</a:t>
            </a:r>
            <a:endParaRPr lang="ru-RU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Содержимое 5"/>
          <p:cNvSpPr>
            <a:spLocks noGrp="1"/>
          </p:cNvSpPr>
          <p:nvPr>
            <p:ph idx="1"/>
          </p:nvPr>
        </p:nvSpPr>
        <p:spPr/>
        <p:txBody>
          <a:bodyPr>
            <a:normAutofit fontScale="62500" lnSpcReduction="20000"/>
          </a:bodyPr>
          <a:lstStyle/>
          <a:p>
            <a:pPr marL="0" indent="342900" algn="just">
              <a:spcBef>
                <a:spcPts val="0"/>
              </a:spcBef>
              <a:buNone/>
            </a:pP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Кабинет педагога - психолога располагается в рекреационной зоне между первым и вторым этажом ДОУ, в левом крыле здания. На первом этаже имеется зона ожидания. </a:t>
            </a:r>
          </a:p>
          <a:p>
            <a:pPr marL="0" indent="342900" algn="just">
              <a:spcBef>
                <a:spcPts val="0"/>
              </a:spcBef>
              <a:buNone/>
            </a:pPr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1. Площадь кабинета – 9 м</a:t>
            </a:r>
            <a:r>
              <a:rPr lang="ru-RU" b="1" baseline="30000" dirty="0" smtClean="0">
                <a:latin typeface="Times New Roman" pitchFamily="18" charset="0"/>
                <a:cs typeface="Times New Roman" pitchFamily="18" charset="0"/>
              </a:rPr>
              <a:t>2</a:t>
            </a:r>
            <a:r>
              <a:rPr lang="ru-RU" b="1" dirty="0" smtClean="0">
                <a:latin typeface="Times New Roman" pitchFamily="18" charset="0"/>
                <a:cs typeface="Times New Roman" pitchFamily="18" charset="0"/>
              </a:rPr>
              <a:t>.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 Цвет стен, пола, мебели, штор, подобран  по  принципу  использования  спокойных  и  нейтральных  тонов,  не вызывающих дополнительного возбуждения и раздражения. Мебель в кабинете  установлена  в  контексте  общей  композиции.  Освещение  в  кабинете  соответствует нормам </a:t>
            </a:r>
            <a:r>
              <a:rPr lang="ru-RU" dirty="0" err="1" smtClean="0">
                <a:latin typeface="Times New Roman" pitchFamily="18" charset="0"/>
                <a:cs typeface="Times New Roman" pitchFamily="18" charset="0"/>
              </a:rPr>
              <a:t>СанПИНа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. </a:t>
            </a:r>
          </a:p>
          <a:p>
            <a:pPr marL="0" indent="342900" algn="just">
              <a:spcBef>
                <a:spcPts val="0"/>
              </a:spcBef>
              <a:buNone/>
            </a:pP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С учетом задач работы детского психолога помещение территориально включает несколько зон, каждая из которых имеет специфическое назначение и соответствующее оснащение:</a:t>
            </a:r>
          </a:p>
          <a:p>
            <a:pPr marL="0" lvl="0" indent="342900" algn="just">
              <a:spcBef>
                <a:spcPts val="0"/>
              </a:spcBef>
              <a:buFont typeface="Wingdings" pitchFamily="2" charset="2"/>
              <a:buChar char="q"/>
            </a:pP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зона ожидания приёма  </a:t>
            </a:r>
          </a:p>
          <a:p>
            <a:pPr marL="0" lvl="0" indent="342900" algn="just">
              <a:spcBef>
                <a:spcPts val="0"/>
              </a:spcBef>
              <a:buFont typeface="Wingdings" pitchFamily="2" charset="2"/>
              <a:buChar char="q"/>
            </a:pP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зона консультативного приёма  </a:t>
            </a:r>
          </a:p>
          <a:p>
            <a:pPr marL="0" lvl="0" indent="342900" algn="just">
              <a:spcBef>
                <a:spcPts val="0"/>
              </a:spcBef>
              <a:buFont typeface="Wingdings" pitchFamily="2" charset="2"/>
              <a:buChar char="q"/>
            </a:pP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зона диагностической и коррекционно-развивающей работы  </a:t>
            </a:r>
          </a:p>
          <a:p>
            <a:pPr marL="0" lvl="0" indent="342900" algn="just">
              <a:spcBef>
                <a:spcPts val="0"/>
              </a:spcBef>
              <a:buFont typeface="Wingdings" pitchFamily="2" charset="2"/>
              <a:buChar char="q"/>
            </a:pP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зона психологической разгрузки (релаксации)  </a:t>
            </a:r>
          </a:p>
          <a:p>
            <a:pPr marL="0" lvl="0" indent="342900" algn="just">
              <a:spcBef>
                <a:spcPts val="0"/>
              </a:spcBef>
              <a:buFont typeface="Wingdings" pitchFamily="2" charset="2"/>
              <a:buChar char="q"/>
            </a:pP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зона организационно-методической деятельности  </a:t>
            </a:r>
          </a:p>
          <a:p>
            <a:pPr>
              <a:buNone/>
            </a:pPr>
            <a:endParaRPr lang="ru-RU" dirty="0"/>
          </a:p>
        </p:txBody>
      </p:sp>
      <p:pic>
        <p:nvPicPr>
          <p:cNvPr id="7" name="Picture 3" descr="C:\Users\Рая\Desktop\0_780a2_3fa8ade6_XXXL.jpg">
            <a:hlinkClick r:id="rId3" action="ppaction://hlinksldjump"/>
          </p:cNvPr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755576" y="620687"/>
            <a:ext cx="1886262" cy="667713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Рисунок 8" descr="colorful-powerpoint-cool-1920x1200-wallpaper152104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10" name="Управляющая кнопка: далее 9">
            <a:hlinkClick r:id="" action="ppaction://hlinkshowjump?jump=nextslide" highlightClick="1"/>
          </p:cNvPr>
          <p:cNvSpPr/>
          <p:nvPr/>
        </p:nvSpPr>
        <p:spPr>
          <a:xfrm>
            <a:off x="8429625" y="6215063"/>
            <a:ext cx="500063" cy="428625"/>
          </a:xfrm>
          <a:prstGeom prst="actionButtonForwardNex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ru-RU"/>
          </a:p>
        </p:txBody>
      </p:sp>
      <p:sp>
        <p:nvSpPr>
          <p:cNvPr id="3" name="TextBox 2"/>
          <p:cNvSpPr txBox="1"/>
          <p:nvPr/>
        </p:nvSpPr>
        <p:spPr>
          <a:xfrm>
            <a:off x="285750" y="785813"/>
            <a:ext cx="8358188" cy="1477328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b="1" i="1" dirty="0">
                <a:solidFill>
                  <a:schemeClr val="accent2"/>
                </a:solidFill>
                <a:latin typeface="+mn-lt"/>
              </a:rPr>
              <a:t>      </a:t>
            </a:r>
            <a:r>
              <a:rPr lang="ru-RU" b="1" i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Организационно-планирующая зона</a:t>
            </a:r>
            <a:r>
              <a:rPr lang="ru-RU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наполнена всем необходимым для проведения коррекционно-развивающей образовательной деятельности, подготовки к консультациям и другим мероприятиям. Она оборудована столом, стулом, имеется компьютер и принтер.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В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закрытом шкафу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располагаются методический материал и другой психологический инструментарий. 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357188" y="5643563"/>
            <a:ext cx="8286750" cy="369332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dirty="0">
                <a:solidFill>
                  <a:schemeClr val="accent2">
                    <a:lumMod val="75000"/>
                  </a:schemeClr>
                </a:solidFill>
                <a:latin typeface="+mn-lt"/>
              </a:rPr>
              <a:t>                                                                                               </a:t>
            </a:r>
          </a:p>
        </p:txBody>
      </p:sp>
      <p:pic>
        <p:nvPicPr>
          <p:cNvPr id="2" name="Рисунок 1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827584" y="2581567"/>
            <a:ext cx="2230219" cy="371703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1" name="Рисунок 10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3923928" y="2837934"/>
            <a:ext cx="4272399" cy="3204299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xmlns="" val="2515969965"/>
      </p:ext>
    </p:extLst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752418" y="428604"/>
            <a:ext cx="5977215" cy="1143000"/>
          </a:xfrm>
        </p:spPr>
        <p:txBody>
          <a:bodyPr>
            <a:normAutofit fontScale="90000"/>
          </a:bodyPr>
          <a:lstStyle/>
          <a:p>
            <a:r>
              <a:rPr lang="ru-RU" sz="36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Зона организационно-методической деятельности </a:t>
            </a:r>
            <a:endParaRPr lang="ru-RU" dirty="0">
              <a:solidFill>
                <a:srgbClr val="7030A0"/>
              </a:solidFill>
            </a:endParaRP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500034" y="1571612"/>
            <a:ext cx="5257808" cy="4525963"/>
          </a:xfrm>
        </p:spPr>
        <p:txBody>
          <a:bodyPr>
            <a:normAutofit fontScale="85000" lnSpcReduction="10000"/>
          </a:bodyPr>
          <a:lstStyle/>
          <a:p>
            <a:pPr>
              <a:buNone/>
            </a:pPr>
            <a:r>
              <a:rPr lang="ru-RU" dirty="0" smtClean="0"/>
              <a:t> </a:t>
            </a:r>
          </a:p>
          <a:p>
            <a:pPr>
              <a:buNone/>
            </a:pPr>
            <a:r>
              <a:rPr lang="ru-RU" sz="2400" b="1" dirty="0" smtClean="0">
                <a:latin typeface="Times New Roman" pitchFamily="18" charset="0"/>
                <a:cs typeface="Times New Roman" pitchFamily="18" charset="0"/>
              </a:rPr>
              <a:t>Необходима для решения следующих задач: </a:t>
            </a:r>
          </a:p>
          <a:p>
            <a:pPr>
              <a:buNone/>
            </a:pPr>
            <a:endParaRPr lang="ru-RU" sz="2400" dirty="0" smtClean="0">
              <a:latin typeface="Times New Roman" pitchFamily="18" charset="0"/>
              <a:cs typeface="Times New Roman" pitchFamily="18" charset="0"/>
            </a:endParaRPr>
          </a:p>
          <a:p>
            <a:r>
              <a:rPr lang="ru-RU" sz="2400" dirty="0" smtClean="0">
                <a:latin typeface="Times New Roman" pitchFamily="18" charset="0"/>
                <a:cs typeface="Times New Roman" pitchFamily="18" charset="0"/>
              </a:rPr>
              <a:t>подготовка и ведение отчетной документации;</a:t>
            </a:r>
          </a:p>
          <a:p>
            <a:r>
              <a:rPr lang="ru-RU" sz="2400" dirty="0" smtClean="0">
                <a:latin typeface="Times New Roman" pitchFamily="18" charset="0"/>
                <a:cs typeface="Times New Roman" pitchFamily="18" charset="0"/>
              </a:rPr>
              <a:t>подготовка консультаций;</a:t>
            </a:r>
          </a:p>
          <a:p>
            <a:r>
              <a:rPr lang="ru-RU" sz="2400" dirty="0" smtClean="0">
                <a:latin typeface="Times New Roman" pitchFamily="18" charset="0"/>
                <a:cs typeface="Times New Roman" pitchFamily="18" charset="0"/>
              </a:rPr>
              <a:t>архивирование и постоянное накопление видео- и методического материала по реализуемым программам;</a:t>
            </a:r>
          </a:p>
          <a:p>
            <a:r>
              <a:rPr lang="ru-RU" sz="2400" dirty="0" smtClean="0">
                <a:latin typeface="Times New Roman" pitchFamily="18" charset="0"/>
                <a:cs typeface="Times New Roman" pitchFamily="18" charset="0"/>
              </a:rPr>
              <a:t>демонстрация детям накопленного материала (по потребности), внесение разнообразия в  процесс  психолого-педагогического сопровождения.</a:t>
            </a:r>
          </a:p>
          <a:p>
            <a:endParaRPr lang="ru-RU" sz="2400" dirty="0"/>
          </a:p>
        </p:txBody>
      </p:sp>
      <p:pic>
        <p:nvPicPr>
          <p:cNvPr id="4" name="Picture 2" descr="C:\Users\Рая\Desktop\b_ar1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760854" y="2285992"/>
            <a:ext cx="3383146" cy="3362327"/>
          </a:xfrm>
          <a:prstGeom prst="rect">
            <a:avLst/>
          </a:prstGeom>
          <a:noFill/>
        </p:spPr>
      </p:pic>
      <p:pic>
        <p:nvPicPr>
          <p:cNvPr id="6" name="Picture 3" descr="C:\Users\Рая\Desktop\0_780a2_3fa8ade6_XXXL.jpg">
            <a:hlinkClick r:id="rId4" action="ppaction://hlinksldjump"/>
          </p:cNvPr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179512" y="476672"/>
            <a:ext cx="2428891" cy="859797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3554" name="Заголовок 1"/>
          <p:cNvSpPr>
            <a:spLocks noGrp="1"/>
          </p:cNvSpPr>
          <p:nvPr>
            <p:ph type="title"/>
          </p:nvPr>
        </p:nvSpPr>
        <p:spPr>
          <a:xfrm>
            <a:off x="2771800" y="34712"/>
            <a:ext cx="6031973" cy="1143000"/>
          </a:xfrm>
        </p:spPr>
        <p:txBody>
          <a:bodyPr>
            <a:normAutofit/>
          </a:bodyPr>
          <a:lstStyle/>
          <a:p>
            <a:r>
              <a:rPr lang="ru-RU" sz="24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Методическое обеспечение </a:t>
            </a:r>
            <a:br>
              <a:rPr lang="ru-RU" sz="24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4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деятельности  педагога-психолога</a:t>
            </a:r>
            <a:endParaRPr lang="ru-RU" sz="2400" dirty="0" smtClean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3555" name="Содержимое 2"/>
          <p:cNvSpPr>
            <a:spLocks noGrp="1"/>
          </p:cNvSpPr>
          <p:nvPr>
            <p:ph idx="1"/>
          </p:nvPr>
        </p:nvSpPr>
        <p:spPr>
          <a:xfrm>
            <a:off x="357188" y="1143000"/>
            <a:ext cx="7086600" cy="4525963"/>
          </a:xfrm>
        </p:spPr>
        <p:txBody>
          <a:bodyPr>
            <a:normAutofit lnSpcReduction="10000"/>
          </a:bodyPr>
          <a:lstStyle/>
          <a:p>
            <a:pPr>
              <a:buFont typeface="Arial" charset="0"/>
              <a:buNone/>
            </a:pPr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В методическое оснащение входит  </a:t>
            </a:r>
            <a:r>
              <a:rPr lang="ru-RU" sz="2000" i="1" dirty="0" smtClean="0">
                <a:latin typeface="Times New Roman" pitchFamily="18" charset="0"/>
                <a:cs typeface="Times New Roman" pitchFamily="18" charset="0"/>
              </a:rPr>
              <a:t>библиотека практического психолога.</a:t>
            </a:r>
            <a:r>
              <a:rPr lang="ru-RU" sz="2000" b="1" i="1" dirty="0" smtClean="0"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>
              <a:buFont typeface="Arial" charset="0"/>
              <a:buNone/>
            </a:pPr>
            <a:r>
              <a:rPr lang="ru-RU" sz="2000" b="1" dirty="0" smtClean="0">
                <a:latin typeface="Times New Roman" pitchFamily="18" charset="0"/>
                <a:cs typeface="Times New Roman" pitchFamily="18" charset="0"/>
              </a:rPr>
              <a:t>Литература подобрана, исходя из следующих позиций: </a:t>
            </a:r>
          </a:p>
          <a:p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литература по общей психологии (включая словари); </a:t>
            </a:r>
          </a:p>
          <a:p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литература по детской психологии; </a:t>
            </a:r>
          </a:p>
          <a:p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литература по педагогической психологии; </a:t>
            </a:r>
          </a:p>
          <a:p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диагностическая литература; </a:t>
            </a:r>
          </a:p>
          <a:p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коррекционно-развивающая литература; </a:t>
            </a:r>
          </a:p>
          <a:p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литература для родителей; </a:t>
            </a:r>
          </a:p>
          <a:p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литература по организации деятельности педагога-психолога в ДОУ; </a:t>
            </a:r>
          </a:p>
          <a:p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литература по правовым вопросам </a:t>
            </a:r>
          </a:p>
          <a:p>
            <a:r>
              <a:rPr lang="ru-RU" sz="2000" dirty="0" smtClean="0">
                <a:latin typeface="Times New Roman" pitchFamily="18" charset="0"/>
                <a:cs typeface="Times New Roman" pitchFamily="18" charset="0"/>
              </a:rPr>
              <a:t>периодические издания. </a:t>
            </a:r>
          </a:p>
          <a:p>
            <a:endParaRPr lang="ru-RU" dirty="0" smtClean="0"/>
          </a:p>
        </p:txBody>
      </p:sp>
      <p:pic>
        <p:nvPicPr>
          <p:cNvPr id="4" name="Picture 2" descr="C:\Users\Рая\Desktop\фото к презентации\фото кабинета\IMG_20141124_163106.jpg"/>
          <p:cNvPicPr>
            <a:picLocks noChangeAspect="1" noChangeArrowheads="1"/>
          </p:cNvPicPr>
          <p:nvPr/>
        </p:nvPicPr>
        <p:blipFill>
          <a:blip r:embed="rId3" cstate="print"/>
          <a:srcRect t="24623"/>
          <a:stretch>
            <a:fillRect/>
          </a:stretch>
        </p:blipFill>
        <p:spPr bwMode="auto">
          <a:xfrm>
            <a:off x="5786446" y="2357430"/>
            <a:ext cx="2715578" cy="3411543"/>
          </a:xfrm>
          <a:prstGeom prst="flowChartAlternateProcess">
            <a:avLst/>
          </a:prstGeom>
          <a:noFill/>
          <a:ln w="9525">
            <a:noFill/>
            <a:miter lim="800000"/>
            <a:headEnd/>
            <a:tailEnd/>
          </a:ln>
          <a:effectLst>
            <a:softEdge rad="112500"/>
          </a:effectLst>
        </p:spPr>
      </p:pic>
      <p:pic>
        <p:nvPicPr>
          <p:cNvPr id="8" name="Picture 3" descr="C:\Users\Рая\Desktop\0_780a2_3fa8ade6_XXXL.jpg">
            <a:hlinkClick r:id="rId4" action="ppaction://hlinksldjump"/>
          </p:cNvPr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67544" y="260648"/>
            <a:ext cx="2428891" cy="859797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6" name="Рисунок 15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483768" y="274638"/>
            <a:ext cx="6203032" cy="1143000"/>
          </a:xfrm>
        </p:spPr>
        <p:txBody>
          <a:bodyPr>
            <a:normAutofit/>
          </a:bodyPr>
          <a:lstStyle/>
          <a:p>
            <a:r>
              <a:rPr 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Документация педагога-психолога</a:t>
            </a:r>
            <a:endParaRPr lang="ru-RU" sz="2800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5" name="Текст 4"/>
          <p:cNvSpPr>
            <a:spLocks noGrp="1"/>
          </p:cNvSpPr>
          <p:nvPr>
            <p:ph type="body" idx="1"/>
          </p:nvPr>
        </p:nvSpPr>
        <p:spPr>
          <a:xfrm>
            <a:off x="899592" y="1340768"/>
            <a:ext cx="3672408" cy="1512168"/>
          </a:xfrm>
        </p:spPr>
        <p:txBody>
          <a:bodyPr/>
          <a:lstStyle/>
          <a:p>
            <a:pPr algn="ctr"/>
            <a:r>
              <a:rPr lang="ru-RU" b="0" dirty="0" smtClean="0">
                <a:latin typeface="Times New Roman" pitchFamily="18" charset="0"/>
                <a:cs typeface="Times New Roman" pitchFamily="18" charset="0"/>
              </a:rPr>
              <a:t>Основная документация.</a:t>
            </a:r>
          </a:p>
          <a:p>
            <a:pPr algn="ctr"/>
            <a:r>
              <a:rPr lang="ru-RU" b="0" dirty="0" smtClean="0">
                <a:latin typeface="Times New Roman" pitchFamily="18" charset="0"/>
                <a:cs typeface="Times New Roman" pitchFamily="18" charset="0"/>
              </a:rPr>
              <a:t>Журналы учета </a:t>
            </a:r>
          </a:p>
          <a:p>
            <a:pPr algn="ctr"/>
            <a:r>
              <a:rPr lang="ru-RU" b="0" dirty="0" smtClean="0">
                <a:latin typeface="Times New Roman" pitchFamily="18" charset="0"/>
                <a:cs typeface="Times New Roman" pitchFamily="18" charset="0"/>
              </a:rPr>
              <a:t>видов работы.</a:t>
            </a:r>
            <a:endParaRPr lang="ru-RU" b="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7" name="Текст 6"/>
          <p:cNvSpPr>
            <a:spLocks noGrp="1"/>
          </p:cNvSpPr>
          <p:nvPr>
            <p:ph type="body" sz="quarter" idx="3"/>
          </p:nvPr>
        </p:nvSpPr>
        <p:spPr>
          <a:xfrm>
            <a:off x="4643438" y="4500570"/>
            <a:ext cx="4041775" cy="1224136"/>
          </a:xfrm>
        </p:spPr>
        <p:txBody>
          <a:bodyPr/>
          <a:lstStyle/>
          <a:p>
            <a:pPr algn="ctr"/>
            <a:r>
              <a:rPr lang="ru-RU" b="0" dirty="0" smtClean="0">
                <a:latin typeface="Times New Roman" pitchFamily="18" charset="0"/>
                <a:cs typeface="Times New Roman" pitchFamily="18" charset="0"/>
              </a:rPr>
              <a:t>Программы по основным направлениям деятельности педагога-психолога .</a:t>
            </a:r>
            <a:endParaRPr lang="ru-RU" b="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11" name="Содержимое 10" descr="DSCN1278.JPG"/>
          <p:cNvPicPr>
            <a:picLocks noGrp="1" noChangeAspect="1"/>
          </p:cNvPicPr>
          <p:nvPr>
            <p:ph sz="half" idx="2"/>
          </p:nvPr>
        </p:nvPicPr>
        <p:blipFill>
          <a:blip r:embed="rId3" cstate="print"/>
          <a:srcRect l="46287" t="6804" b="17753"/>
          <a:stretch>
            <a:fillRect/>
          </a:stretch>
        </p:blipFill>
        <p:spPr>
          <a:xfrm rot="5400000">
            <a:off x="1070687" y="2929784"/>
            <a:ext cx="2643207" cy="2784382"/>
          </a:xfrm>
          <a:prstGeom prst="round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5" name="Содержимое 14" descr="IMG_20151028_170140.jpg"/>
          <p:cNvPicPr>
            <a:picLocks noGrp="1" noChangeAspect="1"/>
          </p:cNvPicPr>
          <p:nvPr>
            <p:ph sz="quarter" idx="4"/>
          </p:nvPr>
        </p:nvPicPr>
        <p:blipFill>
          <a:blip r:embed="rId4" cstate="print"/>
          <a:stretch>
            <a:fillRect/>
          </a:stretch>
        </p:blipFill>
        <p:spPr>
          <a:xfrm>
            <a:off x="4643438" y="1571612"/>
            <a:ext cx="4041775" cy="2425065"/>
          </a:xfrm>
          <a:prstGeom prst="round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8" name="Picture 3" descr="C:\Users\Рая\Desktop\0_780a2_3fa8ade6_XXXL.jpg">
            <a:hlinkClick r:id="rId5" action="ppaction://hlinksldjump"/>
          </p:cNvPr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79512" y="428603"/>
            <a:ext cx="2428891" cy="859797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Рисунок 7" descr="colorful-powerpoint-cool-1920x1200-wallpaper152104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8194" name="Заголовок 1"/>
          <p:cNvSpPr>
            <a:spLocks noGrp="1"/>
          </p:cNvSpPr>
          <p:nvPr>
            <p:ph type="title"/>
          </p:nvPr>
        </p:nvSpPr>
        <p:spPr>
          <a:xfrm>
            <a:off x="3203847" y="642938"/>
            <a:ext cx="5454377" cy="571500"/>
          </a:xfrm>
        </p:spPr>
        <p:txBody>
          <a:bodyPr/>
          <a:lstStyle/>
          <a:p>
            <a:pPr eaLnBrk="1" hangingPunct="1">
              <a:defRPr/>
            </a:pPr>
            <a:r>
              <a:rPr lang="ru-RU" altLang="ru-RU" sz="28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Диагностический сектор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357188" y="1214438"/>
            <a:ext cx="8358187" cy="1200150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dirty="0">
                <a:latin typeface="+mn-lt"/>
              </a:rPr>
              <a:t>     </a:t>
            </a:r>
            <a:r>
              <a:rPr lang="ru-RU" dirty="0">
                <a:latin typeface="Times New Roman" pitchFamily="18" charset="0"/>
                <a:cs typeface="Times New Roman" pitchFamily="18" charset="0"/>
              </a:rPr>
              <a:t>Сектор содержит шкаф и полку для хранения игрушек, способствующих установлению контакта с детьми, комплекты диагностических материалов, в том числе и компьютерный набор, для психолого-педагогического обследования </a:t>
            </a:r>
            <a:r>
              <a:rPr lang="ru-RU" dirty="0" smtClean="0">
                <a:latin typeface="Times New Roman" pitchFamily="18" charset="0"/>
                <a:cs typeface="Times New Roman" pitchFamily="18" charset="0"/>
              </a:rPr>
              <a:t>взрослых</a:t>
            </a:r>
            <a:r>
              <a:rPr lang="ru-RU" dirty="0">
                <a:latin typeface="Times New Roman" pitchFamily="18" charset="0"/>
                <a:cs typeface="Times New Roman" pitchFamily="18" charset="0"/>
              </a:rPr>
              <a:t>,  детские столы и стулья.  </a:t>
            </a:r>
          </a:p>
        </p:txBody>
      </p:sp>
      <p:pic>
        <p:nvPicPr>
          <p:cNvPr id="5" name="Picture 2" descr="C:\Users\Рая\Desktop\фото к презентации\IMG_20151028_170352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42844" y="2571744"/>
            <a:ext cx="5119724" cy="3071834"/>
          </a:xfrm>
          <a:prstGeom prst="flowChartAlternateProcess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6" name="Picture 2" descr="C:\Users\Рая\Desktop\фото к презентации\IMG_20150225_182356.jpg"/>
          <p:cNvPicPr>
            <a:picLocks noChangeAspect="1" noChangeArrowheads="1"/>
          </p:cNvPicPr>
          <p:nvPr/>
        </p:nvPicPr>
        <p:blipFill>
          <a:blip r:embed="rId5" cstate="print"/>
          <a:srcRect t="26667"/>
          <a:stretch>
            <a:fillRect/>
          </a:stretch>
        </p:blipFill>
        <p:spPr bwMode="auto">
          <a:xfrm>
            <a:off x="5572132" y="2428868"/>
            <a:ext cx="3000396" cy="3667151"/>
          </a:xfrm>
          <a:prstGeom prst="flowChartAlternateProcess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7" name="Picture 3" descr="C:\Users\Рая\Desktop\0_780a2_3fa8ade6_XXXL.jpg">
            <a:hlinkClick r:id="rId6" action="ppaction://hlinksldjump"/>
          </p:cNvPr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357188" y="409212"/>
            <a:ext cx="2428891" cy="859797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8" name="Заголовок 7"/>
          <p:cNvSpPr>
            <a:spLocks noGrp="1"/>
          </p:cNvSpPr>
          <p:nvPr>
            <p:ph type="title"/>
          </p:nvPr>
        </p:nvSpPr>
        <p:spPr>
          <a:xfrm>
            <a:off x="3491880" y="357166"/>
            <a:ext cx="5194920" cy="767578"/>
          </a:xfrm>
        </p:spPr>
        <p:txBody>
          <a:bodyPr>
            <a:noAutofit/>
          </a:bodyPr>
          <a:lstStyle/>
          <a:p>
            <a:r>
              <a:rPr lang="ru-RU" altLang="ru-RU" sz="24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Методическая наполняемость диагностического сектора</a:t>
            </a:r>
            <a:endParaRPr lang="ru-RU" sz="2400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6" name="Содержимое 5" descr="DSCN0777.JPG"/>
          <p:cNvPicPr>
            <a:picLocks noGrp="1" noChangeAspect="1"/>
          </p:cNvPicPr>
          <p:nvPr>
            <p:ph idx="1"/>
          </p:nvPr>
        </p:nvPicPr>
        <p:blipFill>
          <a:blip r:embed="rId3" cstate="print"/>
          <a:stretch>
            <a:fillRect/>
          </a:stretch>
        </p:blipFill>
        <p:spPr>
          <a:xfrm>
            <a:off x="500035" y="1110256"/>
            <a:ext cx="3567910" cy="2675933"/>
          </a:xfrm>
          <a:prstGeom prst="round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7" name="Рисунок 6" descr="DSCN0784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4500562" y="1288401"/>
            <a:ext cx="3330385" cy="2497789"/>
          </a:xfrm>
          <a:prstGeom prst="round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0" name="Рисунок 9" descr="DSCN0832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2643174" y="3714752"/>
            <a:ext cx="3857620" cy="2893215"/>
          </a:xfrm>
          <a:prstGeom prst="round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9" name="Picture 3" descr="C:\Users\Рая\Desktop\0_780a2_3fa8ade6_XXXL.jpg">
            <a:hlinkClick r:id="rId6" action="ppaction://hlinksldjump"/>
          </p:cNvPr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642910" y="260648"/>
            <a:ext cx="2428891" cy="859797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Рисунок 9" descr="colorful-powerpoint-cool-1920x1200-wallpaper152104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9220" name="Заголовок 1"/>
          <p:cNvSpPr>
            <a:spLocks noGrp="1"/>
          </p:cNvSpPr>
          <p:nvPr>
            <p:ph type="title"/>
          </p:nvPr>
        </p:nvSpPr>
        <p:spPr>
          <a:xfrm>
            <a:off x="3059831" y="571500"/>
            <a:ext cx="5669831" cy="500063"/>
          </a:xfrm>
        </p:spPr>
        <p:txBody>
          <a:bodyPr>
            <a:normAutofit fontScale="90000"/>
          </a:bodyPr>
          <a:lstStyle/>
          <a:p>
            <a:pPr algn="ctr" eaLnBrk="1" hangingPunct="1"/>
            <a:r>
              <a:rPr lang="ru-RU" sz="2800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Коррекционный сектор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428625" y="1340768"/>
            <a:ext cx="8215313" cy="1754326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Этот сектор оснащён столами и стульчиками для детей, шкафами и полкой с дидактическими материалами, игрушками, развивающими играми для детей младшего и старшего возраста.  Для воспитанников старшего возраста имеется большой набор дидактических игр, направленных на  развитие эмоциональной сферы,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демонстрационный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материал «Наши чувства и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эмоции,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набор развивающих карточек «Рисуй, стирай и снова играй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!».</a:t>
            </a:r>
            <a:endParaRPr lang="ru-RU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5" name="Picture 3" descr="C:\Users\Рая\Desktop\0_780a2_3fa8ade6_XXXL.jpg">
            <a:hlinkClick r:id="rId4" action="ppaction://hlinksldjump"/>
          </p:cNvPr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63337" y="332656"/>
            <a:ext cx="2428891" cy="859797"/>
          </a:xfrm>
          <a:prstGeom prst="rect">
            <a:avLst/>
          </a:prstGeom>
          <a:noFill/>
        </p:spPr>
      </p:pic>
      <p:pic>
        <p:nvPicPr>
          <p:cNvPr id="7" name="Picture 2" descr="C:\Users\Рая\Desktop\фото к презентации\SDC18003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414168" y="3429000"/>
            <a:ext cx="3794317" cy="2845739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8" name="Picture 2" descr="C:\Users\Рая\Desktop\фото к презентации\фото кабинета\IMG_20141124_162913_4CS.jpg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4536281" y="3253254"/>
            <a:ext cx="1918337" cy="3197229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12" name="Picture 3" descr="C:\Users\Рая\Desktop\фото к презентации\фото кабинета\IMG_20141124_163303.jpg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6804248" y="3095094"/>
            <a:ext cx="1963860" cy="3273099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Рисунок 8" descr="colorful-powerpoint-cool-1920x1200-wallpaper152104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500063" y="857250"/>
            <a:ext cx="8072437" cy="2862263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dirty="0">
                <a:latin typeface="+mn-lt"/>
              </a:rPr>
              <a:t>    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В коррекционном секторе предусмотрено </a:t>
            </a:r>
            <a:r>
              <a:rPr lang="ru-RU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место для работы с песком и водой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– это столик-</a:t>
            </a:r>
            <a:r>
              <a:rPr lang="ru-RU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трансформер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и индивидуальные ёмкости, которые можно быстро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убрать и стол с подсветкой для рисования.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Игры с песком помогают в развитии мелкой моторики, графических навыков, здесь с помощью мелких игрушек (типа «Киндер-сюрприз»)  ребёнок выстраивает свой мир.  </a:t>
            </a:r>
          </a:p>
          <a:p>
            <a:pPr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Рядом находится </a:t>
            </a:r>
            <a:r>
              <a:rPr lang="ru-RU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уголок для снятия агрессии и психологической разгрузки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Он оснащён подушкой для битья, мягким мячом,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мишенью с шариками на липучках. Ребёнок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при необходимости может стучать, кричать, прыгать, снимая, таким образом,  скопившееся напряжение.</a:t>
            </a:r>
          </a:p>
          <a:p>
            <a:pPr algn="just" fontAlgn="auto">
              <a:spcBef>
                <a:spcPts val="0"/>
              </a:spcBef>
              <a:spcAft>
                <a:spcPts val="0"/>
              </a:spcAft>
              <a:defRPr/>
            </a:pPr>
            <a:endParaRPr lang="ru-RU" dirty="0">
              <a:solidFill>
                <a:schemeClr val="accent2">
                  <a:lumMod val="75000"/>
                </a:schemeClr>
              </a:solidFill>
              <a:latin typeface="+mn-lt"/>
            </a:endParaRPr>
          </a:p>
        </p:txBody>
      </p:sp>
      <p:pic>
        <p:nvPicPr>
          <p:cNvPr id="11" name="Picture 3" descr="C:\Users\Рая\Desktop\февраль\Фото - детский сад работа\фото кабинета\DSCN1265.JPG"/>
          <p:cNvPicPr>
            <a:picLocks noChangeAspect="1" noChangeArrowheads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639490" y="3533591"/>
            <a:ext cx="3932510" cy="2949383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12" name="Picture 2" descr="C:\Users\Рая\Desktop\фото к презентации\IMG_20151028_135339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785443" y="3533591"/>
            <a:ext cx="3814441" cy="2949383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13" name="Picture 3" descr="C:\Users\Рая\Desktop\0_780a2_3fa8ade6_XXXL.jpg">
            <a:hlinkClick r:id="rId6" action="ppaction://hlinksldjump"/>
          </p:cNvPr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467544" y="171791"/>
            <a:ext cx="2138201" cy="756896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xmlns="" val="3375322800"/>
      </p:ext>
    </p:extLst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3973521623"/>
      </p:ext>
    </p:extLst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Рисунок 7" descr="colorful-powerpoint-cool-1920x1200-wallpaper152104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Прямоугольник 2"/>
          <p:cNvSpPr/>
          <p:nvPr/>
        </p:nvSpPr>
        <p:spPr>
          <a:xfrm>
            <a:off x="285750" y="2428875"/>
            <a:ext cx="8572500" cy="923925"/>
          </a:xfrm>
          <a:prstGeom prst="rect">
            <a:avLst/>
          </a:prstGeom>
        </p:spPr>
        <p:txBody>
          <a:bodyPr>
            <a:spAutoFit/>
          </a:bodyPr>
          <a:lstStyle/>
          <a:p>
            <a:pPr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b="1" i="1" dirty="0">
                <a:solidFill>
                  <a:schemeClr val="accent2"/>
                </a:solidFill>
                <a:latin typeface="+mn-lt"/>
              </a:rPr>
              <a:t>     </a:t>
            </a:r>
            <a:r>
              <a:rPr lang="ru-RU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Игровое пространство 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находится в коррекционном секторе. Можно  позаниматься за столом, играя в развивающие игры.   А затем повернуться и пересесть на ковёр, где продолжать играть. </a:t>
            </a:r>
          </a:p>
        </p:txBody>
      </p:sp>
      <p:pic>
        <p:nvPicPr>
          <p:cNvPr id="4" name="Picture 2" descr="C:\Users\Рая\Desktop\фото к презентации\IMG_20151028_170457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714348" y="214290"/>
            <a:ext cx="3929090" cy="2286016"/>
          </a:xfrm>
          <a:prstGeom prst="flowChartAlternateProcess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5" name="Picture 2" descr="C:\Users\Рая\Desktop\фото к презентации\IMG_20151028_170412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929190" y="214290"/>
            <a:ext cx="3786214" cy="2251140"/>
          </a:xfrm>
          <a:prstGeom prst="flowChartAlternateProcess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7" name="Рисунок 6" descr="C:\Users\Рая\Desktop\DSCN1253.JPG"/>
          <p:cNvPicPr/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714740" y="3407648"/>
            <a:ext cx="3929090" cy="3004386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10" name="Содержимое 9" descr="DSCN0811.JP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5076056" y="3429000"/>
            <a:ext cx="3748056" cy="2811042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Рисунок 8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2339752" y="260648"/>
            <a:ext cx="6203032" cy="940966"/>
          </a:xfrm>
        </p:spPr>
        <p:txBody>
          <a:bodyPr>
            <a:normAutofit fontScale="90000"/>
          </a:bodyPr>
          <a:lstStyle/>
          <a:p>
            <a:r>
              <a:rPr lang="ru-RU" sz="2400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Дидактические материалы и оборудование, используемых в коррекционно-развивающей работе</a:t>
            </a:r>
            <a:endParaRPr lang="ru-RU" sz="2400" b="1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Объект 3"/>
          <p:cNvPicPr>
            <a:picLocks noGrp="1" noChangeAspect="1"/>
          </p:cNvPicPr>
          <p:nvPr>
            <p:ph sz="half" idx="1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259632" y="1478003"/>
            <a:ext cx="6624736" cy="4968553"/>
          </a:xfrm>
        </p:spPr>
      </p:pic>
      <p:pic>
        <p:nvPicPr>
          <p:cNvPr id="10" name="Рисунок 9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259632" y="1484784"/>
            <a:ext cx="6436743" cy="4827558"/>
          </a:xfrm>
          <a:prstGeom prst="rect">
            <a:avLst/>
          </a:prstGeom>
        </p:spPr>
      </p:pic>
      <p:pic>
        <p:nvPicPr>
          <p:cNvPr id="12" name="Рисунок 11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227786" y="1484784"/>
            <a:ext cx="6500433" cy="4875326"/>
          </a:xfrm>
          <a:prstGeom prst="rect">
            <a:avLst/>
          </a:prstGeom>
        </p:spPr>
      </p:pic>
      <p:pic>
        <p:nvPicPr>
          <p:cNvPr id="15" name="Рисунок 14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215655" y="1522414"/>
            <a:ext cx="6480720" cy="4860540"/>
          </a:xfrm>
          <a:prstGeom prst="rect">
            <a:avLst/>
          </a:prstGeom>
        </p:spPr>
      </p:pic>
      <p:pic>
        <p:nvPicPr>
          <p:cNvPr id="16" name="Рисунок 15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268424" y="1484785"/>
            <a:ext cx="6975983" cy="4951254"/>
          </a:xfrm>
          <a:prstGeom prst="rect">
            <a:avLst/>
          </a:prstGeom>
        </p:spPr>
      </p:pic>
      <p:pic>
        <p:nvPicPr>
          <p:cNvPr id="17" name="Picture 3" descr="C:\Users\Рая\Desktop\0_780a2_3fa8ade6_XXXL.jpg">
            <a:hlinkClick r:id="rId8" action="ppaction://hlinksldjump"/>
          </p:cNvPr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463338" y="476671"/>
            <a:ext cx="2022052" cy="715781"/>
          </a:xfrm>
          <a:prstGeom prst="rect">
            <a:avLst/>
          </a:prstGeom>
          <a:noFill/>
        </p:spPr>
      </p:pic>
      <p:pic>
        <p:nvPicPr>
          <p:cNvPr id="18" name="Содержимое 9" descr="DSCN0783.JPG"/>
          <p:cNvPicPr>
            <a:picLocks noChangeAspect="1"/>
          </p:cNvPicPr>
          <p:nvPr/>
        </p:nvPicPr>
        <p:blipFill>
          <a:blip r:embed="rId10" cstate="print"/>
          <a:stretch>
            <a:fillRect/>
          </a:stretch>
        </p:blipFill>
        <p:spPr>
          <a:xfrm>
            <a:off x="1291263" y="1482360"/>
            <a:ext cx="6953143" cy="4871843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19" name="Содержимое 8" descr="DSCN0780.JPG"/>
          <p:cNvPicPr>
            <a:picLocks noChangeAspect="1"/>
          </p:cNvPicPr>
          <p:nvPr/>
        </p:nvPicPr>
        <p:blipFill>
          <a:blip r:embed="rId11" cstate="print"/>
          <a:stretch>
            <a:fillRect/>
          </a:stretch>
        </p:blipFill>
        <p:spPr>
          <a:xfrm rot="20662746">
            <a:off x="1094719" y="1378427"/>
            <a:ext cx="3568769" cy="5040273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xmlns="" val="1193851095"/>
      </p:ext>
    </p:extLst>
  </p:cSld>
  <p:clrMapOvr>
    <a:masterClrMapping/>
  </p:clrMapOvr>
  <p:transition spd="slow">
    <p:circl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with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2000"/>
                            </p:stCondLst>
                            <p:childTnLst>
                              <p:par>
                                <p:cTn id="11" presetID="31" presetClass="entr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5000"/>
                            </p:stCondLst>
                            <p:childTnLst>
                              <p:par>
                                <p:cTn id="18" presetID="31" presetClass="entr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8000"/>
                            </p:stCondLst>
                            <p:childTnLst>
                              <p:par>
                                <p:cTn id="25" presetID="31" presetClass="entr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2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2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2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2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11000"/>
                            </p:stCondLst>
                            <p:childTnLst>
                              <p:par>
                                <p:cTn id="32" presetID="31" presetClass="entr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4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7" dur="2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8" fill="hold">
                            <p:stCondLst>
                              <p:cond delay="14000"/>
                            </p:stCondLst>
                            <p:childTnLst>
                              <p:par>
                                <p:cTn id="39" presetID="31" presetClass="entr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1" dur="2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2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2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4" dur="2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5" fill="hold">
                            <p:stCondLst>
                              <p:cond delay="17000"/>
                            </p:stCondLst>
                            <p:childTnLst>
                              <p:par>
                                <p:cTn id="46" presetID="53" presetClass="entr" presetSubtype="16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8" dur="2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2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0" dur="2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«Дары </a:t>
            </a:r>
            <a:r>
              <a:rPr lang="ru-RU" b="1" dirty="0" err="1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Фрёбеля</a:t>
            </a:r>
            <a:r>
              <a:rPr lang="ru-RU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»</a:t>
            </a:r>
            <a:endParaRPr lang="ru-RU" b="1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6" name="Объект 5"/>
          <p:cNvPicPr>
            <a:picLocks noGrp="1" noChangeAspect="1"/>
          </p:cNvPicPr>
          <p:nvPr>
            <p:ph sz="half" idx="1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533400" y="1700808"/>
            <a:ext cx="4038600" cy="302895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7" name="Объект 6"/>
          <p:cNvPicPr>
            <a:picLocks noGrp="1" noChangeAspect="1"/>
          </p:cNvPicPr>
          <p:nvPr>
            <p:ph sz="half" idx="2"/>
          </p:nvPr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4716016" y="2564904"/>
            <a:ext cx="4038600" cy="302895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8" name="Picture 3" descr="C:\Users\Рая\Desktop\0_780a2_3fa8ade6_XXXL.jpg">
            <a:hlinkClick r:id="rId5" action="ppaction://hlinksldjump"/>
          </p:cNvPr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6084168" y="1340768"/>
            <a:ext cx="2428891" cy="859797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xmlns="" val="324046398"/>
      </p:ext>
    </p:extLst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4" name="Заголовок 1"/>
          <p:cNvSpPr>
            <a:spLocks noGrp="1"/>
          </p:cNvSpPr>
          <p:nvPr>
            <p:ph idx="1"/>
          </p:nvPr>
        </p:nvSpPr>
        <p:spPr>
          <a:xfrm>
            <a:off x="457200" y="476672"/>
            <a:ext cx="8229600" cy="5649491"/>
          </a:xfrm>
        </p:spPr>
        <p:txBody>
          <a:bodyPr>
            <a:normAutofit/>
            <a:scene3d>
              <a:camera prst="orthographicFront"/>
              <a:lightRig rig="flat" dir="tl">
                <a:rot lat="0" lon="0" rev="6600000"/>
              </a:lightRig>
            </a:scene3d>
            <a:sp3d extrusionH="25400" contourW="8890">
              <a:bevelT w="38100" h="31750"/>
              <a:contourClr>
                <a:schemeClr val="accent2">
                  <a:shade val="75000"/>
                </a:schemeClr>
              </a:contourClr>
            </a:sp3d>
          </a:bodyPr>
          <a:lstStyle/>
          <a:p>
            <a:pPr marL="0" indent="0" algn="ctr">
              <a:buFont typeface="Arial" charset="0"/>
              <a:buNone/>
              <a:defRPr/>
            </a:pPr>
            <a:r>
              <a:rPr lang="ru-RU" sz="2800" b="1" dirty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latin typeface="Times New Roman" panose="02020603050405020304" pitchFamily="18" charset="0"/>
                <a:cs typeface="Times New Roman" panose="02020603050405020304" pitchFamily="18" charset="0"/>
              </a:rPr>
              <a:t>Уголок для развития </a:t>
            </a:r>
            <a:r>
              <a:rPr lang="ru-RU" sz="2800" b="1" dirty="0" smtClean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latin typeface="Times New Roman" panose="02020603050405020304" pitchFamily="18" charset="0"/>
                <a:cs typeface="Times New Roman" panose="02020603050405020304" pitchFamily="18" charset="0"/>
              </a:rPr>
              <a:t>эмоциональной </a:t>
            </a:r>
            <a:r>
              <a:rPr lang="ru-RU" sz="2800" b="1" dirty="0">
                <a:ln w="11430"/>
                <a:gradFill>
                  <a:gsLst>
                    <a:gs pos="0">
                      <a:schemeClr val="accent2">
                        <a:tint val="70000"/>
                        <a:satMod val="245000"/>
                      </a:schemeClr>
                    </a:gs>
                    <a:gs pos="75000">
                      <a:schemeClr val="accent2">
                        <a:tint val="90000"/>
                        <a:shade val="60000"/>
                        <a:satMod val="240000"/>
                      </a:schemeClr>
                    </a:gs>
                    <a:gs pos="100000">
                      <a:schemeClr val="accent2">
                        <a:tint val="100000"/>
                        <a:shade val="50000"/>
                        <a:satMod val="240000"/>
                      </a:schemeClr>
                    </a:gs>
                  </a:gsLst>
                  <a:lin ang="5400000"/>
                </a:gradFill>
                <a:latin typeface="Times New Roman" panose="02020603050405020304" pitchFamily="18" charset="0"/>
                <a:cs typeface="Times New Roman" panose="02020603050405020304" pitchFamily="18" charset="0"/>
              </a:rPr>
              <a:t>сферы </a:t>
            </a:r>
          </a:p>
          <a:p>
            <a:pPr>
              <a:defRPr/>
            </a:pPr>
            <a:r>
              <a:rPr lang="ru-RU" sz="2000" dirty="0" smtClean="0">
                <a:ln w="11430"/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Привлекает детей и помогает им понимать собственные эмоции, эмоциональные состояния других.</a:t>
            </a:r>
          </a:p>
          <a:p>
            <a:pPr>
              <a:defRPr/>
            </a:pPr>
            <a:r>
              <a:rPr lang="ru-RU" sz="2000" dirty="0" smtClean="0">
                <a:ln w="11430"/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Способствует овладению средствами эмоциональной выразительности.</a:t>
            </a:r>
          </a:p>
          <a:p>
            <a:pPr>
              <a:defRPr/>
            </a:pPr>
            <a:r>
              <a:rPr lang="ru-RU" sz="2000" dirty="0" smtClean="0">
                <a:ln w="11430"/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Включает в себя уголок настроения, разнообразные игры и пособия на развитие эмоциональной сферы.</a:t>
            </a:r>
          </a:p>
          <a:p>
            <a:pPr>
              <a:defRPr/>
            </a:pPr>
            <a:endParaRPr lang="ru-RU" sz="2000" dirty="0">
              <a:ln w="11430"/>
              <a:solidFill>
                <a:srgbClr val="7030A0"/>
              </a:solidFill>
            </a:endParaRPr>
          </a:p>
        </p:txBody>
      </p:sp>
      <p:pic>
        <p:nvPicPr>
          <p:cNvPr id="9" name="Рисунок 8" descr="DSCN0835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4291487" y="3212976"/>
            <a:ext cx="2401289" cy="3201718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10" name="Рисунок 9" descr="DSCN0798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611560" y="3374692"/>
            <a:ext cx="3352310" cy="2514232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8" name="Содержимое 3" descr="DSCN0788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6868968" y="3584186"/>
            <a:ext cx="2117716" cy="2121099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11" name="Picture 3" descr="C:\Users\Рая\Desktop\0_780a2_3fa8ade6_XXXL.jpg">
            <a:hlinkClick r:id="rId6" action="ppaction://hlinksldjump"/>
          </p:cNvPr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6746765" y="1340768"/>
            <a:ext cx="2428891" cy="859797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ru-RU" sz="2400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Дидактический материал для практических занятий по развитию и коррекции эмоционально-волевой сферы</a:t>
            </a:r>
            <a:endParaRPr lang="ru-RU" sz="2400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9" name="Содержимое 8" descr="DSCN0857.JPG"/>
          <p:cNvPicPr>
            <a:picLocks noGrp="1" noChangeAspect="1"/>
          </p:cNvPicPr>
          <p:nvPr>
            <p:ph sz="half" idx="1"/>
          </p:nvPr>
        </p:nvPicPr>
        <p:blipFill>
          <a:blip r:embed="rId3" cstate="print"/>
          <a:stretch>
            <a:fillRect/>
          </a:stretch>
        </p:blipFill>
        <p:spPr>
          <a:xfrm rot="16200000">
            <a:off x="67306" y="3276369"/>
            <a:ext cx="3387452" cy="2540589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0" name="Содержимое 9" descr="IMG_20151028_170246.jpg"/>
          <p:cNvPicPr>
            <a:picLocks noGrp="1" noChangeAspect="1"/>
          </p:cNvPicPr>
          <p:nvPr>
            <p:ph sz="half" idx="2"/>
          </p:nvPr>
        </p:nvPicPr>
        <p:blipFill>
          <a:blip r:embed="rId4" cstate="print"/>
          <a:stretch>
            <a:fillRect/>
          </a:stretch>
        </p:blipFill>
        <p:spPr>
          <a:xfrm>
            <a:off x="6948264" y="1473692"/>
            <a:ext cx="1917741" cy="3196235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1" name="Рисунок 10" descr="DSCN0859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3232212" y="2924944"/>
            <a:ext cx="3571868" cy="267890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12" name="Содержимое 3"/>
          <p:cNvSpPr txBox="1">
            <a:spLocks/>
          </p:cNvSpPr>
          <p:nvPr/>
        </p:nvSpPr>
        <p:spPr>
          <a:xfrm>
            <a:off x="490736" y="1340768"/>
            <a:ext cx="5482952" cy="139675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514350" marR="0" lvl="0" indent="-51435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ru-RU" b="0" i="1" u="none" strike="noStrike" kern="1200" cap="none" spc="0" normalizeH="0" baseline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боксерская груша</a:t>
            </a:r>
          </a:p>
          <a:p>
            <a:pPr marL="514350" marR="0" lvl="0" indent="-51435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ru-RU" b="0" i="1" u="none" strike="noStrike" kern="1200" cap="none" spc="0" normalizeH="0" baseline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«сердитая подушка»</a:t>
            </a:r>
          </a:p>
          <a:p>
            <a:pPr marL="514350" marR="0" lvl="0" indent="-51435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ru-RU" b="0" i="1" u="none" strike="noStrike" kern="1200" cap="none" spc="0" normalizeH="0" baseline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«злая мишень» (мишень с «шариками злости»)</a:t>
            </a:r>
          </a:p>
          <a:p>
            <a:pPr marL="514350" marR="0" lvl="0" indent="-51435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ru-RU" b="0" i="1" u="none" strike="noStrike" kern="1200" cap="none" spc="0" normalizeH="0" baseline="0" noProof="0" dirty="0" smtClean="0">
                <a:ln>
                  <a:noFill/>
                </a:ln>
                <a:solidFill>
                  <a:srgbClr val="002060"/>
                </a:solidFill>
                <a:effectLst/>
                <a:uLnTx/>
                <a:uFillTx/>
                <a:latin typeface="Times New Roman" pitchFamily="18" charset="0"/>
                <a:ea typeface="+mn-ea"/>
                <a:cs typeface="Times New Roman" pitchFamily="18" charset="0"/>
              </a:rPr>
              <a:t>мешочек для криков, злости</a:t>
            </a:r>
          </a:p>
        </p:txBody>
      </p:sp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5" name="Рисунок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0" y="108015"/>
            <a:ext cx="9115712" cy="653383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xmlns="" val="1857256152"/>
      </p:ext>
    </p:extLst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AutoShape 2"/>
          <p:cNvSpPr>
            <a:spLocks noGrp="1" noChangeArrowheads="1"/>
          </p:cNvSpPr>
          <p:nvPr>
            <p:ph type="title"/>
          </p:nvPr>
        </p:nvSpPr>
        <p:spPr>
          <a:xfrm>
            <a:off x="0" y="142875"/>
            <a:ext cx="8686800" cy="841375"/>
          </a:xfrm>
        </p:spPr>
        <p:txBody>
          <a:bodyPr>
            <a:normAutofit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ru-RU" sz="2800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Консультативный сектор</a:t>
            </a:r>
            <a:endParaRPr lang="ru-RU" sz="2800" b="1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Rectangle 4"/>
          <p:cNvSpPr txBox="1">
            <a:spLocks noChangeArrowheads="1"/>
          </p:cNvSpPr>
          <p:nvPr/>
        </p:nvSpPr>
        <p:spPr>
          <a:xfrm>
            <a:off x="214313" y="1071563"/>
            <a:ext cx="4286250" cy="2428875"/>
          </a:xfrm>
          <a:prstGeom prst="rect">
            <a:avLst/>
          </a:prstGeom>
        </p:spPr>
        <p:txBody>
          <a:bodyPr/>
          <a:lstStyle/>
          <a:p>
            <a:pPr marL="342900" indent="-342900" fontAlgn="auto"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Pct val="70000"/>
              <a:defRPr/>
            </a:pP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Индивидуальный приём</a:t>
            </a:r>
          </a:p>
          <a:p>
            <a:pPr marL="342900" indent="-342900" fontAlgn="auto"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Pct val="70000"/>
              <a:buFont typeface="Wingdings 2"/>
              <a:buChar char=""/>
              <a:defRPr/>
            </a:pPr>
            <a:endParaRPr lang="ru-RU" sz="1600" dirty="0">
              <a:solidFill>
                <a:schemeClr val="tx2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 fontAlgn="auto"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Pct val="70000"/>
              <a:buFont typeface="Wingdings 2"/>
              <a:buChar char=""/>
              <a:defRPr/>
            </a:pPr>
            <a:r>
              <a:rPr lang="ru-RU" sz="1600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Консультирование администрации, педагогов, родителей по вопросам развития и воспитания детей.</a:t>
            </a:r>
          </a:p>
          <a:p>
            <a:pPr marL="342900" indent="-342900" fontAlgn="auto"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Pct val="70000"/>
              <a:buFont typeface="Wingdings 2"/>
              <a:buChar char=""/>
              <a:defRPr/>
            </a:pPr>
            <a:r>
              <a:rPr lang="ru-RU" sz="1600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Проведение совместных консультаций для специалистов и педагогов ДОУ с целью повышения психологической культуры и обеспечения преемственности в работе с детьми.</a:t>
            </a:r>
          </a:p>
          <a:p>
            <a:pPr marL="342900" indent="-342900" algn="just" fontAlgn="auto"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Pct val="70000"/>
              <a:buFont typeface="Wingdings" pitchFamily="2" charset="2"/>
              <a:buNone/>
              <a:defRPr/>
            </a:pPr>
            <a:endParaRPr lang="ru-RU" sz="1600" dirty="0">
              <a:solidFill>
                <a:schemeClr val="tx2"/>
              </a:solidFill>
              <a:latin typeface="+mn-lt"/>
              <a:cs typeface="+mn-cs"/>
            </a:endParaRPr>
          </a:p>
        </p:txBody>
      </p:sp>
      <p:sp>
        <p:nvSpPr>
          <p:cNvPr id="6" name="Rectangle 4"/>
          <p:cNvSpPr txBox="1">
            <a:spLocks noChangeArrowheads="1"/>
          </p:cNvSpPr>
          <p:nvPr/>
        </p:nvSpPr>
        <p:spPr>
          <a:xfrm>
            <a:off x="4643438" y="1000125"/>
            <a:ext cx="4241800" cy="3143250"/>
          </a:xfrm>
          <a:prstGeom prst="rect">
            <a:avLst/>
          </a:prstGeom>
        </p:spPr>
        <p:txBody>
          <a:bodyPr/>
          <a:lstStyle/>
          <a:p>
            <a:pPr marL="342900" indent="-342900" algn="just" fontAlgn="auto"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Pct val="70000"/>
              <a:defRPr/>
            </a:pP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Информационный  стенд</a:t>
            </a:r>
          </a:p>
          <a:p>
            <a:pPr marL="342900" indent="-342900" algn="just" fontAlgn="auto"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Pct val="70000"/>
              <a:defRPr/>
            </a:pPr>
            <a:endParaRPr lang="ru-RU" sz="1600" dirty="0">
              <a:solidFill>
                <a:schemeClr val="tx2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 algn="just" fontAlgn="auto"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Pct val="70000"/>
              <a:buFont typeface="Wingdings 2"/>
              <a:buChar char=""/>
              <a:defRPr/>
            </a:pPr>
            <a:r>
              <a:rPr lang="ru-RU" sz="1600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Полезная информация для родителей и педагогов .</a:t>
            </a:r>
          </a:p>
          <a:p>
            <a:pPr marL="342900" indent="-342900" algn="just" fontAlgn="auto"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Pct val="70000"/>
              <a:buFont typeface="Wingdings 2"/>
              <a:buChar char=""/>
              <a:defRPr/>
            </a:pPr>
            <a:r>
              <a:rPr lang="ru-RU" sz="1600" dirty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Предлагаются буклеты, брошюры на различные темы воспитания и развития</a:t>
            </a:r>
          </a:p>
          <a:p>
            <a:pPr marL="342900" indent="-342900" algn="just" fontAlgn="auto"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Pct val="70000"/>
              <a:buFont typeface="Wingdings" pitchFamily="2" charset="2"/>
              <a:buNone/>
              <a:defRPr/>
            </a:pPr>
            <a:endParaRPr lang="ru-RU" sz="1600" dirty="0">
              <a:solidFill>
                <a:schemeClr val="tx2"/>
              </a:solidFill>
              <a:latin typeface="+mn-lt"/>
              <a:cs typeface="+mn-cs"/>
            </a:endParaRPr>
          </a:p>
        </p:txBody>
      </p:sp>
      <p:pic>
        <p:nvPicPr>
          <p:cNvPr id="8" name="Picture 2" descr="C:\Users\Рая\Desktop\фото к презентации\фото кабинета\IMG_20141124_161003.jpg"/>
          <p:cNvPicPr>
            <a:picLocks noChangeAspect="1" noChangeArrowheads="1"/>
          </p:cNvPicPr>
          <p:nvPr/>
        </p:nvPicPr>
        <p:blipFill>
          <a:blip r:embed="rId3" cstate="print"/>
          <a:srcRect t="16083"/>
          <a:stretch>
            <a:fillRect/>
          </a:stretch>
        </p:blipFill>
        <p:spPr bwMode="auto">
          <a:xfrm flipH="1">
            <a:off x="2285984" y="3571876"/>
            <a:ext cx="2043094" cy="2857496"/>
          </a:xfrm>
          <a:prstGeom prst="flowChartAlternateProcess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9" name="Picture 4" descr="C:\Users\Рая\Desktop\фото к презентации\IMG_20151028_170829.jpg"/>
          <p:cNvPicPr>
            <a:picLocks noChangeAspect="1" noChangeArrowheads="1"/>
          </p:cNvPicPr>
          <p:nvPr/>
        </p:nvPicPr>
        <p:blipFill>
          <a:blip r:embed="rId4" cstate="print"/>
          <a:srcRect l="18106" r="9223"/>
          <a:stretch>
            <a:fillRect/>
          </a:stretch>
        </p:blipFill>
        <p:spPr bwMode="auto">
          <a:xfrm>
            <a:off x="4906950" y="3068960"/>
            <a:ext cx="3714776" cy="3067050"/>
          </a:xfrm>
          <a:prstGeom prst="flowChartAlternateProcess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0" name="Рисунок 9" descr="IMG_20141124_162246.jp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 rot="5400000">
            <a:off x="0" y="4572008"/>
            <a:ext cx="2666985" cy="1600191"/>
          </a:xfrm>
          <a:prstGeom prst="round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1" name="Picture 3" descr="C:\Users\Рая\Desktop\0_780a2_3fa8ade6_XXXL.jpg">
            <a:hlinkClick r:id="rId6" action="ppaction://hlinksldjump"/>
          </p:cNvPr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424176" y="352200"/>
            <a:ext cx="1818632" cy="643773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AutoShape 2"/>
          <p:cNvSpPr>
            <a:spLocks noGrp="1" noChangeArrowheads="1"/>
          </p:cNvSpPr>
          <p:nvPr>
            <p:ph type="title"/>
          </p:nvPr>
        </p:nvSpPr>
        <p:spPr>
          <a:xfrm>
            <a:off x="1331640" y="428604"/>
            <a:ext cx="7355160" cy="841248"/>
          </a:xfrm>
        </p:spPr>
        <p:txBody>
          <a:bodyPr/>
          <a:lstStyle/>
          <a:p>
            <a:pPr algn="ctr" eaLnBrk="1" fontAlgn="auto" hangingPunct="1">
              <a:spcAft>
                <a:spcPts val="0"/>
              </a:spcAft>
              <a:defRPr/>
            </a:pPr>
            <a:r>
              <a:rPr lang="ru-RU" sz="2400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ПРОСВЕТИТЕЛЬСКОЕ НАПРАВЛЕНИЕ</a:t>
            </a:r>
            <a:endParaRPr lang="ru-RU" sz="2400" b="1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Rectangle 4"/>
          <p:cNvSpPr txBox="1">
            <a:spLocks noChangeArrowheads="1"/>
          </p:cNvSpPr>
          <p:nvPr/>
        </p:nvSpPr>
        <p:spPr>
          <a:xfrm>
            <a:off x="395536" y="1683047"/>
            <a:ext cx="3462654" cy="3546154"/>
          </a:xfrm>
          <a:prstGeom prst="rect">
            <a:avLst/>
          </a:prstGeom>
        </p:spPr>
        <p:txBody>
          <a:bodyPr/>
          <a:lstStyle/>
          <a:p>
            <a:pPr marL="342900" marR="0" lvl="0" indent="-342900" algn="ctr" defTabSz="914400" rtl="0" eaLnBrk="1" fontAlgn="auto" latinLnBrk="0" hangingPunct="1">
              <a:lnSpc>
                <a:spcPct val="80000"/>
              </a:lnSpc>
              <a:spcBef>
                <a:spcPct val="20000"/>
              </a:spcBef>
              <a:spcAft>
                <a:spcPts val="0"/>
              </a:spcAft>
              <a:buClr>
                <a:schemeClr val="accent1"/>
              </a:buClr>
              <a:buSzPct val="70000"/>
              <a:buFont typeface="Wingdings" pitchFamily="2" charset="2"/>
              <a:buNone/>
              <a:tabLst/>
              <a:defRPr/>
            </a:pPr>
            <a:r>
              <a:rPr kumimoji="0" lang="ru-RU" sz="14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2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t>	</a:t>
            </a:r>
            <a:r>
              <a:rPr kumimoji="0" lang="ru-RU" sz="2000" b="0" i="0" u="none" strike="noStrike" kern="120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Данное направление обеспечивает психолого-педагогическое просвещение педагогов и родителей. Для этого в кабинете педагога-психолога имеются: методическая , учебная и справочная литература; информационные материалы «Консультации для родителей», «Консультации для педагогов»; компьютерные версии консультаций; стенд «Советы</a:t>
            </a:r>
            <a:r>
              <a:rPr lang="ru-RU" sz="2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ru-RU" sz="2000" b="0" i="0" u="none" strike="noStrike" kern="1200" cap="none" spc="0" normalizeH="0" baseline="0" noProof="0" dirty="0" smtClean="0">
                <a:ln>
                  <a:noFill/>
                </a:ln>
                <a:effectLst/>
                <a:uLnTx/>
                <a:uFillTx/>
                <a:latin typeface="Times New Roman" panose="02020603050405020304" pitchFamily="18" charset="0"/>
                <a:cs typeface="Times New Roman" panose="02020603050405020304" pitchFamily="18" charset="0"/>
              </a:rPr>
              <a:t>психолога».</a:t>
            </a:r>
          </a:p>
        </p:txBody>
      </p:sp>
      <p:pic>
        <p:nvPicPr>
          <p:cNvPr id="7" name="Рисунок 6" descr="SDC18913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3995936" y="1963677"/>
            <a:ext cx="4699962" cy="3524971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8" name="Picture 3" descr="C:\Users\Рая\Desktop\0_780a2_3fa8ade6_XXXL.jpg">
            <a:hlinkClick r:id="rId4" action="ppaction://hlinksldjump"/>
          </p:cNvPr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308231" y="820694"/>
            <a:ext cx="1818632" cy="643773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5" name="Содержимое 4"/>
          <p:cNvSpPr>
            <a:spLocks noGrp="1"/>
          </p:cNvSpPr>
          <p:nvPr>
            <p:ph sz="half" idx="2"/>
          </p:nvPr>
        </p:nvSpPr>
        <p:spPr>
          <a:xfrm>
            <a:off x="428624" y="1643063"/>
            <a:ext cx="8215341" cy="1785937"/>
          </a:xfrm>
        </p:spPr>
        <p:txBody>
          <a:bodyPr>
            <a:normAutofit/>
          </a:bodyPr>
          <a:lstStyle/>
          <a:p>
            <a:pPr marL="0" indent="-274320" algn="just" eaLnBrk="1" fontAlgn="auto" hangingPunct="1">
              <a:spcBef>
                <a:spcPts val="0"/>
              </a:spcBef>
              <a:spcAft>
                <a:spcPts val="0"/>
              </a:spcAft>
              <a:buClr>
                <a:schemeClr val="accent3"/>
              </a:buClr>
              <a:buFont typeface="Wingdings 2"/>
              <a:buNone/>
              <a:defRPr/>
            </a:pPr>
            <a:r>
              <a:rPr lang="ru-RU" dirty="0" smtClean="0"/>
              <a:t>   </a:t>
            </a:r>
            <a:r>
              <a:rPr lang="ru-RU" sz="2000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Кабинет психолога служит местом эмоциональной разгрузки как для детей, так и для взрослых. Достижению эффекта релаксации и снятия мышечного напряжения способствует сама обстановка и специальные игры. </a:t>
            </a:r>
            <a:endParaRPr lang="ru-RU" sz="2000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Заголовок 5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sz="28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Зона релаксации </a:t>
            </a:r>
            <a:br>
              <a:rPr lang="ru-RU" sz="28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800" b="1" dirty="0" smtClean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и снятия психоэмоционального напряжения</a:t>
            </a:r>
            <a:endParaRPr lang="ru-RU" sz="2800" b="1" dirty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8" name="Рисунок 7" descr="C:\Users\Рая\Desktop\Скриншот 25-03-2016 073041.png"/>
          <p:cNvPicPr/>
          <p:nvPr/>
        </p:nvPicPr>
        <p:blipFill>
          <a:blip r:embed="rId3"/>
          <a:srcRect l="16328" t="15067" r="16328" b="15796"/>
          <a:stretch>
            <a:fillRect/>
          </a:stretch>
        </p:blipFill>
        <p:spPr bwMode="auto">
          <a:xfrm>
            <a:off x="435577" y="3212977"/>
            <a:ext cx="4136423" cy="3120492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pic>
        <p:nvPicPr>
          <p:cNvPr id="9" name="Picture 3" descr="C:\Users\Рая\Desktop\0_780a2_3fa8ade6_XXXL.jpg">
            <a:hlinkClick r:id="rId4" action="ppaction://hlinksldjump"/>
          </p:cNvPr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35577" y="260648"/>
            <a:ext cx="2022052" cy="715781"/>
          </a:xfrm>
          <a:prstGeom prst="rect">
            <a:avLst/>
          </a:prstGeom>
          <a:noFill/>
        </p:spPr>
      </p:pic>
      <p:pic>
        <p:nvPicPr>
          <p:cNvPr id="2" name="Рисунок 1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4788024" y="3198789"/>
            <a:ext cx="4091947" cy="3068960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build="p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12290" name="Rectangle 4"/>
          <p:cNvSpPr>
            <a:spLocks noGrp="1" noChangeArrowheads="1"/>
          </p:cNvSpPr>
          <p:nvPr>
            <p:ph type="title"/>
          </p:nvPr>
        </p:nvSpPr>
        <p:spPr>
          <a:xfrm>
            <a:off x="457200" y="274638"/>
            <a:ext cx="8229600" cy="725487"/>
          </a:xfrm>
        </p:spPr>
        <p:txBody>
          <a:bodyPr/>
          <a:lstStyle/>
          <a:p>
            <a:pPr>
              <a:lnSpc>
                <a:spcPct val="80000"/>
              </a:lnSpc>
            </a:pPr>
            <a:r>
              <a:rPr lang="ru-RU" sz="32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Релаксационный блок</a:t>
            </a:r>
            <a:endParaRPr lang="ru-RU" sz="3200" b="1" dirty="0" smtClean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219" name="Rectangle 5"/>
          <p:cNvSpPr>
            <a:spLocks noGrp="1" noChangeArrowheads="1"/>
          </p:cNvSpPr>
          <p:nvPr>
            <p:ph type="body" sz="half" idx="1"/>
          </p:nvPr>
        </p:nvSpPr>
        <p:spPr>
          <a:xfrm>
            <a:off x="642938" y="980728"/>
            <a:ext cx="8043862" cy="1448147"/>
          </a:xfrm>
        </p:spPr>
        <p:txBody>
          <a:bodyPr>
            <a:noAutofit/>
          </a:bodyPr>
          <a:lstStyle/>
          <a:p>
            <a:pPr marL="0" indent="342900" algn="just">
              <a:lnSpc>
                <a:spcPct val="80000"/>
              </a:lnSpc>
              <a:spcBef>
                <a:spcPts val="0"/>
              </a:spcBef>
              <a:buNone/>
              <a:defRPr/>
            </a:pPr>
            <a:r>
              <a:rPr lang="ru-RU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В </a:t>
            </a:r>
            <a:r>
              <a:rPr lang="ru-RU" sz="1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релаксационный </a:t>
            </a:r>
            <a:r>
              <a:rPr lang="ru-RU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блок входят большой и мягкий пуфик с гранулами, набор дисков </a:t>
            </a:r>
            <a:r>
              <a:rPr lang="ru-RU" sz="1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с картинками </a:t>
            </a:r>
            <a:r>
              <a:rPr lang="ru-RU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природы и библиотека записей релаксационной музыки. Ребенок, лежа на большом пуфе может принять комфортную позу и расслабиться, все тело имеет </a:t>
            </a:r>
            <a:r>
              <a:rPr lang="ru-RU" sz="1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удобную, </a:t>
            </a:r>
            <a:r>
              <a:rPr lang="ru-RU" sz="1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безопасную опору, при этом постоянный контакт всей поверхности тела с гранулами, наполняющими пуф, создают мягкий массажный эффект, обеспечивая глубокую мышечную </a:t>
            </a:r>
            <a:r>
              <a:rPr lang="ru-RU" sz="1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релаксацию. Взрослые могут удобно расположиться на мягком диване.</a:t>
            </a:r>
            <a:endParaRPr lang="ru-RU" sz="1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algn="just" eaLnBrk="1" hangingPunct="1">
              <a:lnSpc>
                <a:spcPct val="80000"/>
              </a:lnSpc>
              <a:buFont typeface="Wingdings 2" pitchFamily="18" charset="2"/>
              <a:buNone/>
              <a:defRPr/>
            </a:pPr>
            <a:r>
              <a:rPr lang="ru-RU" sz="18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</p:txBody>
      </p:sp>
      <p:pic>
        <p:nvPicPr>
          <p:cNvPr id="59394" name="Picture 2" descr="C:\Users\Рая\Desktop\Новая папка (2)\SDC19950.JPG"/>
          <p:cNvPicPr>
            <a:picLocks noGrp="1" noChangeAspect="1" noChangeArrowheads="1"/>
          </p:cNvPicPr>
          <p:nvPr>
            <p:ph sz="half" idx="2"/>
          </p:nvPr>
        </p:nvPicPr>
        <p:blipFill>
          <a:blip r:embed="rId3" cstate="print"/>
          <a:stretch>
            <a:fillRect/>
          </a:stretch>
        </p:blipFill>
        <p:spPr>
          <a:xfrm rot="5400000">
            <a:off x="1112531" y="3066072"/>
            <a:ext cx="3953678" cy="2965259"/>
          </a:xfrm>
          <a:effectLst>
            <a:softEdge rad="112500"/>
          </a:effectLst>
        </p:spPr>
      </p:pic>
      <p:pic>
        <p:nvPicPr>
          <p:cNvPr id="6" name="Picture 2" descr="C:\Users\Рая\Desktop\февраль\Фото - детский сад работа\фото кабинета\IMG_20141124_161003.jpg"/>
          <p:cNvPicPr>
            <a:picLocks noChangeAspect="1" noChangeArrowheads="1"/>
          </p:cNvPicPr>
          <p:nvPr/>
        </p:nvPicPr>
        <p:blipFill>
          <a:blip r:embed="rId4" cstate="print"/>
          <a:srcRect t="9302"/>
          <a:stretch>
            <a:fillRect/>
          </a:stretch>
        </p:blipFill>
        <p:spPr bwMode="auto">
          <a:xfrm>
            <a:off x="5207544" y="2604904"/>
            <a:ext cx="2571768" cy="3887595"/>
          </a:xfrm>
          <a:prstGeom prst="rect">
            <a:avLst/>
          </a:prstGeom>
          <a:ln>
            <a:noFill/>
          </a:ln>
          <a:effectLst>
            <a:softEdge rad="112500"/>
          </a:effectLst>
          <a:extLst/>
        </p:spPr>
      </p:pic>
      <p:pic>
        <p:nvPicPr>
          <p:cNvPr id="8" name="Picture 3" descr="C:\Users\Рая\Desktop\0_780a2_3fa8ade6_XXXL.jpg">
            <a:hlinkClick r:id="rId5" action="ppaction://hlinksldjump"/>
          </p:cNvPr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467545" y="237063"/>
            <a:ext cx="1818632" cy="643773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xmlns="" val="2421591126"/>
      </p:ext>
    </p:extLst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Рисунок 9" descr="colorful-powerpoint-cool-1920x1200-wallpaper152104.jpg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500063" y="928688"/>
            <a:ext cx="8072437" cy="1754187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pPr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dirty="0">
                <a:solidFill>
                  <a:schemeClr val="accent2">
                    <a:lumMod val="75000"/>
                  </a:schemeClr>
                </a:solidFill>
                <a:latin typeface="+mn-lt"/>
              </a:rPr>
              <a:t>    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Разноцветные атласные ленты спокойных тонов сухого душа, спускаются вниз, словно струи воды. Их дети трогают, перебирают в руках, сквозь них проходят, касаясь их всем телом. За «струями» лент можно спрятаться от внешнего мира. Сухой душ используется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и как </a:t>
            </a:r>
            <a:r>
              <a:rPr lang="ru-RU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«уголок уединения»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где можно помечтать, побыть наедине с собой. </a:t>
            </a:r>
          </a:p>
          <a:p>
            <a:pPr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ru-RU" b="1" i="1" dirty="0">
                <a:solidFill>
                  <a:schemeClr val="accent4">
                    <a:lumMod val="50000"/>
                  </a:schemeClr>
                </a:solidFill>
              </a:rPr>
              <a:t> </a:t>
            </a:r>
            <a:endParaRPr lang="ru-RU" b="1" i="1" dirty="0">
              <a:solidFill>
                <a:schemeClr val="accent2">
                  <a:lumMod val="75000"/>
                </a:schemeClr>
              </a:solidFill>
              <a:latin typeface="+mn-lt"/>
            </a:endParaRPr>
          </a:p>
        </p:txBody>
      </p:sp>
      <p:sp>
        <p:nvSpPr>
          <p:cNvPr id="5" name="Управляющая кнопка: далее 4">
            <a:hlinkClick r:id="" action="ppaction://hlinkshowjump?jump=nextslide" highlightClick="1"/>
          </p:cNvPr>
          <p:cNvSpPr/>
          <p:nvPr/>
        </p:nvSpPr>
        <p:spPr>
          <a:xfrm>
            <a:off x="8429625" y="6215063"/>
            <a:ext cx="500063" cy="428625"/>
          </a:xfrm>
          <a:prstGeom prst="actionButtonForwardNex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endParaRPr lang="ru-RU"/>
          </a:p>
        </p:txBody>
      </p:sp>
      <p:pic>
        <p:nvPicPr>
          <p:cNvPr id="7" name="Picture 2" descr="C:\Users\Рая\Desktop\фото к презентации\IMG_20151028_134341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214414" y="2643182"/>
            <a:ext cx="1901185" cy="3168641"/>
          </a:xfrm>
          <a:prstGeom prst="flowChartAlternateProcess">
            <a:avLst/>
          </a:prstGeom>
          <a:noFill/>
          <a:ln w="9525">
            <a:noFill/>
            <a:miter lim="800000"/>
            <a:headEnd/>
            <a:tailEnd/>
          </a:ln>
          <a:effectLst>
            <a:softEdge rad="112500"/>
          </a:effectLst>
        </p:spPr>
      </p:pic>
      <p:pic>
        <p:nvPicPr>
          <p:cNvPr id="43009" name="Picture 1" descr="C:\Users\Рая\Desktop\Скриншот 25-03-2016 074450.png"/>
          <p:cNvPicPr>
            <a:picLocks noChangeAspect="1" noChangeArrowheads="1"/>
          </p:cNvPicPr>
          <p:nvPr/>
        </p:nvPicPr>
        <p:blipFill>
          <a:blip r:embed="rId5"/>
          <a:srcRect l="6250" t="12503" r="48437" b="43056"/>
          <a:stretch>
            <a:fillRect/>
          </a:stretch>
        </p:blipFill>
        <p:spPr bwMode="auto">
          <a:xfrm>
            <a:off x="3714744" y="2714620"/>
            <a:ext cx="4143404" cy="2286016"/>
          </a:xfrm>
          <a:prstGeom prst="rect">
            <a:avLst/>
          </a:prstGeom>
          <a:noFill/>
        </p:spPr>
      </p:pic>
      <p:pic>
        <p:nvPicPr>
          <p:cNvPr id="8" name="Picture 3" descr="C:\Users\Рая\Desktop\0_780a2_3fa8ade6_XXXL.jpg">
            <a:hlinkClick r:id="rId6" action="ppaction://hlinksldjump"/>
          </p:cNvPr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467545" y="212907"/>
            <a:ext cx="2022052" cy="715781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11266" name="Rectangle 5"/>
          <p:cNvSpPr>
            <a:spLocks noGrp="1" noChangeArrowheads="1"/>
          </p:cNvSpPr>
          <p:nvPr>
            <p:ph type="body" sz="half" idx="1"/>
          </p:nvPr>
        </p:nvSpPr>
        <p:spPr>
          <a:xfrm>
            <a:off x="683568" y="2132856"/>
            <a:ext cx="4038600" cy="3220963"/>
          </a:xfrm>
        </p:spPr>
        <p:txBody>
          <a:bodyPr/>
          <a:lstStyle/>
          <a:p>
            <a:pPr algn="ctr" eaLnBrk="1" hangingPunct="1">
              <a:lnSpc>
                <a:spcPct val="90000"/>
              </a:lnSpc>
              <a:buFontTx/>
              <a:buNone/>
              <a:defRPr/>
            </a:pPr>
            <a:r>
              <a:rPr lang="ru-RU" sz="2400" dirty="0" smtClean="0">
                <a:solidFill>
                  <a:srgbClr val="7030A0"/>
                </a:solidFill>
                <a:latin typeface="Segoe Print" pitchFamily="2" charset="0"/>
              </a:rPr>
              <a:t>Напольная  сенсорная дорожка способствует: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ru-RU" sz="20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развитию рецепторов стопы;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ru-RU" sz="20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развитию тактильного восприятия;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ru-RU" sz="20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развитию координации движений;</a:t>
            </a:r>
          </a:p>
          <a:p>
            <a:pPr eaLnBrk="1" hangingPunct="1">
              <a:lnSpc>
                <a:spcPct val="90000"/>
              </a:lnSpc>
              <a:defRPr/>
            </a:pPr>
            <a:r>
              <a:rPr lang="ru-RU" sz="2000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профилактике плоскостопия.</a:t>
            </a:r>
          </a:p>
        </p:txBody>
      </p:sp>
      <p:pic>
        <p:nvPicPr>
          <p:cNvPr id="6" name="Picture 3" descr="C:\Users\Рая\Desktop\Новая папка (2)\SDC19952.JPG"/>
          <p:cNvPicPr>
            <a:picLocks noGrp="1" noChangeAspect="1" noChangeArrowheads="1"/>
          </p:cNvPicPr>
          <p:nvPr>
            <p:ph sz="half" idx="2"/>
          </p:nvPr>
        </p:nvPicPr>
        <p:blipFill>
          <a:blip r:embed="rId3" cstate="print"/>
          <a:stretch>
            <a:fillRect/>
          </a:stretch>
        </p:blipFill>
        <p:spPr>
          <a:xfrm>
            <a:off x="4788024" y="908720"/>
            <a:ext cx="4038600" cy="3028950"/>
          </a:xfrm>
          <a:prstGeom prst="ellipse">
            <a:avLst/>
          </a:prstGeom>
          <a:effectLst>
            <a:softEdge rad="112500"/>
          </a:effectLst>
        </p:spPr>
      </p:pic>
      <p:pic>
        <p:nvPicPr>
          <p:cNvPr id="5" name="Picture 3" descr="C:\Users\Рая\Desktop\0_780a2_3fa8ade6_XXXL.jpg">
            <a:hlinkClick r:id="rId4" action="ppaction://hlinksldjump"/>
          </p:cNvPr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467544" y="260648"/>
            <a:ext cx="2428891" cy="859797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500034" y="571480"/>
            <a:ext cx="8229600" cy="785818"/>
          </a:xfrm>
        </p:spPr>
        <p:txBody>
          <a:bodyPr>
            <a:noAutofit/>
          </a:bodyPr>
          <a:lstStyle/>
          <a:p>
            <a:r>
              <a:rPr lang="ru-RU" sz="2000" b="1" dirty="0" smtClean="0">
                <a:solidFill>
                  <a:srgbClr val="7030A0"/>
                </a:solidFill>
                <a:latin typeface="Times New Roman" pitchFamily="18" charset="0"/>
                <a:cs typeface="Times New Roman" pitchFamily="18" charset="0"/>
              </a:rPr>
              <a:t>Использование специально созданного оборудования для развития психомоторики и сенсорного развития</a:t>
            </a:r>
            <a:endParaRPr lang="ru-RU" sz="2000" b="1" dirty="0">
              <a:solidFill>
                <a:srgbClr val="7030A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6" name="Содержимое 5" descr="DSCN0763.JPG"/>
          <p:cNvPicPr>
            <a:picLocks noGrp="1" noChangeAspect="1"/>
          </p:cNvPicPr>
          <p:nvPr>
            <p:ph idx="1"/>
          </p:nvPr>
        </p:nvPicPr>
        <p:blipFill>
          <a:blip r:embed="rId3" cstate="print"/>
          <a:stretch>
            <a:fillRect/>
          </a:stretch>
        </p:blipFill>
        <p:spPr>
          <a:xfrm>
            <a:off x="3286116" y="4071942"/>
            <a:ext cx="2738961" cy="2054221"/>
          </a:xfrm>
          <a:prstGeom prst="round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7" name="Рисунок 6" descr="DSCN0809.JP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3428992" y="1714488"/>
            <a:ext cx="2643238" cy="1982429"/>
          </a:xfrm>
          <a:prstGeom prst="round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8" name="Рисунок 7" descr="IMG_20150225_182128.jpg"/>
          <p:cNvPicPr>
            <a:picLocks noChangeAspect="1"/>
          </p:cNvPicPr>
          <p:nvPr/>
        </p:nvPicPr>
        <p:blipFill>
          <a:blip r:embed="rId5" cstate="print"/>
          <a:srcRect r="20000"/>
          <a:stretch>
            <a:fillRect/>
          </a:stretch>
        </p:blipFill>
        <p:spPr>
          <a:xfrm rot="16200000">
            <a:off x="5527485" y="1830575"/>
            <a:ext cx="3929089" cy="2839660"/>
          </a:xfrm>
          <a:prstGeom prst="round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9" name="Рисунок 8" descr="DSCN1253.JPG"/>
          <p:cNvPicPr>
            <a:picLocks noChangeAspect="1"/>
          </p:cNvPicPr>
          <p:nvPr/>
        </p:nvPicPr>
        <p:blipFill>
          <a:blip r:embed="rId6" cstate="print"/>
          <a:srcRect r="42728"/>
          <a:stretch>
            <a:fillRect/>
          </a:stretch>
        </p:blipFill>
        <p:spPr>
          <a:xfrm>
            <a:off x="214282" y="1428736"/>
            <a:ext cx="3000383" cy="3929090"/>
          </a:xfrm>
          <a:prstGeom prst="round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10" name="Picture 3" descr="C:\Users\Рая\Desktop\0_780a2_3fa8ade6_XXXL.jpg">
            <a:hlinkClick r:id="rId7" action="ppaction://hlinksldjump"/>
          </p:cNvPr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449681" y="92217"/>
            <a:ext cx="1656184" cy="586268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Объект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-30912" y="0"/>
            <a:ext cx="9174912" cy="6881184"/>
          </a:xfrm>
        </p:spPr>
      </p:pic>
    </p:spTree>
    <p:extLst>
      <p:ext uri="{BB962C8B-B14F-4D97-AF65-F5344CB8AC3E}">
        <p14:creationId xmlns:p14="http://schemas.microsoft.com/office/powerpoint/2010/main" xmlns="" val="1145977677"/>
      </p:ext>
    </p:extLst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pic>
        <p:nvPicPr>
          <p:cNvPr id="61444" name="Picture 4" descr="C:\Users\Рая\Desktop\Новая папка (2)\DSCN1254.JPG"/>
          <p:cNvPicPr>
            <a:picLocks noGrp="1" noChangeAspect="1" noChangeArrowheads="1"/>
          </p:cNvPicPr>
          <p:nvPr>
            <p:ph idx="1"/>
          </p:nvPr>
        </p:nvPicPr>
        <p:blipFill>
          <a:blip r:embed="rId3" cstate="print"/>
          <a:srcRect l="13976" t="18012" r="2173" b="11180"/>
          <a:stretch>
            <a:fillRect/>
          </a:stretch>
        </p:blipFill>
        <p:spPr>
          <a:xfrm rot="5400000">
            <a:off x="4792271" y="2851539"/>
            <a:ext cx="4643446" cy="2940849"/>
          </a:xfrm>
          <a:effectLst>
            <a:softEdge rad="112500"/>
          </a:effectLst>
        </p:spPr>
      </p:pic>
      <p:sp>
        <p:nvSpPr>
          <p:cNvPr id="18435" name="Текст 3"/>
          <p:cNvSpPr>
            <a:spLocks noGrp="1"/>
          </p:cNvSpPr>
          <p:nvPr>
            <p:ph type="body" sz="half" idx="2"/>
          </p:nvPr>
        </p:nvSpPr>
        <p:spPr>
          <a:xfrm>
            <a:off x="357188" y="214313"/>
            <a:ext cx="8429625" cy="1857365"/>
          </a:xfrm>
        </p:spPr>
        <p:txBody>
          <a:bodyPr>
            <a:normAutofit lnSpcReduction="10000"/>
          </a:bodyPr>
          <a:lstStyle/>
          <a:p>
            <a:pPr algn="ctr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None/>
              <a:defRPr/>
            </a:pPr>
            <a:r>
              <a:rPr lang="ru-RU" sz="2800" b="1" i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Игровые тактильные панно </a:t>
            </a:r>
          </a:p>
          <a:p>
            <a:pPr algn="ctr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None/>
              <a:defRPr/>
            </a:pPr>
            <a:r>
              <a:rPr lang="ru-RU" sz="2800" b="1" i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«Ёжик» и «Лесная поляна».</a:t>
            </a:r>
          </a:p>
          <a:p>
            <a:pPr algn="ctr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None/>
              <a:defRPr/>
            </a:pPr>
            <a:r>
              <a:rPr lang="ru-RU" sz="2400" i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Позволяют решать различные задачи речевого и </a:t>
            </a:r>
          </a:p>
          <a:p>
            <a:pPr algn="ctr" eaLnBrk="1" fontAlgn="auto" hangingPunct="1">
              <a:spcAft>
                <a:spcPts val="0"/>
              </a:spcAft>
              <a:buClr>
                <a:schemeClr val="accent3"/>
              </a:buClr>
              <a:buFont typeface="Wingdings 2"/>
              <a:buNone/>
              <a:defRPr/>
            </a:pPr>
            <a:r>
              <a:rPr lang="ru-RU" sz="2400" i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сенсорно-перцептивного развития детей</a:t>
            </a:r>
            <a:r>
              <a:rPr lang="ru-RU" sz="2400" i="1" dirty="0" smtClean="0">
                <a:solidFill>
                  <a:srgbClr val="7030A0"/>
                </a:solidFill>
                <a:latin typeface="Segoe Print" pitchFamily="2" charset="0"/>
              </a:rPr>
              <a:t>.</a:t>
            </a:r>
          </a:p>
        </p:txBody>
      </p:sp>
      <p:pic>
        <p:nvPicPr>
          <p:cNvPr id="61445" name="Picture 5" descr="C:\Users\Рая\Desktop\Новая папка (2)\DSCN1256.JPG"/>
          <p:cNvPicPr>
            <a:picLocks noChangeAspect="1" noChangeArrowheads="1"/>
          </p:cNvPicPr>
          <p:nvPr/>
        </p:nvPicPr>
        <p:blipFill>
          <a:blip r:embed="rId4" cstate="print"/>
          <a:srcRect l="20186" t="10296" r="30023" b="21529"/>
          <a:stretch>
            <a:fillRect/>
          </a:stretch>
        </p:blipFill>
        <p:spPr bwMode="auto">
          <a:xfrm>
            <a:off x="357158" y="2071678"/>
            <a:ext cx="4500594" cy="462223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6" name="Picture 3" descr="C:\Users\Рая\Desktop\0_780a2_3fa8ade6_XXXL.jpg">
            <a:hlinkClick r:id="rId5" action="ppaction://hlinksldjump"/>
          </p:cNvPr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07504" y="332656"/>
            <a:ext cx="1818632" cy="643773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xmlns="" val="2281229183"/>
      </p:ext>
    </p:extLst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Рисунок 5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4578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ru-RU" sz="3200" i="1" smtClean="0">
                <a:solidFill>
                  <a:srgbClr val="7030A0"/>
                </a:solidFill>
                <a:latin typeface="Segoe Print" pitchFamily="2" charset="0"/>
              </a:rPr>
              <a:t>Совершенствуем зрительное, тактильное, вкусовое восприятие</a:t>
            </a:r>
          </a:p>
        </p:txBody>
      </p:sp>
      <p:pic>
        <p:nvPicPr>
          <p:cNvPr id="24579" name="Picture 3" descr="D:\родительские собрания 2013-2014 год\род собран по сказкотерапии\родительское собрание в младшей группеп\SDC18314.JPG"/>
          <p:cNvPicPr>
            <a:picLocks noGrp="1" noChangeAspect="1" noChangeArrowheads="1"/>
          </p:cNvPicPr>
          <p:nvPr>
            <p:ph idx="1"/>
          </p:nvPr>
        </p:nvPicPr>
        <p:blipFill>
          <a:blip r:embed="rId3" cstate="print"/>
          <a:srcRect/>
          <a:stretch>
            <a:fillRect/>
          </a:stretch>
        </p:blipFill>
        <p:spPr>
          <a:xfrm>
            <a:off x="5143504" y="1500174"/>
            <a:ext cx="2732085" cy="2048705"/>
          </a:xfrm>
          <a:effectLst>
            <a:softEdge rad="112500"/>
          </a:effectLst>
        </p:spPr>
      </p:pic>
      <p:pic>
        <p:nvPicPr>
          <p:cNvPr id="4" name="Picture 2" descr="C:\Users\Рая\Desktop\фотографии к родительскому собранию\SDC19511.JPG"/>
          <p:cNvPicPr>
            <a:picLocks noChangeAspect="1" noChangeArrowheads="1"/>
          </p:cNvPicPr>
          <p:nvPr/>
        </p:nvPicPr>
        <p:blipFill>
          <a:blip r:embed="rId4" cstate="print">
            <a:extLst/>
          </a:blip>
          <a:stretch>
            <a:fillRect/>
          </a:stretch>
        </p:blipFill>
        <p:spPr bwMode="auto">
          <a:xfrm rot="5400000">
            <a:off x="507571" y="1992703"/>
            <a:ext cx="3936076" cy="295101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softEdge rad="112500"/>
          </a:effectLst>
          <a:extLst/>
        </p:spPr>
      </p:pic>
      <p:pic>
        <p:nvPicPr>
          <p:cNvPr id="5" name="Picture 3" descr="D:\с рабочего стола\фото сенсорика\Изображение 005.jp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4714876" y="3786190"/>
            <a:ext cx="3643312" cy="2732088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xmlns="" val="313116714"/>
      </p:ext>
    </p:extLst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ctr">
              <a:buNone/>
            </a:pPr>
            <a:r>
              <a:rPr lang="ru-RU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Занятия с использованием сенсорного оборудования и коррекционно-развивающих игр, размещенных в кабинете психолога способствуют улучшению эмоционального состояния ребенка,  корригируют его психические процессы.</a:t>
            </a:r>
            <a:endParaRPr lang="ru-RU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5" name="Picture 3" descr="C:\Users\Рая\Desktop\0_780a2_3fa8ade6_XXXL.jpg">
            <a:hlinkClick r:id="rId3" action="ppaction://hlinksldjump"/>
          </p:cNvPr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67544" y="260648"/>
            <a:ext cx="2428891" cy="859797"/>
          </a:xfrm>
          <a:prstGeom prst="rect">
            <a:avLst/>
          </a:prstGeom>
          <a:noFill/>
        </p:spPr>
      </p:pic>
    </p:spTree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pic>
        <p:nvPicPr>
          <p:cNvPr id="4" name="Рисунок 3" descr="colorful-powerpoint-cool-1920x1200-wallpaper152104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 algn="ctr">
              <a:buNone/>
            </a:pPr>
            <a:r>
              <a:rPr lang="ru-RU" sz="3600" b="1" dirty="0" smtClean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Спасибо за внимание!</a:t>
            </a:r>
            <a:endParaRPr lang="ru-RU" sz="3600" b="1" dirty="0">
              <a:solidFill>
                <a:srgbClr val="7030A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xmlns="" val="2712633810"/>
      </p:ext>
    </p:extLst>
  </p:cSld>
  <p:clrMapOvr>
    <a:masterClrMapping/>
  </p:clrMapOvr>
  <p:transition spd="slow">
    <p:circle/>
  </p:transition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757</TotalTime>
  <Words>1002</Words>
  <Application>Microsoft Office PowerPoint</Application>
  <PresentationFormat>Экран (4:3)</PresentationFormat>
  <Paragraphs>109</Paragraphs>
  <Slides>30</Slides>
  <Notes>6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30</vt:i4>
      </vt:variant>
    </vt:vector>
  </HeadingPairs>
  <TitlesOfParts>
    <vt:vector size="31" baseType="lpstr">
      <vt:lpstr>Тема Office</vt:lpstr>
      <vt:lpstr>Кабинет  педагога-психолога </vt:lpstr>
      <vt:lpstr>Добро пожаловать!</vt:lpstr>
      <vt:lpstr>Общие сведения о кабинете</vt:lpstr>
      <vt:lpstr>Слайд 4</vt:lpstr>
      <vt:lpstr>Зона организационно-методической деятельности </vt:lpstr>
      <vt:lpstr>Методическое обеспечение  деятельности  педагога-психолога</vt:lpstr>
      <vt:lpstr>Документация педагога-психолога</vt:lpstr>
      <vt:lpstr>Диагностический сектор</vt:lpstr>
      <vt:lpstr>Методическая наполняемость диагностического сектора</vt:lpstr>
      <vt:lpstr>Коррекционный сектор</vt:lpstr>
      <vt:lpstr>Слайд 11</vt:lpstr>
      <vt:lpstr>Слайд 12</vt:lpstr>
      <vt:lpstr>Слайд 13</vt:lpstr>
      <vt:lpstr>Дидактические материалы и оборудование, используемых в коррекционно-развивающей работе</vt:lpstr>
      <vt:lpstr>«Дары Фрёбеля»</vt:lpstr>
      <vt:lpstr>Слайд 16</vt:lpstr>
      <vt:lpstr>Дидактический материал для практических занятий по развитию и коррекции эмоционально-волевой сферы</vt:lpstr>
      <vt:lpstr>Слайд 18</vt:lpstr>
      <vt:lpstr>Консультативный сектор</vt:lpstr>
      <vt:lpstr>ПРОСВЕТИТЕЛЬСКОЕ НАПРАВЛЕНИЕ</vt:lpstr>
      <vt:lpstr>Зона релаксации  и снятия психоэмоционального напряжения</vt:lpstr>
      <vt:lpstr>Релаксационный блок</vt:lpstr>
      <vt:lpstr>Слайд 23</vt:lpstr>
      <vt:lpstr>Слайд 24</vt:lpstr>
      <vt:lpstr>Использование специально созданного оборудования для развития психомоторики и сенсорного развития</vt:lpstr>
      <vt:lpstr>Слайд 26</vt:lpstr>
      <vt:lpstr>Слайд 27</vt:lpstr>
      <vt:lpstr>Совершенствуем зрительное, тактильное, вкусовое восприятие</vt:lpstr>
      <vt:lpstr>Слайд 29</vt:lpstr>
      <vt:lpstr>Слайд 30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Кабинет  педагога-психолога</dc:title>
  <dc:creator>Рая</dc:creator>
  <cp:lastModifiedBy>RePack by Diakov</cp:lastModifiedBy>
  <cp:revision>41</cp:revision>
  <dcterms:created xsi:type="dcterms:W3CDTF">2016-03-24T17:28:25Z</dcterms:created>
  <dcterms:modified xsi:type="dcterms:W3CDTF">2016-11-21T20:27:10Z</dcterms:modified>
</cp:coreProperties>
</file>