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99" r:id="rId3"/>
    <p:sldId id="300" r:id="rId4"/>
    <p:sldId id="302" r:id="rId5"/>
    <p:sldId id="303" r:id="rId6"/>
    <p:sldId id="323" r:id="rId7"/>
    <p:sldId id="324" r:id="rId8"/>
    <p:sldId id="325" r:id="rId9"/>
    <p:sldId id="301" r:id="rId10"/>
    <p:sldId id="320" r:id="rId11"/>
    <p:sldId id="304" r:id="rId12"/>
    <p:sldId id="305" r:id="rId13"/>
    <p:sldId id="326" r:id="rId14"/>
    <p:sldId id="309" r:id="rId15"/>
    <p:sldId id="306" r:id="rId16"/>
    <p:sldId id="307" r:id="rId17"/>
    <p:sldId id="328" r:id="rId18"/>
    <p:sldId id="327" r:id="rId19"/>
    <p:sldId id="313" r:id="rId20"/>
    <p:sldId id="314" r:id="rId21"/>
    <p:sldId id="257" r:id="rId22"/>
    <p:sldId id="286" r:id="rId23"/>
    <p:sldId id="287" r:id="rId24"/>
    <p:sldId id="296" r:id="rId25"/>
    <p:sldId id="258" r:id="rId26"/>
    <p:sldId id="261" r:id="rId27"/>
    <p:sldId id="262" r:id="rId28"/>
    <p:sldId id="264" r:id="rId29"/>
    <p:sldId id="265" r:id="rId30"/>
    <p:sldId id="266" r:id="rId31"/>
    <p:sldId id="267" r:id="rId32"/>
    <p:sldId id="293" r:id="rId33"/>
    <p:sldId id="288" r:id="rId34"/>
    <p:sldId id="297" r:id="rId35"/>
    <p:sldId id="289" r:id="rId36"/>
    <p:sldId id="263" r:id="rId37"/>
    <p:sldId id="269" r:id="rId38"/>
    <p:sldId id="271" r:id="rId39"/>
    <p:sldId id="270" r:id="rId40"/>
    <p:sldId id="273" r:id="rId41"/>
    <p:sldId id="274" r:id="rId42"/>
    <p:sldId id="272" r:id="rId43"/>
    <p:sldId id="276" r:id="rId44"/>
    <p:sldId id="277" r:id="rId45"/>
    <p:sldId id="278" r:id="rId46"/>
    <p:sldId id="275" r:id="rId47"/>
    <p:sldId id="279" r:id="rId48"/>
    <p:sldId id="281" r:id="rId49"/>
    <p:sldId id="282" r:id="rId50"/>
    <p:sldId id="290" r:id="rId51"/>
    <p:sldId id="283" r:id="rId52"/>
    <p:sldId id="291" r:id="rId53"/>
    <p:sldId id="292" r:id="rId54"/>
    <p:sldId id="294" r:id="rId55"/>
    <p:sldId id="284" r:id="rId56"/>
    <p:sldId id="317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8" autoAdjust="0"/>
    <p:restoredTop sz="94660"/>
  </p:normalViewPr>
  <p:slideViewPr>
    <p:cSldViewPr>
      <p:cViewPr varScale="1">
        <p:scale>
          <a:sx n="69" d="100"/>
          <a:sy n="69" d="100"/>
        </p:scale>
        <p:origin x="141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EFCB-1F1E-449C-8263-A3FC340F6B42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D983A-0F4A-4826-9FC8-ECC823949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035702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EFCB-1F1E-449C-8263-A3FC340F6B42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D983A-0F4A-4826-9FC8-ECC823949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503751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EFCB-1F1E-449C-8263-A3FC340F6B42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D983A-0F4A-4826-9FC8-ECC823949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000057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EFCB-1F1E-449C-8263-A3FC340F6B42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D983A-0F4A-4826-9FC8-ECC823949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016023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EFCB-1F1E-449C-8263-A3FC340F6B42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D983A-0F4A-4826-9FC8-ECC823949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721867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EFCB-1F1E-449C-8263-A3FC340F6B42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D983A-0F4A-4826-9FC8-ECC823949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652568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EFCB-1F1E-449C-8263-A3FC340F6B42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D983A-0F4A-4826-9FC8-ECC823949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135192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EFCB-1F1E-449C-8263-A3FC340F6B42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D983A-0F4A-4826-9FC8-ECC823949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699479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EFCB-1F1E-449C-8263-A3FC340F6B42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D983A-0F4A-4826-9FC8-ECC823949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932803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EFCB-1F1E-449C-8263-A3FC340F6B42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D983A-0F4A-4826-9FC8-ECC823949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546078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CEFCB-1F1E-449C-8263-A3FC340F6B42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D983A-0F4A-4826-9FC8-ECC823949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534635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CEFCB-1F1E-449C-8263-A3FC340F6B42}" type="datetimeFigureOut">
              <a:rPr lang="ru-RU" smtClean="0"/>
              <a:pPr/>
              <a:t>17.03.2020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D983A-0F4A-4826-9FC8-ECC8239494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10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43.png"/><Relationship Id="rId9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43.png"/><Relationship Id="rId9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53.jpe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lyaoformleniyaalbom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424847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Нетрадиционные формы и методы работы с детьми как средство развития познавательно-исследовательской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373216"/>
            <a:ext cx="6400800" cy="265584"/>
          </a:xfrm>
        </p:spPr>
        <p:txBody>
          <a:bodyPr>
            <a:normAutofit fontScale="40000" lnSpcReduction="20000"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8691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C:\Users\Марина\Pictures\8 марта\ec16e04532f012aa04c2606768693a4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3076" name="Picture 4" descr="C:\Users\Курган 2\Desktop\Лиза фото\IMG_26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Курган 2\Desktop\Лиза фото\IMG_26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20888"/>
            <a:ext cx="278431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Курган 2\Desktop\Лиза фото\IMG_26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764704"/>
            <a:ext cx="2808312" cy="21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Курган 2\Desktop\Лиза фото\IMG_26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73016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Курган 2\Desktop\Лиза фото\IMG_26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81128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Курган 2\Desktop\Лиза фото\IMG_268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Курган 2\Desktop\Лиза фото\IMG_268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8640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8148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lyaoformleniyaalboma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398" y="0"/>
            <a:ext cx="9133602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157592" cy="12241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Художественно-эстетическое развитие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прием –ИЗОСКАЗКИ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412776"/>
            <a:ext cx="82089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Комментируемое лепка и рисование.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ходе рассказывания сказки педагог лепит сама и предлагает лепить вместе с ней          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 придумывать сказочных героев.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3356992"/>
            <a:ext cx="53285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Когда у детей формируются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элементарные навыки в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рисовании прием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изо-сказки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можно использовать в сочетании сказка-рисунок.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76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lyaoformleniyaalboma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18" y="0"/>
            <a:ext cx="9135482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715200" cy="301034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Человек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по натуре своей – художник.</a:t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всюду, так или иначе, стремится вносить в свою жизнь красоту…</a:t>
            </a:r>
          </a:p>
        </p:txBody>
      </p:sp>
    </p:spTree>
    <p:extLst>
      <p:ext uri="{BB962C8B-B14F-4D97-AF65-F5344CB8AC3E}">
        <p14:creationId xmlns:p14="http://schemas.microsoft.com/office/powerpoint/2010/main" val="25458460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C:\Users\Марина\Pictures\8 марта\ec16e04532f012aa04c2606768693a4c.jpg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Пейп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-арт»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200304_1658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4509120"/>
            <a:ext cx="3547886" cy="1995686"/>
          </a:xfrm>
          <a:prstGeom prst="rect">
            <a:avLst/>
          </a:prstGeom>
        </p:spPr>
      </p:pic>
      <p:pic>
        <p:nvPicPr>
          <p:cNvPr id="6" name="Рисунок 5" descr="IMG_20200304_1655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80728"/>
            <a:ext cx="3491880" cy="1964182"/>
          </a:xfrm>
          <a:prstGeom prst="rect">
            <a:avLst/>
          </a:prstGeom>
        </p:spPr>
      </p:pic>
      <p:pic>
        <p:nvPicPr>
          <p:cNvPr id="7" name="Рисунок 6" descr="IMG_20200304_1721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15609" y="980728"/>
            <a:ext cx="3528391" cy="1984720"/>
          </a:xfrm>
          <a:prstGeom prst="rect">
            <a:avLst/>
          </a:prstGeom>
        </p:spPr>
      </p:pic>
      <p:pic>
        <p:nvPicPr>
          <p:cNvPr id="8" name="Рисунок 7" descr="IMG_20200304_17214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4509120"/>
            <a:ext cx="3528392" cy="1984721"/>
          </a:xfrm>
          <a:prstGeom prst="rect">
            <a:avLst/>
          </a:prstGeom>
        </p:spPr>
      </p:pic>
      <p:pic>
        <p:nvPicPr>
          <p:cNvPr id="9" name="Рисунок 8" descr="IMG_20200305_094927.jpg"/>
          <p:cNvPicPr>
            <a:picLocks noChangeAspect="1"/>
          </p:cNvPicPr>
          <p:nvPr/>
        </p:nvPicPr>
        <p:blipFill>
          <a:blip r:embed="rId7" cstate="print"/>
          <a:srcRect b="10638"/>
          <a:stretch>
            <a:fillRect/>
          </a:stretch>
        </p:blipFill>
        <p:spPr>
          <a:xfrm>
            <a:off x="3563888" y="1412776"/>
            <a:ext cx="2016224" cy="3024335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50089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lyaoformleniyaalbom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50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251521" y="0"/>
            <a:ext cx="205680" cy="2746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0"/>
            <a:ext cx="7956376" cy="6408712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sz="58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86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8600" b="1" dirty="0" err="1" smtClean="0">
                <a:latin typeface="Times New Roman" pitchFamily="18" charset="0"/>
                <a:cs typeface="Times New Roman" pitchFamily="18" charset="0"/>
              </a:rPr>
              <a:t>Синквейн</a:t>
            </a:r>
            <a:r>
              <a:rPr lang="ru-RU" sz="8600" dirty="0" smtClean="0">
                <a:latin typeface="Times New Roman" pitchFamily="18" charset="0"/>
                <a:cs typeface="Times New Roman" pitchFamily="18" charset="0"/>
              </a:rPr>
              <a:t> –один из эффективных методов развития речи дошкольников.</a:t>
            </a:r>
          </a:p>
          <a:p>
            <a:pPr>
              <a:buNone/>
            </a:pPr>
            <a:r>
              <a:rPr lang="ru-RU" sz="8600" dirty="0" smtClean="0">
                <a:latin typeface="Times New Roman" pitchFamily="18" charset="0"/>
                <a:cs typeface="Times New Roman" pitchFamily="18" charset="0"/>
              </a:rPr>
              <a:t> В чём же его эффективность и значимость?</a:t>
            </a:r>
          </a:p>
          <a:p>
            <a:pPr>
              <a:buNone/>
            </a:pPr>
            <a:r>
              <a:rPr lang="ru-RU" sz="8600" dirty="0" smtClean="0">
                <a:latin typeface="Times New Roman" pitchFamily="18" charset="0"/>
                <a:cs typeface="Times New Roman" pitchFamily="18" charset="0"/>
              </a:rPr>
              <a:t>    Во - первых, его простота.                         </a:t>
            </a:r>
            <a:r>
              <a:rPr lang="ru-RU" sz="8600" dirty="0" err="1" smtClean="0">
                <a:latin typeface="Times New Roman" pitchFamily="18" charset="0"/>
                <a:cs typeface="Times New Roman" pitchFamily="18" charset="0"/>
              </a:rPr>
              <a:t>Синквейн</a:t>
            </a:r>
            <a:r>
              <a:rPr lang="ru-RU" sz="8600" dirty="0" smtClean="0">
                <a:latin typeface="Times New Roman" pitchFamily="18" charset="0"/>
                <a:cs typeface="Times New Roman" pitchFamily="18" charset="0"/>
              </a:rPr>
              <a:t> могут составить все.</a:t>
            </a:r>
          </a:p>
          <a:p>
            <a:pPr>
              <a:buNone/>
            </a:pPr>
            <a:r>
              <a:rPr lang="ru-RU" sz="8600" dirty="0" smtClean="0">
                <a:latin typeface="Times New Roman" pitchFamily="18" charset="0"/>
                <a:cs typeface="Times New Roman" pitchFamily="18" charset="0"/>
              </a:rPr>
              <a:t>Во – вторых, в составлении </a:t>
            </a:r>
            <a:r>
              <a:rPr lang="ru-RU" sz="8600" dirty="0" err="1" smtClean="0">
                <a:latin typeface="Times New Roman" pitchFamily="18" charset="0"/>
                <a:cs typeface="Times New Roman" pitchFamily="18" charset="0"/>
              </a:rPr>
              <a:t>синквейна</a:t>
            </a:r>
            <a:r>
              <a:rPr lang="ru-RU" sz="8600" dirty="0" smtClean="0">
                <a:latin typeface="Times New Roman" pitchFamily="18" charset="0"/>
                <a:cs typeface="Times New Roman" pitchFamily="18" charset="0"/>
              </a:rPr>
              <a:t> каждый ребёнок может реализовать свои творческие, </a:t>
            </a:r>
            <a:r>
              <a:rPr lang="ru-RU" sz="8600" dirty="0" err="1" smtClean="0">
                <a:latin typeface="Times New Roman" pitchFamily="18" charset="0"/>
                <a:cs typeface="Times New Roman" pitchFamily="18" charset="0"/>
              </a:rPr>
              <a:t>интелликтуальные</a:t>
            </a:r>
            <a:r>
              <a:rPr lang="ru-RU" sz="8600" dirty="0" smtClean="0">
                <a:latin typeface="Times New Roman" pitchFamily="18" charset="0"/>
                <a:cs typeface="Times New Roman" pitchFamily="18" charset="0"/>
              </a:rPr>
              <a:t>  возможности.                          </a:t>
            </a:r>
            <a:r>
              <a:rPr lang="ru-RU" sz="8600" dirty="0" err="1" smtClean="0">
                <a:latin typeface="Times New Roman" pitchFamily="18" charset="0"/>
                <a:cs typeface="Times New Roman" pitchFamily="18" charset="0"/>
              </a:rPr>
              <a:t>Синквейн</a:t>
            </a:r>
            <a:r>
              <a:rPr lang="ru-RU" sz="8600" dirty="0" smtClean="0">
                <a:latin typeface="Times New Roman" pitchFamily="18" charset="0"/>
                <a:cs typeface="Times New Roman" pitchFamily="18" charset="0"/>
              </a:rPr>
              <a:t> является игровым приёмом.</a:t>
            </a:r>
          </a:p>
          <a:p>
            <a:pPr>
              <a:buNone/>
            </a:pPr>
            <a:r>
              <a:rPr lang="ru-RU" sz="8600" dirty="0" smtClean="0">
                <a:latin typeface="Times New Roman" pitchFamily="18" charset="0"/>
                <a:cs typeface="Times New Roman" pitchFamily="18" charset="0"/>
              </a:rPr>
              <a:t>Составление </a:t>
            </a:r>
            <a:r>
              <a:rPr lang="ru-RU" sz="8600" dirty="0" err="1" smtClean="0">
                <a:latin typeface="Times New Roman" pitchFamily="18" charset="0"/>
                <a:cs typeface="Times New Roman" pitchFamily="18" charset="0"/>
              </a:rPr>
              <a:t>синквейна</a:t>
            </a:r>
            <a:r>
              <a:rPr lang="ru-RU" sz="8600" dirty="0" smtClean="0">
                <a:latin typeface="Times New Roman" pitchFamily="18" charset="0"/>
                <a:cs typeface="Times New Roman" pitchFamily="18" charset="0"/>
              </a:rPr>
              <a:t> используется как заключительное задание по пройденному материалу.</a:t>
            </a:r>
          </a:p>
          <a:p>
            <a:pPr>
              <a:buNone/>
            </a:pPr>
            <a:r>
              <a:rPr lang="ru-RU" sz="8600" dirty="0" smtClean="0">
                <a:latin typeface="Times New Roman" pitchFamily="18" charset="0"/>
                <a:cs typeface="Times New Roman" pitchFamily="18" charset="0"/>
              </a:rPr>
              <a:t>Составление </a:t>
            </a:r>
            <a:r>
              <a:rPr lang="ru-RU" sz="8600" dirty="0" err="1" smtClean="0">
                <a:latin typeface="Times New Roman" pitchFamily="18" charset="0"/>
                <a:cs typeface="Times New Roman" pitchFamily="18" charset="0"/>
              </a:rPr>
              <a:t>синквейна</a:t>
            </a:r>
            <a:r>
              <a:rPr lang="ru-RU" sz="8600" dirty="0" smtClean="0">
                <a:latin typeface="Times New Roman" pitchFamily="18" charset="0"/>
                <a:cs typeface="Times New Roman" pitchFamily="18" charset="0"/>
              </a:rPr>
              <a:t> используется для проведения рефлексии, анализа и синтеза</a:t>
            </a:r>
          </a:p>
          <a:p>
            <a:pPr>
              <a:buNone/>
            </a:pPr>
            <a:r>
              <a:rPr lang="ru-RU" sz="8600" dirty="0" smtClean="0">
                <a:latin typeface="Times New Roman" pitchFamily="18" charset="0"/>
                <a:cs typeface="Times New Roman" pitchFamily="18" charset="0"/>
              </a:rPr>
              <a:t>                                   полученной информации.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90211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F:\Фрмы и методы педсовет готово\Новая папка (2)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848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4761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lyaoformleniyaalbom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50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543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Пример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синквейна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124744"/>
            <a:ext cx="7200800" cy="3744415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Кто? - Медведь.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Какой? - Мохнатый, большой.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делает? – Рычит, лакомится, спит.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Предложение -  Зимой  спит в берлоге.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Ассоциация- зверь.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13107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lyaoformleniyaalbom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50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352" cy="20203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0"/>
            <a:ext cx="8244408" cy="645333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4300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4300" b="1" dirty="0" err="1" smtClean="0">
                <a:latin typeface="Times New Roman" pitchFamily="18" charset="0"/>
                <a:cs typeface="Times New Roman" pitchFamily="18" charset="0"/>
              </a:rPr>
              <a:t>Сторителлинг</a:t>
            </a:r>
            <a:r>
              <a:rPr lang="ru-RU" sz="47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Термин «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сторителлинг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» возник от английского слова 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storytelling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и в переводе  означает «рассказывание историй, способ передачи информации нахождение  смыслов через рассказывание историй».</a:t>
            </a:r>
          </a:p>
          <a:p>
            <a:pPr>
              <a:buNone/>
            </a:pPr>
            <a:r>
              <a:rPr lang="ru-RU" sz="3000" b="1" dirty="0" err="1" smtClean="0">
                <a:latin typeface="Times New Roman" pitchFamily="18" charset="0"/>
                <a:cs typeface="Times New Roman" pitchFamily="18" charset="0"/>
              </a:rPr>
              <a:t>Сторителлинг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– это повествование  мифов, сказок,    притч, былин. Сами рассказы могут быть как о выдуманных (книжных, сказочных, мультипликационных), так и о реальных (детях группы, самом педагоге) героях. Они похожи на сказки, поскольку мораль в них скрыта.</a:t>
            </a:r>
          </a:p>
          <a:p>
            <a:pPr>
              <a:buNone/>
            </a:pP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Это объяснение материала в виде рассказывания историй , которое развивает фантазию , логику и повышает культурное образование.</a:t>
            </a:r>
          </a:p>
          <a:p>
            <a:pPr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45064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Марина\Pictures\8 марта\ec16e04532f012aa04c2606768693a4c.jpg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" name="Содержимое 3" descr="IMG_20200310_100703_HDR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88640"/>
            <a:ext cx="3960440" cy="2227748"/>
          </a:xfrm>
        </p:spPr>
      </p:pic>
      <p:pic>
        <p:nvPicPr>
          <p:cNvPr id="5" name="Рисунок 4" descr="IMG_20200310_1006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140968"/>
            <a:ext cx="3968441" cy="2232248"/>
          </a:xfrm>
          <a:prstGeom prst="rect">
            <a:avLst/>
          </a:prstGeom>
        </p:spPr>
      </p:pic>
      <p:pic>
        <p:nvPicPr>
          <p:cNvPr id="6" name="Рисунок 5" descr="IMG_20200310_1004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1484784"/>
            <a:ext cx="3968442" cy="2232248"/>
          </a:xfrm>
          <a:prstGeom prst="rect">
            <a:avLst/>
          </a:prstGeom>
        </p:spPr>
      </p:pic>
      <p:pic>
        <p:nvPicPr>
          <p:cNvPr id="7" name="Рисунок 6" descr="IMG_20200310_1004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60032" y="4437112"/>
            <a:ext cx="3968441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296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lyaoformleniyaalbom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907300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600200"/>
            <a:ext cx="7499176" cy="4525963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 моделирования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 конструирования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Метод вопросов(кроссворды, ребусы)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67356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lyaoformleniyaalbom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этих занятий предельно проста: оживить скучное, увлечь творчеством,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заинтересовать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06704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lyaoformleniyaalbom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907300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Социально-коммуникативное развитие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«КЕЙС-МЕТОД»</a:t>
            </a: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Кейс</a:t>
            </a:r>
            <a:r>
              <a:rPr lang="ru-RU" dirty="0" smtClean="0"/>
              <a:t> </a:t>
            </a:r>
            <a:r>
              <a:rPr lang="ru-RU" dirty="0"/>
              <a:t>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технологии относят к интерактивным методам обучения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они позволяют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взаимодействовать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всем учащимся, включая педагога.</a:t>
            </a:r>
          </a:p>
        </p:txBody>
      </p:sp>
    </p:spTree>
    <p:extLst>
      <p:ext uri="{BB962C8B-B14F-4D97-AF65-F5344CB8AC3E}">
        <p14:creationId xmlns:p14="http://schemas.microsoft.com/office/powerpoint/2010/main" val="11254773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88699" cy="6826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93248" y="3573016"/>
            <a:ext cx="561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ПОСТРОИТЬ НОВЫЙ ДОМ?</a:t>
            </a:r>
            <a:endParaRPr lang="ru-RU" sz="5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12" y="0"/>
            <a:ext cx="4052873" cy="37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9092" y="1795603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КЕЙС-ТЕХНОЛОГИЯ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60819" y="5903497"/>
            <a:ext cx="4783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89752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1556792"/>
            <a:ext cx="6336704" cy="345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ЦЕЛЬ: Способствование расширению осведомленности о предметном мире (дому), осознанному отношению,  как к  творению человеческой мысли и результата труда. </a:t>
            </a:r>
          </a:p>
        </p:txBody>
      </p:sp>
    </p:spTree>
    <p:extLst>
      <p:ext uri="{BB962C8B-B14F-4D97-AF65-F5344CB8AC3E}">
        <p14:creationId xmlns:p14="http://schemas.microsoft.com/office/powerpoint/2010/main" val="40536577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116632"/>
            <a:ext cx="7524328" cy="5720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ЗАДАЧИ: </a:t>
            </a:r>
          </a:p>
          <a:p>
            <a:pPr lvl="0" algn="just">
              <a:lnSpc>
                <a:spcPct val="115000"/>
              </a:lnSpc>
            </a:pPr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1. Формировать первичные представления </a:t>
            </a:r>
            <a:r>
              <a:rPr lang="ru-RU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об основных свойствах и отношениях объектов окружающего мира: форме, цвете, размере, количестве, числе, части и целом, </a:t>
            </a:r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пространстве.</a:t>
            </a:r>
            <a:endParaRPr lang="ru-RU" sz="20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2. Развивать в процессе ознакомления и конструирования дома: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восприятие, внимание, память, наблюдательность, способность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анализировать, сравнивать, выделять характерные, существенные признаки 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предметов;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- умение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устанавливать причинно-следственные связи между предметами и явлениями, делать простейшие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обобщения;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    - умение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выполнять ряд последовательных действий в соответствии с задачей и предлагаемым алгоритмом действий. </a:t>
            </a:r>
            <a:endParaRPr lang="ru-RU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 panose="02020603050405020304" pitchFamily="18" charset="0"/>
              </a:rPr>
              <a:t>    3. Воспитывать интерес, любознательность, познавательную мотивацию, позитивные установки </a:t>
            </a:r>
            <a:r>
              <a:rPr lang="ru-RU" sz="2000" dirty="0" smtClean="0">
                <a:ea typeface="Calibri"/>
                <a:cs typeface="Times New Roman"/>
              </a:rPr>
              <a:t>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и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 ценностного отношения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 к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различным видам труда и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его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  <a:cs typeface="Times New Roman"/>
              </a:rPr>
              <a:t>результатам.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49063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476672"/>
            <a:ext cx="6984776" cy="906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 smtClean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332656"/>
            <a:ext cx="766834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Задание 1. Помогите </a:t>
            </a:r>
            <a:r>
              <a:rPr lang="ru-RU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Незнайке найти деревенский </a:t>
            </a:r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дом.</a:t>
            </a:r>
          </a:p>
          <a:p>
            <a:pPr lvl="0" algn="just"/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Задание 2. Выберите материалы необходимые для строительства деревенского дома (проведите линии).</a:t>
            </a:r>
          </a:p>
          <a:p>
            <a:pPr lvl="0" algn="just"/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Задание 3.  Определи в каком доме ты живешь?</a:t>
            </a:r>
          </a:p>
          <a:p>
            <a:pPr lvl="0" algn="just"/>
            <a:r>
              <a:rPr lang="ru-RU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Задание </a:t>
            </a:r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4. </a:t>
            </a:r>
            <a:r>
              <a:rPr lang="ru-RU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Расскажите Незнайке, какие бывают дома.</a:t>
            </a:r>
          </a:p>
          <a:p>
            <a:pPr lvl="0" algn="just"/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Задание 5. Объясните смысловое содержание пословицы </a:t>
            </a:r>
            <a:r>
              <a:rPr lang="ru-RU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«Дом построить не шапку на голову </a:t>
            </a:r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надеть».</a:t>
            </a:r>
          </a:p>
          <a:p>
            <a:pPr lvl="0" algn="just"/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Задание 6. Помогите </a:t>
            </a:r>
            <a:r>
              <a:rPr lang="ru-RU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Незнайке </a:t>
            </a:r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назвать, </a:t>
            </a:r>
            <a:r>
              <a:rPr lang="ru-RU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кто работает на стройке</a:t>
            </a:r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?</a:t>
            </a:r>
          </a:p>
          <a:p>
            <a:pPr lvl="0" algn="just"/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Задание 7. Какие специальные машины работают на стройке  </a:t>
            </a:r>
          </a:p>
          <a:p>
            <a:pPr lvl="0" algn="just"/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 (зачеркните лишнюю машину).</a:t>
            </a:r>
          </a:p>
          <a:p>
            <a:pPr lvl="0" algn="just"/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     Задание 8. Определите части </a:t>
            </a:r>
            <a:r>
              <a:rPr lang="ru-RU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комнаты и дома</a:t>
            </a:r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.</a:t>
            </a:r>
          </a:p>
          <a:p>
            <a:pPr lvl="0" algn="just"/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      Задание 9. </a:t>
            </a:r>
            <a:r>
              <a:rPr lang="ru-RU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Назовите комнаты в доме</a:t>
            </a:r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.</a:t>
            </a:r>
          </a:p>
          <a:p>
            <a:pPr lvl="0" algn="just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    </a:t>
            </a:r>
            <a:r>
              <a:rPr lang="ru-RU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Задание 10. Расскажите Незнайке, что мы делаем в </a:t>
            </a:r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разных</a:t>
            </a:r>
          </a:p>
          <a:p>
            <a:pPr lvl="0" algn="just"/>
            <a:r>
              <a:rPr lang="ru-RU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 </a:t>
            </a:r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   </a:t>
            </a:r>
            <a:r>
              <a:rPr lang="ru-RU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комнатах дома (квартиры). </a:t>
            </a:r>
          </a:p>
          <a:p>
            <a:pPr algn="just"/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Задание 11. Дорисуйте недостающую картинку.</a:t>
            </a:r>
          </a:p>
          <a:p>
            <a:pPr algn="just"/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Задание 12. Помогите Незнайке расселить клоунов. </a:t>
            </a:r>
          </a:p>
          <a:p>
            <a:pPr lvl="0" algn="just"/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Задание 13. Строительство городка для Незнайки и его</a:t>
            </a:r>
          </a:p>
          <a:p>
            <a:pPr lvl="0" algn="just"/>
            <a:r>
              <a:rPr lang="ru-RU" sz="2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друзей, используя  конструктор томик «Цветной городок».</a:t>
            </a:r>
            <a:endParaRPr lang="ru-RU" sz="2000" dirty="0">
              <a:solidFill>
                <a:prstClr val="black"/>
              </a:solidFill>
            </a:endParaRPr>
          </a:p>
          <a:p>
            <a:pPr lvl="0" algn="just"/>
            <a:endParaRPr lang="ru-RU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42785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0"/>
            <a:ext cx="3249613" cy="684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1720" y="1628800"/>
            <a:ext cx="4248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Задумал Незнайка построить дом. 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5758894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584" y="0"/>
            <a:ext cx="3524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1666109"/>
            <a:ext cx="4032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 как строить дом и из чего его строить не знает.</a:t>
            </a:r>
          </a:p>
          <a:p>
            <a:pPr algn="just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Решил спросить совета у Звездочёта.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5726652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45"/>
            <a:ext cx="3555396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6136" y="1608909"/>
            <a:ext cx="28803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Звездочёт спросил у Незнайки,  какой дом он хочет построить: деревенский или городской?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12864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145" y="620688"/>
            <a:ext cx="234643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6405"/>
            <a:ext cx="4046481" cy="272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24944"/>
            <a:ext cx="3590925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5940153" y="1268760"/>
            <a:ext cx="720080" cy="72008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282713" y="4149080"/>
            <a:ext cx="720080" cy="72008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239853" y="5750464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1. Помогите Незнайке найти деревенский дом</a:t>
            </a:r>
            <a:r>
              <a:rPr lang="ru-RU" sz="28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426201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145" y="620688"/>
            <a:ext cx="234643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6405"/>
            <a:ext cx="4046481" cy="272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24944"/>
            <a:ext cx="3590925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5940153" y="1268760"/>
            <a:ext cx="720080" cy="72008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282713" y="4149080"/>
            <a:ext cx="720080" cy="72008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239853" y="5750464"/>
            <a:ext cx="59027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Молодцы, ребята! Помогли Незнайке найти деревенский дом. </a:t>
            </a:r>
            <a:endParaRPr lang="ru-RU" sz="2800" dirty="0"/>
          </a:p>
        </p:txBody>
      </p:sp>
      <p:sp>
        <p:nvSpPr>
          <p:cNvPr id="4" name="Умножение 3"/>
          <p:cNvSpPr/>
          <p:nvPr/>
        </p:nvSpPr>
        <p:spPr>
          <a:xfrm>
            <a:off x="5975471" y="1337289"/>
            <a:ext cx="649444" cy="57606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1050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lyaoformleniyaalbom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980728"/>
            <a:ext cx="7416824" cy="507342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Нестандартные занятия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 это всегда праздники, когда каждый имеет возможность проявить себя в атмосфере успешности и тогда группа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становится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творческим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коллективом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62753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462" y="0"/>
            <a:ext cx="3447318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6405"/>
            <a:ext cx="4046481" cy="30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2289" y="3573016"/>
            <a:ext cx="41044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Нравится Незнайке  деревенский дом.  А какие материалы нужны для его строительства не знает. 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4711739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8100"/>
            <a:ext cx="1554444" cy="29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915" y="557166"/>
            <a:ext cx="4046481" cy="30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150" y="1602067"/>
            <a:ext cx="1514850" cy="1194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ttp://sbs-av.ru/uploads/posts/2016-05/1464343957_sand-pile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" t="18378" r="4325" b="10000"/>
          <a:stretch/>
        </p:blipFill>
        <p:spPr bwMode="auto">
          <a:xfrm>
            <a:off x="2101821" y="3514630"/>
            <a:ext cx="1482371" cy="1122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://proecocement.ru/wp-content/uploads/2014/04/cement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" r="3441" b="7239"/>
          <a:stretch/>
        </p:blipFill>
        <p:spPr bwMode="auto">
          <a:xfrm>
            <a:off x="6011306" y="3829209"/>
            <a:ext cx="1416792" cy="1371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://realderevo.ru/templates/72Med/images/doska-obreznaya-suhaya/doska-obreznaya-suhaya3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0" b="11200"/>
          <a:stretch/>
        </p:blipFill>
        <p:spPr bwMode="auto">
          <a:xfrm>
            <a:off x="7428098" y="77125"/>
            <a:ext cx="1563444" cy="11361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://vtsmaster.com.ua/wp-content/uploads/2015/07/102674_or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 t="12424" r="13465" b="10889"/>
          <a:stretch/>
        </p:blipFill>
        <p:spPr bwMode="auto">
          <a:xfrm>
            <a:off x="7614105" y="3319884"/>
            <a:ext cx="1306602" cy="10186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://roofhow.ru/wp-content/uploads/2014/01/shifer1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28510" r="10456" b="23615"/>
          <a:stretch/>
        </p:blipFill>
        <p:spPr bwMode="auto">
          <a:xfrm>
            <a:off x="3846244" y="4156351"/>
            <a:ext cx="1987550" cy="800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5786" y="4818011"/>
            <a:ext cx="1338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ПЕСОК</a:t>
            </a:r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967659" y="5090634"/>
            <a:ext cx="1594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ЦЕМЕНТ</a:t>
            </a:r>
            <a:endParaRPr lang="ru-RU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7641393" y="1127270"/>
            <a:ext cx="1338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ДОСКИ</a:t>
            </a:r>
            <a:endParaRPr lang="ru-RU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7562153" y="2796664"/>
            <a:ext cx="1507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БРЁВНА</a:t>
            </a:r>
            <a:endParaRPr lang="ru-RU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428098" y="4294791"/>
            <a:ext cx="1577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КИРПИЧ</a:t>
            </a:r>
            <a:endParaRPr lang="ru-R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264643" y="4956451"/>
            <a:ext cx="138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ШИФЕР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824666" y="5479671"/>
            <a:ext cx="6018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Задание 2. </a:t>
            </a:r>
            <a:r>
              <a:rPr lang="ru-RU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Помогите Незнайке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найти, те материалы из которых строится деревенский дом (проведите линии).</a:t>
            </a:r>
            <a:endParaRPr lang="ru-RU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87" y="1602067"/>
            <a:ext cx="1672577" cy="95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06208" y="2651930"/>
            <a:ext cx="152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СТЕКЛО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074811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8100"/>
            <a:ext cx="1554444" cy="29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915" y="557166"/>
            <a:ext cx="4046481" cy="30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150" y="1602067"/>
            <a:ext cx="1514850" cy="1194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ttp://sbs-av.ru/uploads/posts/2016-05/1464343957_sand-pile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" t="18378" r="4325" b="10000"/>
          <a:stretch/>
        </p:blipFill>
        <p:spPr bwMode="auto">
          <a:xfrm>
            <a:off x="2101821" y="3514630"/>
            <a:ext cx="1482371" cy="1122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http://proecocement.ru/wp-content/uploads/2014/04/cement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" r="3441" b="7239"/>
          <a:stretch/>
        </p:blipFill>
        <p:spPr bwMode="auto">
          <a:xfrm>
            <a:off x="6011306" y="3829209"/>
            <a:ext cx="1416792" cy="1371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://realderevo.ru/templates/72Med/images/doska-obreznaya-suhaya/doska-obreznaya-suhaya3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0" b="11200"/>
          <a:stretch/>
        </p:blipFill>
        <p:spPr bwMode="auto">
          <a:xfrm>
            <a:off x="7428098" y="77125"/>
            <a:ext cx="1563444" cy="11361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://vtsmaster.com.ua/wp-content/uploads/2015/07/102674_or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 t="12424" r="13465" b="10889"/>
          <a:stretch/>
        </p:blipFill>
        <p:spPr bwMode="auto">
          <a:xfrm>
            <a:off x="7614105" y="3319884"/>
            <a:ext cx="1306602" cy="10186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://roofhow.ru/wp-content/uploads/2014/01/shifer1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28510" r="10456" b="23615"/>
          <a:stretch/>
        </p:blipFill>
        <p:spPr bwMode="auto">
          <a:xfrm>
            <a:off x="3846244" y="4156351"/>
            <a:ext cx="1987550" cy="800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35786" y="4818011"/>
            <a:ext cx="1338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ПЕСОК</a:t>
            </a:r>
            <a:endParaRPr lang="ru-RU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967659" y="5090634"/>
            <a:ext cx="1594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ЦЕМЕНТ</a:t>
            </a:r>
            <a:endParaRPr lang="ru-RU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7641393" y="1127270"/>
            <a:ext cx="1338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ДОСКИ</a:t>
            </a:r>
            <a:endParaRPr lang="ru-RU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7562153" y="2796664"/>
            <a:ext cx="1507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БРЁВНА</a:t>
            </a:r>
            <a:endParaRPr lang="ru-RU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7428098" y="4294791"/>
            <a:ext cx="1577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КИРПИЧ</a:t>
            </a:r>
            <a:endParaRPr lang="ru-R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264643" y="4956451"/>
            <a:ext cx="138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ШИФЕР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824666" y="5479671"/>
            <a:ext cx="6018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gradFill>
                  <a:gsLst>
                    <a:gs pos="0">
                      <a:srgbClr val="740F00"/>
                    </a:gs>
                    <a:gs pos="78000">
                      <a:srgbClr val="FF8100"/>
                    </a:gs>
                    <a:gs pos="100000">
                      <a:srgbClr val="FFFDFB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ea typeface="Calibri"/>
              </a:rPr>
              <a:t>Молодцы! Помогли Незнайке справится с </a:t>
            </a:r>
            <a:r>
              <a:rPr lang="ru-RU" sz="2800" b="1" dirty="0" smtClean="0">
                <a:gradFill>
                  <a:gsLst>
                    <a:gs pos="0">
                      <a:srgbClr val="740F00"/>
                    </a:gs>
                    <a:gs pos="78000">
                      <a:srgbClr val="FF8100"/>
                    </a:gs>
                    <a:gs pos="100000">
                      <a:srgbClr val="FFFDFB"/>
                    </a:gs>
                  </a:gsLst>
                  <a:lin ang="5400000" scaled="0"/>
                </a:gra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ea typeface="Calibri"/>
              </a:rPr>
              <a:t>проблемой.</a:t>
            </a:r>
            <a:endParaRPr lang="ru-RU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87" y="1602067"/>
            <a:ext cx="1672577" cy="95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06208" y="2651930"/>
            <a:ext cx="1525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СТЕКЛО</a:t>
            </a:r>
            <a:endParaRPr lang="ru-RU" sz="28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699792" y="2079447"/>
            <a:ext cx="720080" cy="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3059832" y="3319884"/>
            <a:ext cx="524360" cy="50932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4840019" y="3514630"/>
            <a:ext cx="0" cy="78016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 flipV="1">
            <a:off x="6084168" y="3514630"/>
            <a:ext cx="504056" cy="43347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10" idx="1"/>
          </p:cNvCxnSpPr>
          <p:nvPr/>
        </p:nvCxnSpPr>
        <p:spPr>
          <a:xfrm flipH="1" flipV="1">
            <a:off x="6948264" y="3319884"/>
            <a:ext cx="665841" cy="50932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7164288" y="2199365"/>
            <a:ext cx="72008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7164288" y="836712"/>
            <a:ext cx="648072" cy="29055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3223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8100"/>
            <a:ext cx="1554444" cy="29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511" y="1076323"/>
            <a:ext cx="2700933" cy="1815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Дома стоили из дерева, камня и кирпича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2" t="17955" r="32526" b="32217"/>
          <a:stretch/>
        </p:blipFill>
        <p:spPr bwMode="auto">
          <a:xfrm>
            <a:off x="5754354" y="722313"/>
            <a:ext cx="1907144" cy="2352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Дома стоили из дерева, камня и кирпича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7" t="10491" r="4841" b="37664"/>
          <a:stretch/>
        </p:blipFill>
        <p:spPr bwMode="auto">
          <a:xfrm>
            <a:off x="6707926" y="3326325"/>
            <a:ext cx="1714500" cy="24479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863" y="3284984"/>
            <a:ext cx="3152686" cy="247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79712" y="260648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Задание 3. </a:t>
            </a:r>
            <a:r>
              <a:rPr lang="ru-RU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Определи в каком доме ты живешь</a:t>
            </a:r>
            <a:r>
              <a:rPr lang="ru-RU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?</a:t>
            </a:r>
            <a:endParaRPr lang="ru-RU" sz="2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14109" y="5880217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дома строят  из дерева, камня, кирпича и бетонных плит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9063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9700"/>
            <a:ext cx="1554163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59898"/>
            <a:ext cx="2794346" cy="2834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40629"/>
            <a:ext cx="3065283" cy="2561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4163" y="115824"/>
            <a:ext cx="74103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Задание 4. Расскажите Незнайке, какие бывают дома.</a:t>
            </a:r>
            <a:endParaRPr lang="ru-RU" sz="2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3729" y="3748755"/>
            <a:ext cx="68407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В доме много этажей – он … (многоэтажный) </a:t>
            </a:r>
          </a:p>
          <a:p>
            <a:pPr algn="just"/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В доме один этаж – он … (одноэтажный) </a:t>
            </a:r>
          </a:p>
          <a:p>
            <a:pPr algn="just"/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В доме много квартир – он … (многоквартирный) </a:t>
            </a:r>
          </a:p>
          <a:p>
            <a:pPr algn="just"/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В доме один подъезд – он … (одноподъездный) </a:t>
            </a:r>
          </a:p>
          <a:p>
            <a:pPr algn="just"/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В   доме много подъездов — он     (многоподъездный)</a:t>
            </a:r>
          </a:p>
          <a:p>
            <a:pPr algn="just"/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   Дом построен из кирпича – он …</a:t>
            </a:r>
          </a:p>
          <a:p>
            <a:pPr algn="just"/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 </a:t>
            </a: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   кирпичный) </a:t>
            </a:r>
          </a:p>
          <a:p>
            <a:pPr algn="just"/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       Из дерева — … (деревянный)</a:t>
            </a:r>
            <a:endParaRPr lang="ru-RU" sz="2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18299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348" y="1196752"/>
            <a:ext cx="2713037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936" y="142007"/>
            <a:ext cx="3554413" cy="638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82348" y="4509120"/>
            <a:ext cx="29101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Игра «ВОЛШЕБНЫЙ МЕШОЧЕК»</a:t>
            </a:r>
          </a:p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ЦЕЛЬ: Знакомить с различными материалами на ощупь (дерево, камень, стекло, пластмасса).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05693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660514"/>
            <a:ext cx="33843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Сидит Незнайка мечтает о своём доме. А дом то не строится. Как же так?</a:t>
            </a:r>
          </a:p>
          <a:p>
            <a:pPr algn="just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Пошёл Незнайка за советом к Знайке.</a:t>
            </a:r>
            <a:endParaRPr lang="ru-RU" sz="3200" dirty="0"/>
          </a:p>
        </p:txBody>
      </p:sp>
      <p:pic>
        <p:nvPicPr>
          <p:cNvPr id="5" name="Рисунок 4" descr="http://prikolnye-kartinki.ru/img/picture/Jun/20/d84810f92d435cf355afb760b6ccd245/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0"/>
            <a:ext cx="478332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864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2830"/>
            <a:ext cx="3812768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3968" y="95534"/>
            <a:ext cx="47160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Задание 5. Знайка выслушал Незнайку и сказал: «Дом построить не шапку на голову надеть».</a:t>
            </a:r>
            <a:endParaRPr lang="ru-RU" sz="3000" dirty="0"/>
          </a:p>
        </p:txBody>
      </p:sp>
      <p:sp>
        <p:nvSpPr>
          <p:cNvPr id="2" name="TextBox 1"/>
          <p:cNvSpPr txBox="1"/>
          <p:nvPr/>
        </p:nvSpPr>
        <p:spPr>
          <a:xfrm>
            <a:off x="3071129" y="5780782"/>
            <a:ext cx="60446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Как вы думаете почему люди сложили такую пословицу?</a:t>
            </a:r>
            <a:endParaRPr lang="ru-RU" sz="32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480" y="2957393"/>
            <a:ext cx="2821815" cy="212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7345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2830"/>
            <a:ext cx="3812768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3968" y="95534"/>
            <a:ext cx="47160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строительства дома, кроме материалов ещё нужны люди и специальные машины.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33298"/>
            <a:ext cx="4427984" cy="333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6190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3" y="3784458"/>
            <a:ext cx="1579459" cy="307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5696" y="228416"/>
            <a:ext cx="6499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Задание 6. Помогите Незнайке назвать, кто работает на стройке?</a:t>
            </a:r>
            <a:endParaRPr lang="ru-RU" sz="3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535" y="1401095"/>
            <a:ext cx="2149827" cy="186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480" y="1416051"/>
            <a:ext cx="2744439" cy="199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84457"/>
            <a:ext cx="2026492" cy="2091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623" y="1334409"/>
            <a:ext cx="2070234" cy="245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664" y="3921759"/>
            <a:ext cx="1734688" cy="224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96023"/>
            <a:ext cx="2107169" cy="216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73450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lyaoformleniyaalbom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504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Образовательные области: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820472" cy="4525963"/>
          </a:xfrm>
        </p:spPr>
        <p:txBody>
          <a:bodyPr>
            <a:normAutofit/>
          </a:bodyPr>
          <a:lstStyle/>
          <a:p>
            <a:pPr marL="514350" indent="-51435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1)Развитие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физических навыков;</a:t>
            </a:r>
          </a:p>
          <a:p>
            <a:pPr marL="514350" indent="-51435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2)Художественное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эстетическое развитие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514350" indent="-51435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3)Развитие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речи;</a:t>
            </a:r>
          </a:p>
          <a:p>
            <a:pPr marL="514350" indent="-51435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4)Познание социально-                             </a:t>
            </a:r>
          </a:p>
          <a:p>
            <a:pPr marL="514350" indent="-51435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коммуникативных  навыков.        </a:t>
            </a:r>
          </a:p>
          <a:p>
            <a:pPr marL="514350" indent="-51435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5)Познавательное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3548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3" y="3784458"/>
            <a:ext cx="1579459" cy="307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11183" y="123625"/>
            <a:ext cx="4367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стройке работают:</a:t>
            </a:r>
            <a:endParaRPr lang="ru-RU" sz="3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136" y="980728"/>
            <a:ext cx="2149827" cy="186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495" y="919021"/>
            <a:ext cx="2744439" cy="199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784457"/>
            <a:ext cx="2026492" cy="2091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623" y="748519"/>
            <a:ext cx="2070234" cy="245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709475"/>
            <a:ext cx="1734688" cy="224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171" y="3746607"/>
            <a:ext cx="2107169" cy="216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9" y="2849661"/>
            <a:ext cx="1517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КАМЕНЩИК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0" y="3237949"/>
            <a:ext cx="99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МАЛЯР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48664" y="2966962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МОНТАЖНИКИ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652049" y="5876570"/>
            <a:ext cx="120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СВАРЩИК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881104" y="5964132"/>
            <a:ext cx="1517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КРАНОВЩИК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480261" y="5984786"/>
            <a:ext cx="120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ПЛОТНИК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43036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/>
          <a:stretch/>
        </p:blipFill>
        <p:spPr bwMode="auto">
          <a:xfrm>
            <a:off x="2267744" y="297240"/>
            <a:ext cx="3686589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63941" y="476672"/>
            <a:ext cx="388843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Современный дом не построить без помощников – строительных машин. Экскаваторы, подъемные краны, самосвалы, бетономешалки – все они работают на стройке. 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16003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92283"/>
            <a:ext cx="282515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19" y="1460500"/>
            <a:ext cx="325565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845079"/>
            <a:ext cx="308653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142867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Задание 7. Какие специальные машины работают на стройке (зачеркните лишнюю машину).</a:t>
            </a:r>
          </a:p>
        </p:txBody>
      </p:sp>
      <p:pic>
        <p:nvPicPr>
          <p:cNvPr id="9" name="Рисунок 8" descr="http://autobus-crimea.ru/uploads/posts/2016-04/1460818968_bus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" t="14725" r="2118" b="14876"/>
          <a:stretch/>
        </p:blipFill>
        <p:spPr bwMode="auto">
          <a:xfrm>
            <a:off x="6012160" y="4166406"/>
            <a:ext cx="2736304" cy="18548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70740" y="323335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САМОСВАЛ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041535" y="3444969"/>
            <a:ext cx="2281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БЕТОНОМЕШАЛКА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248275" y="6188772"/>
            <a:ext cx="1485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БУЛЬДОЗЕР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119855" y="5980302"/>
            <a:ext cx="117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АВТОБУС</a:t>
            </a:r>
            <a:endParaRPr lang="ru-RU" sz="2000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9700"/>
            <a:ext cx="1554163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9419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6712"/>
            <a:ext cx="2825158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410" y="764704"/>
            <a:ext cx="325565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17" y="3645024"/>
            <a:ext cx="3086536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142867"/>
            <a:ext cx="6364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ЗАЧЕРКНИТЕ ЛИШНЮЮ МАШИНУ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Рисунок 8" descr="http://autobus-crimea.ru/uploads/posts/2016-04/1460818968_bus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" t="14725" r="2118" b="14876"/>
          <a:stretch/>
        </p:blipFill>
        <p:spPr bwMode="auto">
          <a:xfrm>
            <a:off x="6012160" y="3645024"/>
            <a:ext cx="2736304" cy="18548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70740" y="2771444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САМОСВАЛ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012160" y="2771444"/>
            <a:ext cx="2281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БЕТОНОМЕШАЛКА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3014742" y="6021288"/>
            <a:ext cx="1485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БУЛЬДОЗЕР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086173" y="5499906"/>
            <a:ext cx="117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АВТОБУС</a:t>
            </a:r>
            <a:endParaRPr lang="ru-RU" sz="2000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9700"/>
            <a:ext cx="1554163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012160" y="3429000"/>
            <a:ext cx="2736304" cy="25922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7253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67369" y="3371609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ЭКСКОВАТОР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605239" y="5849071"/>
            <a:ext cx="1534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БАШЕННЫЙ КРАН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418909" y="5878552"/>
            <a:ext cx="2225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СКОРАЯ ПОМОЩЬ</a:t>
            </a:r>
            <a:endParaRPr lang="ru-RU" sz="2000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9700"/>
            <a:ext cx="1554163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861" y="927697"/>
            <a:ext cx="2884623" cy="224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66559"/>
            <a:ext cx="2088232" cy="478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253" y="4054615"/>
            <a:ext cx="3017837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691680" y="142867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Задание 7. Какие специальные машины работают на стройке (зачеркните лишнюю машину).</a:t>
            </a:r>
          </a:p>
        </p:txBody>
      </p:sp>
    </p:spTree>
    <p:extLst>
      <p:ext uri="{BB962C8B-B14F-4D97-AF65-F5344CB8AC3E}">
        <p14:creationId xmlns:p14="http://schemas.microsoft.com/office/powerpoint/2010/main" val="28058053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67369" y="3371609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ЭКСКОВАТОР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605239" y="5849071"/>
            <a:ext cx="1534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БАШЕННЫЙ КРАН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70450" y="5878552"/>
            <a:ext cx="2225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СКОРАЯ ПОМОЩЬ</a:t>
            </a:r>
            <a:endParaRPr lang="ru-RU" sz="2000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9700"/>
            <a:ext cx="1554163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861" y="927697"/>
            <a:ext cx="2884623" cy="224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66559"/>
            <a:ext cx="2088232" cy="478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253" y="4054615"/>
            <a:ext cx="3017837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436096" y="3571664"/>
            <a:ext cx="2959465" cy="250694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691680" y="142867"/>
            <a:ext cx="720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anose="02020603050405020304" pitchFamily="18" charset="0"/>
              </a:rPr>
              <a:t>Задание 7. Какие специальные машины работают на стройке (зачеркните лишнюю машину).</a:t>
            </a:r>
          </a:p>
        </p:txBody>
      </p:sp>
    </p:spTree>
    <p:extLst>
      <p:ext uri="{BB962C8B-B14F-4D97-AF65-F5344CB8AC3E}">
        <p14:creationId xmlns:p14="http://schemas.microsoft.com/office/powerpoint/2010/main" val="14366739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017" y="39216"/>
            <a:ext cx="714505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9700"/>
            <a:ext cx="1554163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72470" y="5310232"/>
            <a:ext cx="66602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Задание 8. </a:t>
            </a:r>
            <a:r>
              <a:rPr lang="ru-RU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Определите части комнаты и </a:t>
            </a:r>
            <a:r>
              <a:rPr lang="ru-RU" sz="2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дома</a:t>
            </a:r>
            <a:endParaRPr lang="ru-RU" sz="2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/>
            </a:endParaRPr>
          </a:p>
          <a:p>
            <a:pPr algn="just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 (дверь, окно, потолок, пол, стены; б</a:t>
            </a:r>
            <a:r>
              <a:rPr lang="ru-RU" sz="2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алкон, лестница, крыша, стены, окна, двери (Дом).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69729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9700"/>
            <a:ext cx="1554163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50735" y="5377800"/>
            <a:ext cx="64920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Задание 9. Какие комнаты есть в твоём доме. (гостиная, спальня, прихожая, ванная комната, детская, кухня, подсобные помещения</a:t>
            </a:r>
          </a:p>
          <a:p>
            <a:pPr algn="just"/>
            <a:r>
              <a:rPr lang="ru-RU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 </a:t>
            </a: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      (кладовка),      столовая).</a:t>
            </a:r>
            <a:endParaRPr lang="ru-RU" sz="22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384" y="16559"/>
            <a:ext cx="6614064" cy="536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8454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9700"/>
            <a:ext cx="1554163" cy="290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0"/>
            <a:ext cx="74412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Задание 10. Расскажите Незнайке, что мы делаем в разных комнатах дома (квартиры). </a:t>
            </a:r>
          </a:p>
          <a:p>
            <a:pPr algn="just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В гостиной (что делают?) – смотрят телевизор, отдыхают, принимают гостей. </a:t>
            </a:r>
          </a:p>
          <a:p>
            <a:pPr algn="just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В спальне (что делают?) — спят, отдыхают. </a:t>
            </a:r>
          </a:p>
          <a:p>
            <a:pPr algn="just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В прихожей (что делают?) – одеваются, раздеваются, разуваются, обуваются, встречают, провожают (гостей).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89877" y="3284984"/>
            <a:ext cx="67211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В ванной комнате (что делают?) — умываются, моются, принимают душ, купаются, чистят зубы, причесываются и т.д. </a:t>
            </a:r>
          </a:p>
          <a:p>
            <a:pPr algn="just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В детской (что делают?) — играют, учат, занимаются, спят, отдыхают и т.д. </a:t>
            </a:r>
          </a:p>
          <a:p>
            <a:pPr algn="just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В кухне (что делают?) — готовят, варят, жарят, режут, моют (посуду), кушают и т.д. </a:t>
            </a:r>
          </a:p>
          <a:p>
            <a:pPr algn="just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В столовой (что делают?) — завтракают,</a:t>
            </a:r>
          </a:p>
          <a:p>
            <a:pPr algn="just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,           обедают, ужинают.</a:t>
            </a:r>
            <a:endParaRPr lang="ru-RU" sz="2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05894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0" y="-30413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80728"/>
            <a:ext cx="6499001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260648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Задание 11. Как вы думаете, кого забыл художник нарисовать в пустом окошке? Дорисуйте.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074"/>
            <a:ext cx="1876357" cy="249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85177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lyaoformleniyaalbom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504" cy="669471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128792" cy="108012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Развитие двигательных качеств</a:t>
            </a: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457200" y="6126163"/>
            <a:ext cx="8229600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47664" y="1484784"/>
            <a:ext cx="62646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Театр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- игровая по форме новая система физического оздоровления, коррекции, профилактики и творческого самовыражения детей.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803196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80728"/>
            <a:ext cx="6499001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1" y="260648"/>
            <a:ext cx="693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МОЛОДЦЫ! ПРАВИЛЬНО ДОРИСОВАЛИ.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085184"/>
            <a:ext cx="821298" cy="111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55" y="5013804"/>
            <a:ext cx="84772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084"/>
            <a:ext cx="1878013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8144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0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64121" y="4725144"/>
            <a:ext cx="67831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Задание 12. Самый высокий клоун живет в доме, справа от которого растет береза, самый низкий – в доме, позади которого растет елка. Помогите Незнайке, проведите линии от клоунов к их</a:t>
            </a:r>
          </a:p>
          <a:p>
            <a:pPr algn="just"/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 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/>
              </a:rPr>
              <a:t>         домам</a:t>
            </a:r>
            <a:r>
              <a:rPr lang="ru-RU" sz="2400" dirty="0" smtClean="0">
                <a:effectLst/>
                <a:ea typeface="Calibri"/>
              </a:rPr>
              <a:t>.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096" y="44624"/>
            <a:ext cx="6883999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9093"/>
            <a:ext cx="1878013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3356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0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0874" y="4856049"/>
            <a:ext cx="6607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Calibri"/>
              </a:rPr>
              <a:t>ПРОВЕРТЕ СЕБЯ. Самый высокий клоун живет в доме, справа от которого растет береза, самый низкий – в доме, позади которого растет елка. 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096" y="44624"/>
            <a:ext cx="6883999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9093"/>
            <a:ext cx="1878013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Развернутая стрелка 4"/>
          <p:cNvSpPr/>
          <p:nvPr/>
        </p:nvSpPr>
        <p:spPr>
          <a:xfrm>
            <a:off x="2843808" y="188640"/>
            <a:ext cx="1512168" cy="792088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Стрелка вверх 5"/>
          <p:cNvSpPr/>
          <p:nvPr/>
        </p:nvSpPr>
        <p:spPr>
          <a:xfrm>
            <a:off x="5868144" y="1893849"/>
            <a:ext cx="360040" cy="1008112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4427984" y="4509120"/>
            <a:ext cx="3312368" cy="324036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6200000">
            <a:off x="6308948" y="3147877"/>
            <a:ext cx="2782301" cy="4320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2444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http://www.bambytoys.ru/pictures/tomik/0106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28493" r="3632" b="12001"/>
          <a:stretch/>
        </p:blipFill>
        <p:spPr bwMode="auto">
          <a:xfrm>
            <a:off x="1855555" y="908720"/>
            <a:ext cx="7308304" cy="3816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874" y="4581128"/>
            <a:ext cx="7308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Задание 13. РЕБЯТА,  ДАВАЙТЕ ПОСТРОИМ ДЛЯ НЕЗНАЙКИ И ЕГО ДРУЗЕЙ ГОРОДОК НА СТОЛЕ (ИСПОЛЬЗУЕТСЯ КОНСТРУКТОР ТОМИК «ЦВЕТНОЙ ГОРОДОК»).</a:t>
            </a:r>
            <a:endParaRPr lang="ru-RU" sz="2400" dirty="0"/>
          </a:p>
        </p:txBody>
      </p:sp>
      <p:pic>
        <p:nvPicPr>
          <p:cNvPr id="5" name="Рисунок 4" descr="http://foneyes.ru/img/picture/Jun/14/148887d5a14d08e8fcaa187a287fd90b/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8260"/>
            <a:ext cx="1638300" cy="33807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9371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1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1187624" y="1111713"/>
            <a:ext cx="2592288" cy="13681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13. Конструктивная деятельность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275855" y="115761"/>
            <a:ext cx="2582075" cy="13681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 Деревенский, городской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961500" y="166548"/>
            <a:ext cx="2736304" cy="13681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 Строительные материалы для деревянного дома</a:t>
            </a:r>
          </a:p>
        </p:txBody>
      </p:sp>
      <p:sp>
        <p:nvSpPr>
          <p:cNvPr id="9" name="Овал 8"/>
          <p:cNvSpPr/>
          <p:nvPr/>
        </p:nvSpPr>
        <p:spPr>
          <a:xfrm>
            <a:off x="6769204" y="1594912"/>
            <a:ext cx="2267292" cy="13681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 Разнообразие строительных материалов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372200" y="4706640"/>
            <a:ext cx="2376264" cy="13681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6. Рабочие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профессии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79912" y="5301208"/>
            <a:ext cx="2376264" cy="13681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7. Специальная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техника</a:t>
            </a:r>
          </a:p>
        </p:txBody>
      </p:sp>
      <p:sp>
        <p:nvSpPr>
          <p:cNvPr id="13" name="Овал 12"/>
          <p:cNvSpPr/>
          <p:nvPr/>
        </p:nvSpPr>
        <p:spPr>
          <a:xfrm>
            <a:off x="1813457" y="4293096"/>
            <a:ext cx="2376264" cy="13681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8. Части комнаты и дома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654238" y="2691976"/>
            <a:ext cx="2376264" cy="13681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9. Комнаты в доме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7" name="Рисунок 16" descr="http://foneyes.ru/img/picture/Jun/14/148887d5a14d08e8fcaa187a287fd90b/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57" y="3981016"/>
            <a:ext cx="16383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852" y="2276872"/>
            <a:ext cx="2172352" cy="184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Овал 9"/>
          <p:cNvSpPr/>
          <p:nvPr/>
        </p:nvSpPr>
        <p:spPr>
          <a:xfrm>
            <a:off x="6814443" y="3140968"/>
            <a:ext cx="2325396" cy="1368152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 Какие бывают дома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20" name="Прямая со стрелкой 19"/>
          <p:cNvCxnSpPr>
            <a:stCxn id="7" idx="4"/>
          </p:cNvCxnSpPr>
          <p:nvPr/>
        </p:nvCxnSpPr>
        <p:spPr>
          <a:xfrm>
            <a:off x="4566893" y="1483913"/>
            <a:ext cx="149123" cy="7209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5961500" y="1483913"/>
            <a:ext cx="482708" cy="7950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4030502" y="4134640"/>
            <a:ext cx="325474" cy="572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12" idx="0"/>
          </p:cNvCxnSpPr>
          <p:nvPr/>
        </p:nvCxnSpPr>
        <p:spPr>
          <a:xfrm flipV="1">
            <a:off x="4968044" y="4134640"/>
            <a:ext cx="0" cy="11665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635896" y="2204864"/>
            <a:ext cx="557343" cy="27500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14" idx="6"/>
          </p:cNvCxnSpPr>
          <p:nvPr/>
        </p:nvCxnSpPr>
        <p:spPr>
          <a:xfrm>
            <a:off x="4030502" y="3376052"/>
            <a:ext cx="30835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48" name="Прямая со стрелкой 2047"/>
          <p:cNvCxnSpPr/>
          <p:nvPr/>
        </p:nvCxnSpPr>
        <p:spPr>
          <a:xfrm flipH="1">
            <a:off x="6511204" y="2691976"/>
            <a:ext cx="43706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51" name="Прямая со стрелкой 2050"/>
          <p:cNvCxnSpPr>
            <a:stCxn id="11" idx="1"/>
          </p:cNvCxnSpPr>
          <p:nvPr/>
        </p:nvCxnSpPr>
        <p:spPr>
          <a:xfrm flipH="1" flipV="1">
            <a:off x="6156176" y="4134640"/>
            <a:ext cx="564020" cy="77236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53" name="Прямая со стрелкой 2052"/>
          <p:cNvCxnSpPr/>
          <p:nvPr/>
        </p:nvCxnSpPr>
        <p:spPr>
          <a:xfrm flipH="1" flipV="1">
            <a:off x="6511204" y="3376052"/>
            <a:ext cx="437060" cy="1249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9768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27"/>
          <a:stretch/>
        </p:blipFill>
        <p:spPr bwMode="auto">
          <a:xfrm>
            <a:off x="0" y="0"/>
            <a:ext cx="29925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5" y="692696"/>
            <a:ext cx="6564141" cy="507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7864" y="5819328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801514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lyaoformleniyaalbom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Творческих вам успехов.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6693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C:\Users\Марина\Pictures\8 марта\ec16e04532f012aa04c2606768693a4c.jpg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Фрмы и методы педсовет готово\Фото театр физра\IMG_27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930" y="786269"/>
            <a:ext cx="3052846" cy="228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429000"/>
            <a:ext cx="2376264" cy="432047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«Резвый ветер»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F:\Фрмы и методы педсовет готово\Фото театр физра\IMG_27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1813" y="788707"/>
            <a:ext cx="307234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Фрмы и методы педсовет готово\Фото театр физра\IMG_27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50142" y="782706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Фрмы и методы педсовет готово\Фото театр физра\IMG_27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791" y="4206790"/>
            <a:ext cx="3029955" cy="227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Фрмы и методы педсовет готово\Фото театр физра\IMG_27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75822" y="4253711"/>
            <a:ext cx="2976331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Фрмы и методы педсовет готово\Фото театр физра\IMG_27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81836" y="4279404"/>
            <a:ext cx="299695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9512" y="0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«Одинокая капелька»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0"/>
            <a:ext cx="2736304" cy="404664"/>
          </a:xfrm>
        </p:spPr>
        <p:txBody>
          <a:bodyPr>
            <a:noAutofit/>
          </a:bodyPr>
          <a:lstStyle/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Любознайка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12160" y="0"/>
            <a:ext cx="269657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«Свободный полет»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31840" y="3429000"/>
            <a:ext cx="274786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«На мокрой крыше»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940152" y="3429000"/>
            <a:ext cx="292266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«Черное и пушистое»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7375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 descr="C:\Users\Марина\Pictures\8 марта\ec16e04532f012aa04c2606768693a4c.jpg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3" name="Picture 5" descr="F:\Фрмы и методы педсовет готово\Фото театр физра\IMG_27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80684" y="965686"/>
            <a:ext cx="2808313" cy="211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Фрмы и методы педсовет готово\Фото театр физра\IMG_27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07704" y="980728"/>
            <a:ext cx="280831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Фрмы и методы педсовет готово\Фото театр физра\IMG_27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79561" y="769111"/>
            <a:ext cx="2808313" cy="207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Фрмы и методы педсовет готово\Фото театр физра\IMG_27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52897" y="829568"/>
            <a:ext cx="2823173" cy="211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0"/>
            <a:ext cx="3384376" cy="346050"/>
          </a:xfrm>
        </p:spPr>
        <p:txBody>
          <a:bodyPr>
            <a:noAutofit/>
          </a:bodyPr>
          <a:lstStyle/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«Спасите! Помогите!»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6525344"/>
            <a:ext cx="3693096" cy="33265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2054" name="Picture 6" descr="F:\Фрмы и методы педсовет готово\Фото театр физра\IMG_27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399" y="4200447"/>
            <a:ext cx="2802526" cy="212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Фрмы и методы педсовет готово\Фото театр физра\IMG_273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11152" y="4405672"/>
            <a:ext cx="2780928" cy="212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Фрмы и методы педсовет готово\Фото театр физра\IMG_273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91980" y="4257092"/>
            <a:ext cx="273630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:\Фрмы и методы педсовет готово\Фото театр физра\IMG_273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46597" y="4460597"/>
            <a:ext cx="270657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0"/>
            <a:ext cx="212372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«Задний ход»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2051720" y="188640"/>
            <a:ext cx="259228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«Высокая крыша»</a:t>
            </a:r>
            <a:endParaRPr kumimoji="0" lang="ru-RU" sz="23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76257" y="188640"/>
            <a:ext cx="244827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«Дождевая лужа</a:t>
            </a:r>
            <a:r>
              <a:rPr lang="ru-RU" sz="2300" dirty="0" smtClean="0"/>
              <a:t>»</a:t>
            </a:r>
            <a:endParaRPr lang="ru-RU" sz="23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3429000"/>
            <a:ext cx="212372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«Ручейки»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67744" y="3645024"/>
            <a:ext cx="225799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«Широкая река»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55976" y="3501008"/>
            <a:ext cx="261969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«Помощь друзьям»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793677" y="3645024"/>
            <a:ext cx="253085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«Ручейки, озера»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4747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Марина\Pictures\8 марта\ec16e04532f012aa04c2606768693a4c.jpg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F:\Фрмы и методы педсовет готово\Фото театр физра\IMG_27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9505" y="1400774"/>
            <a:ext cx="3360374" cy="25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4114800" cy="418058"/>
          </a:xfrm>
        </p:spPr>
        <p:txBody>
          <a:bodyPr>
            <a:noAutofit/>
          </a:bodyPr>
          <a:lstStyle/>
          <a:p>
            <a:pPr algn="l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Капли-капитошки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000" dirty="0"/>
          </a:p>
        </p:txBody>
      </p:sp>
      <p:pic>
        <p:nvPicPr>
          <p:cNvPr id="5" name="Содержимое 4" descr="IMG_20200305_093236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084168" y="1052736"/>
            <a:ext cx="2538282" cy="3384376"/>
          </a:xfrm>
        </p:spPr>
      </p:pic>
      <p:pic>
        <p:nvPicPr>
          <p:cNvPr id="6" name="Рисунок 5" descr="IMG_20200305_1031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3140968"/>
            <a:ext cx="2520280" cy="336037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012160" y="404664"/>
            <a:ext cx="26015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«Низкое небо»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2652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lyaoformleniyaalboma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0"/>
            <a:ext cx="907300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128792" cy="114300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такое игровой  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стретчинг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700808"/>
            <a:ext cx="6408712" cy="4525963"/>
          </a:xfrm>
        </p:spPr>
        <p:txBody>
          <a:bodyPr/>
          <a:lstStyle/>
          <a:p>
            <a:pPr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Stretch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 в переводе с английского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означает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растяжение, эластичность.</a:t>
            </a:r>
          </a:p>
        </p:txBody>
      </p:sp>
    </p:spTree>
    <p:extLst>
      <p:ext uri="{BB962C8B-B14F-4D97-AF65-F5344CB8AC3E}">
        <p14:creationId xmlns:p14="http://schemas.microsoft.com/office/powerpoint/2010/main" val="17228226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1274</TotalTime>
  <Words>1571</Words>
  <Application>Microsoft Office PowerPoint</Application>
  <PresentationFormat>Экран (4:3)</PresentationFormat>
  <Paragraphs>204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0" baseType="lpstr">
      <vt:lpstr>Arial</vt:lpstr>
      <vt:lpstr>Calibri</vt:lpstr>
      <vt:lpstr>Times New Roman</vt:lpstr>
      <vt:lpstr>Тема Office</vt:lpstr>
      <vt:lpstr>Нетрадиционные формы и методы работы с детьми как средство развития познавательно-исследовательской  деятельности  дошкольников.</vt:lpstr>
      <vt:lpstr> </vt:lpstr>
      <vt:lpstr> </vt:lpstr>
      <vt:lpstr>Образовательные области:</vt:lpstr>
      <vt:lpstr>    Развитие двигательных качеств   </vt:lpstr>
      <vt:lpstr>«Любознайка»</vt:lpstr>
      <vt:lpstr>«Спасите! Помогите!»</vt:lpstr>
      <vt:lpstr>«Капли-капитошки»</vt:lpstr>
      <vt:lpstr>Что такое игровой  стретчинг? </vt:lpstr>
      <vt:lpstr>   </vt:lpstr>
      <vt:lpstr>  Художественно-эстетическое развитие прием –ИЗОСКАЗКИ.    </vt:lpstr>
      <vt:lpstr>Человек по натуре своей – художник. Он всюду, так или иначе, стремится вносить в свою жизнь красоту…</vt:lpstr>
      <vt:lpstr>    </vt:lpstr>
      <vt:lpstr>  </vt:lpstr>
      <vt:lpstr>Презентация PowerPoint</vt:lpstr>
      <vt:lpstr> Пример синквейна. </vt:lpstr>
      <vt:lpstr>  </vt:lpstr>
      <vt:lpstr>  </vt:lpstr>
      <vt:lpstr>Познавательное развитие</vt:lpstr>
      <vt:lpstr>Социально-коммуникативное развитие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dets1</cp:lastModifiedBy>
  <cp:revision>114</cp:revision>
  <dcterms:created xsi:type="dcterms:W3CDTF">2016-09-28T11:41:37Z</dcterms:created>
  <dcterms:modified xsi:type="dcterms:W3CDTF">2020-03-17T09:47:02Z</dcterms:modified>
</cp:coreProperties>
</file>