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charts/chart3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39" r:id="rId1"/>
  </p:sldMasterIdLst>
  <p:notesMasterIdLst>
    <p:notesMasterId r:id="rId35"/>
  </p:notesMasterIdLst>
  <p:sldIdLst>
    <p:sldId id="256" r:id="rId2"/>
    <p:sldId id="301" r:id="rId3"/>
    <p:sldId id="258" r:id="rId4"/>
    <p:sldId id="306" r:id="rId5"/>
    <p:sldId id="308" r:id="rId6"/>
    <p:sldId id="309" r:id="rId7"/>
    <p:sldId id="310" r:id="rId8"/>
    <p:sldId id="327" r:id="rId9"/>
    <p:sldId id="328" r:id="rId10"/>
    <p:sldId id="311" r:id="rId11"/>
    <p:sldId id="329" r:id="rId12"/>
    <p:sldId id="330" r:id="rId13"/>
    <p:sldId id="312" r:id="rId14"/>
    <p:sldId id="334" r:id="rId15"/>
    <p:sldId id="325" r:id="rId16"/>
    <p:sldId id="313" r:id="rId17"/>
    <p:sldId id="326" r:id="rId18"/>
    <p:sldId id="314" r:id="rId19"/>
    <p:sldId id="317" r:id="rId20"/>
    <p:sldId id="318" r:id="rId21"/>
    <p:sldId id="307" r:id="rId22"/>
    <p:sldId id="322" r:id="rId23"/>
    <p:sldId id="315" r:id="rId24"/>
    <p:sldId id="331" r:id="rId25"/>
    <p:sldId id="316" r:id="rId26"/>
    <p:sldId id="332" r:id="rId27"/>
    <p:sldId id="323" r:id="rId28"/>
    <p:sldId id="319" r:id="rId29"/>
    <p:sldId id="320" r:id="rId30"/>
    <p:sldId id="321" r:id="rId31"/>
    <p:sldId id="333" r:id="rId32"/>
    <p:sldId id="324" r:id="rId33"/>
    <p:sldId id="335" r:id="rId34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3F4C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535" autoAdjust="0"/>
    <p:restoredTop sz="94660"/>
  </p:normalViewPr>
  <p:slideViewPr>
    <p:cSldViewPr>
      <p:cViewPr varScale="1">
        <p:scale>
          <a:sx n="106" d="100"/>
          <a:sy n="106" d="100"/>
        </p:scale>
        <p:origin x="1692" y="11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ableStyles" Target="tableStyles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_____Microsoft_Excel1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_____Microsoft_Excel2.xlsx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_____Microsoft_Excel3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/>
            </a:pPr>
            <a:r>
              <a:rPr lang="ru-RU" dirty="0">
                <a:solidFill>
                  <a:srgbClr val="C00000"/>
                </a:solidFill>
              </a:rPr>
              <a:t>Результаты исследования </a:t>
            </a:r>
          </a:p>
        </c:rich>
      </c:tx>
      <c:overlay val="0"/>
    </c:title>
    <c:autoTitleDeleted val="0"/>
    <c:plotArea>
      <c:layout/>
      <c:pie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Результаты исследования </c:v>
                </c:pt>
              </c:strCache>
            </c:strRef>
          </c:tx>
          <c:dPt>
            <c:idx val="0"/>
            <c:bubble3D val="0"/>
            <c:spPr>
              <a:solidFill>
                <a:srgbClr val="92D050"/>
              </a:solidFill>
            </c:spPr>
          </c:dPt>
          <c:dPt>
            <c:idx val="1"/>
            <c:bubble3D val="0"/>
            <c:spPr>
              <a:solidFill>
                <a:schemeClr val="accent4">
                  <a:lumMod val="75000"/>
                </a:schemeClr>
              </a:solidFill>
            </c:spPr>
          </c:dPt>
          <c:dLbls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b="1">
                    <a:solidFill>
                      <a:srgbClr val="C00000"/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extLst>
              <c:ext xmlns:c15="http://schemas.microsoft.com/office/drawing/2012/chart" uri="{CE6537A1-D6FC-4f65-9D91-7224C49458BB}"/>
            </c:extLst>
          </c:dLbls>
          <c:cat>
            <c:strRef>
              <c:f>Лист1!$A$2:$A$3</c:f>
              <c:strCache>
                <c:ptCount val="2"/>
                <c:pt idx="0">
                  <c:v>Констатирующий этап</c:v>
                </c:pt>
                <c:pt idx="1">
                  <c:v>Контрольный этап</c:v>
                </c:pt>
              </c:strCache>
            </c:strRef>
          </c:cat>
          <c:val>
            <c:numRef>
              <c:f>Лист1!$B$2:$B$3</c:f>
              <c:numCache>
                <c:formatCode>0%</c:formatCode>
                <c:ptCount val="2"/>
                <c:pt idx="0">
                  <c:v>0.18000000000000002</c:v>
                </c:pt>
                <c:pt idx="1">
                  <c:v>0.26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</c:plotArea>
    <c:legend>
      <c:legendPos val="r"/>
      <c:legendEntry>
        <c:idx val="0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egendEntry>
        <c:idx val="1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ayout>
        <c:manualLayout>
          <c:xMode val="edge"/>
          <c:yMode val="edge"/>
          <c:x val="0.63034342624668294"/>
          <c:y val="0.44086640212614742"/>
          <c:w val="0.36965657375331723"/>
          <c:h val="0.2289252906335662"/>
        </c:manualLayout>
      </c:layout>
      <c:overlay val="0"/>
      <c:txPr>
        <a:bodyPr/>
        <a:lstStyle/>
        <a:p>
          <a:pPr>
            <a:defRPr sz="1400"/>
          </a:pPr>
          <a:endParaRPr lang="ru-RU"/>
        </a:p>
      </c:txPr>
    </c:legend>
    <c:plotVisOnly val="1"/>
    <c:dispBlanksAs val="zero"/>
    <c:showDLblsOverMax val="0"/>
  </c:chart>
  <c:txPr>
    <a:bodyPr/>
    <a:lstStyle/>
    <a:p>
      <a:pPr>
        <a:defRPr sz="1800"/>
      </a:pPr>
      <a:endParaRPr lang="ru-RU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/>
            </a:pPr>
            <a:r>
              <a:rPr lang="ru-RU" dirty="0">
                <a:solidFill>
                  <a:srgbClr val="C00000"/>
                </a:solidFill>
              </a:rPr>
              <a:t>Результаты исследования </a:t>
            </a:r>
          </a:p>
        </c:rich>
      </c:tx>
      <c:overlay val="0"/>
    </c:title>
    <c:autoTitleDeleted val="0"/>
    <c:plotArea>
      <c:layout/>
      <c:pie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Результаты исследования </c:v>
                </c:pt>
              </c:strCache>
            </c:strRef>
          </c:tx>
          <c:dPt>
            <c:idx val="0"/>
            <c:bubble3D val="0"/>
            <c:spPr>
              <a:solidFill>
                <a:srgbClr val="92D050"/>
              </a:solidFill>
            </c:spPr>
          </c:dPt>
          <c:dPt>
            <c:idx val="1"/>
            <c:bubble3D val="0"/>
            <c:spPr>
              <a:solidFill>
                <a:schemeClr val="accent4">
                  <a:lumMod val="75000"/>
                </a:schemeClr>
              </a:solidFill>
            </c:spPr>
          </c:dPt>
          <c:dLbls>
            <c:dLbl>
              <c:idx val="0"/>
              <c:layout>
                <c:manualLayout>
                  <c:x val="-0.17923416271450154"/>
                  <c:y val="2.5195118688777527E-2"/>
                </c:manualLayout>
              </c:layout>
              <c:tx>
                <c:rich>
                  <a:bodyPr/>
                  <a:lstStyle/>
                  <a:p>
                    <a:r>
                      <a:rPr lang="en-US" dirty="0" smtClean="0"/>
                      <a:t>2</a:t>
                    </a:r>
                    <a:r>
                      <a:rPr lang="ru-RU" dirty="0" smtClean="0"/>
                      <a:t>0</a:t>
                    </a:r>
                    <a:r>
                      <a:rPr lang="en-US" dirty="0" smtClean="0"/>
                      <a:t>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0.16379472126359332"/>
                  <c:y val="-6.2529523880625534E-3"/>
                </c:manualLayout>
              </c:layout>
              <c:tx>
                <c:rich>
                  <a:bodyPr/>
                  <a:lstStyle/>
                  <a:p>
                    <a:r>
                      <a:rPr lang="ru-RU" dirty="0" smtClean="0"/>
                      <a:t>29</a:t>
                    </a:r>
                    <a:r>
                      <a:rPr lang="en-US" dirty="0" smtClean="0"/>
                      <a:t>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b="1">
                    <a:solidFill>
                      <a:srgbClr val="C00000"/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extLst>
              <c:ext xmlns:c15="http://schemas.microsoft.com/office/drawing/2012/chart" uri="{CE6537A1-D6FC-4f65-9D91-7224C49458BB}"/>
            </c:extLst>
          </c:dLbls>
          <c:cat>
            <c:strRef>
              <c:f>Лист1!$A$2:$A$3</c:f>
              <c:strCache>
                <c:ptCount val="2"/>
                <c:pt idx="0">
                  <c:v>Констатирующий этап</c:v>
                </c:pt>
                <c:pt idx="1">
                  <c:v>Контрольный этап</c:v>
                </c:pt>
              </c:strCache>
            </c:strRef>
          </c:cat>
          <c:val>
            <c:numRef>
              <c:f>Лист1!$B$2:$B$3</c:f>
              <c:numCache>
                <c:formatCode>0%</c:formatCode>
                <c:ptCount val="2"/>
                <c:pt idx="0">
                  <c:v>0.25</c:v>
                </c:pt>
                <c:pt idx="1">
                  <c:v>0.32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</c:plotArea>
    <c:legend>
      <c:legendPos val="r"/>
      <c:legendEntry>
        <c:idx val="0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egendEntry>
        <c:idx val="1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ayout>
        <c:manualLayout>
          <c:xMode val="edge"/>
          <c:yMode val="edge"/>
          <c:x val="0.63034342624668316"/>
          <c:y val="0.44086640212614742"/>
          <c:w val="0.3696565737533174"/>
          <c:h val="0.2289252906335662"/>
        </c:manualLayout>
      </c:layout>
      <c:overlay val="0"/>
      <c:txPr>
        <a:bodyPr/>
        <a:lstStyle/>
        <a:p>
          <a:pPr>
            <a:defRPr sz="1400"/>
          </a:pPr>
          <a:endParaRPr lang="ru-RU"/>
        </a:p>
      </c:txPr>
    </c:legend>
    <c:plotVisOnly val="1"/>
    <c:dispBlanksAs val="zero"/>
    <c:showDLblsOverMax val="0"/>
  </c:chart>
  <c:txPr>
    <a:bodyPr/>
    <a:lstStyle/>
    <a:p>
      <a:pPr>
        <a:defRPr sz="1800"/>
      </a:pPr>
      <a:endParaRPr lang="ru-RU"/>
    </a:p>
  </c:txPr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/>
            </a:pPr>
            <a:r>
              <a:rPr lang="ru-RU" dirty="0">
                <a:solidFill>
                  <a:srgbClr val="C00000"/>
                </a:solidFill>
              </a:rPr>
              <a:t>Результаты исследования </a:t>
            </a:r>
          </a:p>
        </c:rich>
      </c:tx>
      <c:overlay val="0"/>
    </c:title>
    <c:autoTitleDeleted val="0"/>
    <c:plotArea>
      <c:layout/>
      <c:pie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Результаты исследования </c:v>
                </c:pt>
              </c:strCache>
            </c:strRef>
          </c:tx>
          <c:dPt>
            <c:idx val="0"/>
            <c:bubble3D val="0"/>
            <c:spPr>
              <a:solidFill>
                <a:srgbClr val="92D050"/>
              </a:solidFill>
            </c:spPr>
          </c:dPt>
          <c:dPt>
            <c:idx val="1"/>
            <c:bubble3D val="0"/>
            <c:spPr>
              <a:solidFill>
                <a:schemeClr val="accent4">
                  <a:lumMod val="75000"/>
                </a:schemeClr>
              </a:solidFill>
            </c:spPr>
          </c:dPt>
          <c:dLbls>
            <c:dLbl>
              <c:idx val="0"/>
              <c:layout>
                <c:manualLayout>
                  <c:x val="-0.21860881887858705"/>
                  <c:y val="0.1214777319501729"/>
                </c:manualLayout>
              </c:layout>
              <c:tx>
                <c:rich>
                  <a:bodyPr/>
                  <a:lstStyle/>
                  <a:p>
                    <a:r>
                      <a:rPr lang="en-US" dirty="0" smtClean="0"/>
                      <a:t>15%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0.17323419367660658"/>
                  <c:y val="-4.7165146023413748E-2"/>
                </c:manualLayout>
              </c:layout>
              <c:tx>
                <c:rich>
                  <a:bodyPr/>
                  <a:lstStyle/>
                  <a:p>
                    <a:r>
                      <a:rPr lang="ru-RU" dirty="0" smtClean="0"/>
                      <a:t>32</a:t>
                    </a:r>
                    <a:r>
                      <a:rPr lang="en-US" dirty="0" smtClean="0"/>
                      <a:t>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b="1">
                    <a:solidFill>
                      <a:srgbClr val="C00000"/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extLst>
              <c:ext xmlns:c15="http://schemas.microsoft.com/office/drawing/2012/chart" uri="{CE6537A1-D6FC-4f65-9D91-7224C49458BB}"/>
            </c:extLst>
          </c:dLbls>
          <c:cat>
            <c:strRef>
              <c:f>Лист1!$A$2:$A$3</c:f>
              <c:strCache>
                <c:ptCount val="2"/>
                <c:pt idx="0">
                  <c:v>Констатирующий этап</c:v>
                </c:pt>
                <c:pt idx="1">
                  <c:v>Контрольный этап</c:v>
                </c:pt>
              </c:strCache>
            </c:strRef>
          </c:cat>
          <c:val>
            <c:numRef>
              <c:f>Лист1!$B$2:$B$3</c:f>
              <c:numCache>
                <c:formatCode>0%</c:formatCode>
                <c:ptCount val="2"/>
                <c:pt idx="0">
                  <c:v>0.15000000000000002</c:v>
                </c:pt>
                <c:pt idx="1">
                  <c:v>0.32000000000000006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</c:pieChart>
    </c:plotArea>
    <c:legend>
      <c:legendPos val="r"/>
      <c:legendEntry>
        <c:idx val="0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egendEntry>
        <c:idx val="1"/>
        <c:txPr>
          <a:bodyPr/>
          <a:lstStyle/>
          <a:p>
            <a:pPr>
              <a:defRPr sz="1400" b="1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</c:legendEntry>
      <c:layout>
        <c:manualLayout>
          <c:xMode val="edge"/>
          <c:yMode val="edge"/>
          <c:x val="0.6303434262466836"/>
          <c:y val="0.44086640212614742"/>
          <c:w val="0.36965657375331751"/>
          <c:h val="0.2289252906335662"/>
        </c:manualLayout>
      </c:layout>
      <c:overlay val="0"/>
      <c:txPr>
        <a:bodyPr/>
        <a:lstStyle/>
        <a:p>
          <a:pPr>
            <a:defRPr sz="1400"/>
          </a:pPr>
          <a:endParaRPr lang="ru-RU"/>
        </a:p>
      </c:txPr>
    </c:legend>
    <c:plotVisOnly val="1"/>
    <c:dispBlanksAs val="zero"/>
    <c:showDLblsOverMax val="0"/>
  </c:chart>
  <c:txPr>
    <a:bodyPr/>
    <a:lstStyle/>
    <a:p>
      <a:pPr>
        <a:defRPr sz="1800"/>
      </a:pPr>
      <a:endParaRPr lang="ru-RU"/>
    </a:p>
  </c:txPr>
  <c:externalData r:id="rId1">
    <c:autoUpdate val="0"/>
  </c:externalData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C7B0BA2-236D-410E-9E4C-8B7EE1BD9658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8C6464A-5CA4-4FFA-9C20-27BAA733AEA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0452492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4334933" y="1169931"/>
            <a:ext cx="4814835" cy="4993802"/>
            <a:chOff x="4334933" y="1169931"/>
            <a:chExt cx="4814835" cy="4993802"/>
          </a:xfrm>
        </p:grpSpPr>
        <p:cxnSp>
          <p:nvCxnSpPr>
            <p:cNvPr id="17" name="Straight Connector 16"/>
            <p:cNvCxnSpPr/>
            <p:nvPr/>
          </p:nvCxnSpPr>
          <p:spPr>
            <a:xfrm flipH="1">
              <a:off x="6009259" y="1169931"/>
              <a:ext cx="3134741" cy="3134741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 flipH="1">
              <a:off x="4334933" y="1348898"/>
              <a:ext cx="4814835" cy="4814835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5225595" y="1469269"/>
              <a:ext cx="3912054" cy="3912054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/>
            <p:cNvCxnSpPr/>
            <p:nvPr/>
          </p:nvCxnSpPr>
          <p:spPr>
            <a:xfrm flipH="1">
              <a:off x="5304588" y="1307856"/>
              <a:ext cx="3839412" cy="3839412"/>
            </a:xfrm>
            <a:prstGeom prst="line">
              <a:avLst/>
            </a:prstGeom>
            <a:ln w="3175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H="1">
              <a:off x="5707078" y="1770196"/>
              <a:ext cx="3430571" cy="3430570"/>
            </a:xfrm>
            <a:prstGeom prst="line">
              <a:avLst/>
            </a:prstGeom>
            <a:ln w="3175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33400" y="533400"/>
            <a:ext cx="6154713" cy="3124201"/>
          </a:xfrm>
        </p:spPr>
        <p:txBody>
          <a:bodyPr anchor="b">
            <a:normAutofit/>
          </a:bodyPr>
          <a:lstStyle>
            <a:lvl1pPr algn="l">
              <a:defRPr sz="4400">
                <a:effectLst/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33400" y="3843868"/>
            <a:ext cx="4954250" cy="1913466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652164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533400"/>
            <a:ext cx="6554867" cy="3767670"/>
          </a:xfrm>
        </p:spPr>
        <p:txBody>
          <a:bodyPr anchor="ctr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443014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1981199"/>
            <a:ext cx="6402468" cy="2319867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4487333"/>
            <a:ext cx="6402467" cy="15324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900752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>
            <a:normAutofit/>
          </a:bodyPr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1" name="Content Placeholder 3"/>
          <p:cNvSpPr>
            <a:spLocks noGrp="1"/>
          </p:cNvSpPr>
          <p:nvPr>
            <p:ph sz="half" idx="13"/>
          </p:nvPr>
        </p:nvSpPr>
        <p:spPr>
          <a:xfrm>
            <a:off x="533400" y="533400"/>
            <a:ext cx="3949967" cy="3767667"/>
          </a:xfrm>
        </p:spPr>
        <p:txBody>
          <a:bodyPr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12" name="Content Placeholder 5"/>
          <p:cNvSpPr>
            <a:spLocks noGrp="1"/>
          </p:cNvSpPr>
          <p:nvPr>
            <p:ph sz="quarter" idx="4"/>
          </p:nvPr>
        </p:nvSpPr>
        <p:spPr>
          <a:xfrm>
            <a:off x="4662362" y="533400"/>
            <a:ext cx="3948238" cy="3759200"/>
          </a:xfrm>
        </p:spPr>
        <p:txBody>
          <a:bodyPr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287949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>
            <a:normAutofit/>
          </a:bodyPr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1" y="533400"/>
            <a:ext cx="3716866" cy="609600"/>
          </a:xfrm>
        </p:spPr>
        <p:txBody>
          <a:bodyPr anchor="b">
            <a:noAutofit/>
          </a:bodyPr>
          <a:lstStyle>
            <a:lvl1pPr marL="0" indent="0">
              <a:buNone/>
              <a:defRPr sz="2400" b="0" cap="all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33399" y="1143000"/>
            <a:ext cx="3945467" cy="3158067"/>
          </a:xfrm>
        </p:spPr>
        <p:txBody>
          <a:bodyPr anchor="t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855016" y="566738"/>
            <a:ext cx="376405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 cap="all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2362" y="1143000"/>
            <a:ext cx="3956705" cy="3149600"/>
          </a:xfrm>
        </p:spPr>
        <p:txBody>
          <a:bodyPr anchor="t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088182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>
            <a:normAutofit/>
          </a:bodyPr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037857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141165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8667" y="533400"/>
            <a:ext cx="3200400" cy="1524000"/>
          </a:xfrm>
        </p:spPr>
        <p:txBody>
          <a:bodyPr anchor="b">
            <a:normAutofit/>
          </a:bodyPr>
          <a:lstStyle>
            <a:lvl1pPr algn="l">
              <a:defRPr sz="20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399" y="533400"/>
            <a:ext cx="4438755" cy="5486400"/>
          </a:xfrm>
        </p:spPr>
        <p:txBody>
          <a:bodyPr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418667" y="2209802"/>
            <a:ext cx="32004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747638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95800" y="1447800"/>
            <a:ext cx="3563258" cy="11430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762000" y="914400"/>
            <a:ext cx="3280974" cy="48006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496027" y="2743200"/>
            <a:ext cx="3564223" cy="2082800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33400" y="6172200"/>
            <a:ext cx="5811724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0650470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Панорамная фотография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6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533400" y="533400"/>
            <a:ext cx="8077200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9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762002" y="3843867"/>
            <a:ext cx="7281332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783605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533400"/>
            <a:ext cx="8077200" cy="2895600"/>
          </a:xfrm>
        </p:spPr>
        <p:txBody>
          <a:bodyPr anchor="ctr">
            <a:normAutofit/>
          </a:bodyPr>
          <a:lstStyle>
            <a:lvl1pPr algn="l">
              <a:defRPr sz="28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4114800"/>
            <a:ext cx="6383552" cy="1905000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8858340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6283" y="533400"/>
            <a:ext cx="6859787" cy="2895600"/>
          </a:xfrm>
        </p:spPr>
        <p:txBody>
          <a:bodyPr anchor="ctr">
            <a:normAutofit/>
          </a:bodyPr>
          <a:lstStyle>
            <a:lvl1pPr algn="l">
              <a:defRPr sz="2800" b="0" cap="all">
                <a:solidFill>
                  <a:schemeClr val="tx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66800" y="3429000"/>
            <a:ext cx="6402467" cy="4826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4301070"/>
            <a:ext cx="6382361" cy="171873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TextBox 13"/>
          <p:cNvSpPr txBox="1"/>
          <p:nvPr/>
        </p:nvSpPr>
        <p:spPr>
          <a:xfrm>
            <a:off x="228600" y="710624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7696200" y="2768601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77437235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Карточка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3429000"/>
            <a:ext cx="6382361" cy="1697400"/>
          </a:xfrm>
        </p:spPr>
        <p:txBody>
          <a:bodyPr anchor="b">
            <a:normAutofit/>
          </a:bodyPr>
          <a:lstStyle>
            <a:lvl1pPr algn="l">
              <a:defRPr sz="28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5132980"/>
            <a:ext cx="6383552" cy="886819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6556288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карточки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6284" y="533400"/>
            <a:ext cx="6859786" cy="2895600"/>
          </a:xfrm>
        </p:spPr>
        <p:txBody>
          <a:bodyPr anchor="ctr">
            <a:normAutofit/>
          </a:bodyPr>
          <a:lstStyle>
            <a:lvl1pPr algn="l">
              <a:defRPr sz="2800" b="0" cap="all">
                <a:solidFill>
                  <a:schemeClr val="tx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533400" y="3886200"/>
            <a:ext cx="638236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0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4953000"/>
            <a:ext cx="6382360" cy="1066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TextBox 13"/>
          <p:cNvSpPr txBox="1"/>
          <p:nvPr/>
        </p:nvSpPr>
        <p:spPr>
          <a:xfrm>
            <a:off x="228600" y="710624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7696200" y="2768601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47499626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Истина или лож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533400"/>
            <a:ext cx="7525658" cy="28956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sz="2800" b="0" dirty="0"/>
            </a:lvl1pPr>
          </a:lstStyle>
          <a:p>
            <a:pPr marL="0" lvl="0"/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533400" y="3928534"/>
            <a:ext cx="6382361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0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4766735"/>
            <a:ext cx="6382360" cy="1253065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9987934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</p:spPr>
        <p:txBody>
          <a:bodyPr>
            <a:normAutofit/>
          </a:bodyPr>
          <a:lstStyle>
            <a:lvl1pPr algn="l">
              <a:defRPr sz="28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33400" y="533401"/>
            <a:ext cx="6554867" cy="3767670"/>
          </a:xfrm>
        </p:spPr>
        <p:txBody>
          <a:bodyPr vert="eaVert" anchor="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7859975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66406" y="533400"/>
            <a:ext cx="2044194" cy="4419600"/>
          </a:xfrm>
        </p:spPr>
        <p:txBody>
          <a:bodyPr vert="eaVert">
            <a:normAutofit/>
          </a:bodyPr>
          <a:lstStyle>
            <a:lvl1pPr>
              <a:defRPr sz="28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33400" y="533400"/>
            <a:ext cx="5850012" cy="5486400"/>
          </a:xfrm>
        </p:spPr>
        <p:txBody>
          <a:bodyPr vert="eaVert" anchor="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808272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47000">
              <a:schemeClr val="accent4">
                <a:lumMod val="20000"/>
                <a:lumOff val="80000"/>
              </a:schemeClr>
            </a:gs>
            <a:gs pos="89000">
              <a:schemeClr val="bg2">
                <a:shade val="96000"/>
                <a:hueMod val="88000"/>
                <a:satMod val="220000"/>
                <a:lumMod val="82000"/>
              </a:schemeClr>
            </a:gs>
          </a:gsLst>
          <a:lin ang="612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6670675" y="3894667"/>
            <a:ext cx="2470456" cy="2658533"/>
            <a:chOff x="6687077" y="3259666"/>
            <a:chExt cx="2981857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8756120" y="3259666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6687077" y="3486677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7772400" y="3581400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7923214" y="3433394"/>
              <a:ext cx="1739738" cy="173974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8398935" y="3985317"/>
              <a:ext cx="1264017" cy="1264016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33400" y="4495800"/>
            <a:ext cx="6554867" cy="1524000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3400" y="533401"/>
            <a:ext cx="6554867" cy="376767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430245" y="6172203"/>
            <a:ext cx="1200463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5B106E36-FD25-4E2D-B0AA-010F637433A0}" type="datetimeFigureOut">
              <a:rPr lang="ru-RU" smtClean="0"/>
              <a:pPr/>
              <a:t>28.11.2016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33400" y="6172200"/>
            <a:ext cx="5811724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774426" y="5578478"/>
            <a:ext cx="856907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28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22016242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940" r:id="rId1"/>
    <p:sldLayoutId id="2147483941" r:id="rId2"/>
    <p:sldLayoutId id="2147483942" r:id="rId3"/>
    <p:sldLayoutId id="2147483943" r:id="rId4"/>
    <p:sldLayoutId id="2147483944" r:id="rId5"/>
    <p:sldLayoutId id="2147483945" r:id="rId6"/>
    <p:sldLayoutId id="2147483946" r:id="rId7"/>
    <p:sldLayoutId id="2147483947" r:id="rId8"/>
    <p:sldLayoutId id="2147483948" r:id="rId9"/>
    <p:sldLayoutId id="2147483949" r:id="rId10"/>
    <p:sldLayoutId id="2147483950" r:id="rId11"/>
    <p:sldLayoutId id="2147483951" r:id="rId12"/>
    <p:sldLayoutId id="2147483952" r:id="rId13"/>
    <p:sldLayoutId id="2147483953" r:id="rId14"/>
    <p:sldLayoutId id="2147483954" r:id="rId15"/>
    <p:sldLayoutId id="2147483955" r:id="rId16"/>
    <p:sldLayoutId id="2147483956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2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7.png"/><Relationship Id="rId7" Type="http://schemas.openxmlformats.org/officeDocument/2006/relationships/image" Target="../media/image11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7" Type="http://schemas.openxmlformats.org/officeDocument/2006/relationships/image" Target="../media/image18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jpeg"/><Relationship Id="rId3" Type="http://schemas.openxmlformats.org/officeDocument/2006/relationships/image" Target="../media/image20.png"/><Relationship Id="rId7" Type="http://schemas.openxmlformats.org/officeDocument/2006/relationships/image" Target="../media/image24.gif"/><Relationship Id="rId2" Type="http://schemas.openxmlformats.org/officeDocument/2006/relationships/image" Target="../media/image19.g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gif"/><Relationship Id="rId5" Type="http://schemas.openxmlformats.org/officeDocument/2006/relationships/image" Target="../media/image22.gif"/><Relationship Id="rId4" Type="http://schemas.openxmlformats.org/officeDocument/2006/relationships/image" Target="../media/image21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.jpeg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4.jpeg"/><Relationship Id="rId4" Type="http://schemas.openxmlformats.org/officeDocument/2006/relationships/image" Target="../media/image33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7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1.jpeg"/><Relationship Id="rId4" Type="http://schemas.openxmlformats.org/officeDocument/2006/relationships/image" Target="../media/image40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6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1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5.jpeg"/><Relationship Id="rId4" Type="http://schemas.openxmlformats.org/officeDocument/2006/relationships/image" Target="../media/image54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jpeg"/><Relationship Id="rId2" Type="http://schemas.openxmlformats.org/officeDocument/2006/relationships/image" Target="../media/image56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62.jpeg"/><Relationship Id="rId4" Type="http://schemas.openxmlformats.org/officeDocument/2006/relationships/image" Target="../media/image61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eg"/><Relationship Id="rId2" Type="http://schemas.openxmlformats.org/officeDocument/2006/relationships/image" Target="../media/image63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65.jpe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9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image" Target="../media/image66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68.jpe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9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jpeg"/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72.jpeg"/><Relationship Id="rId4" Type="http://schemas.openxmlformats.org/officeDocument/2006/relationships/image" Target="../media/image71.jpe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9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eg"/><Relationship Id="rId2" Type="http://schemas.openxmlformats.org/officeDocument/2006/relationships/image" Target="../media/image73.png"/><Relationship Id="rId1" Type="http://schemas.openxmlformats.org/officeDocument/2006/relationships/slideLayout" Target="../slideLayouts/slideLayout9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image" Target="../media/image75.jpeg"/><Relationship Id="rId1" Type="http://schemas.openxmlformats.org/officeDocument/2006/relationships/slideLayout" Target="../slideLayouts/slideLayout9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jpeg"/><Relationship Id="rId2" Type="http://schemas.openxmlformats.org/officeDocument/2006/relationships/image" Target="../media/image77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79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jpeg"/><Relationship Id="rId2" Type="http://schemas.openxmlformats.org/officeDocument/2006/relationships/image" Target="../media/image80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82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3.jpeg"/><Relationship Id="rId1" Type="http://schemas.openxmlformats.org/officeDocument/2006/relationships/slideLayout" Target="../slideLayouts/slideLayout9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5.jpeg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88.jpeg"/><Relationship Id="rId4" Type="http://schemas.openxmlformats.org/officeDocument/2006/relationships/image" Target="../media/image87.jpe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eg"/><Relationship Id="rId2" Type="http://schemas.openxmlformats.org/officeDocument/2006/relationships/image" Target="../media/image89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91.jpe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94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58000">
              <a:schemeClr val="tx2">
                <a:lumMod val="20000"/>
                <a:lumOff val="80000"/>
              </a:schemeClr>
            </a:gs>
            <a:gs pos="89000">
              <a:schemeClr val="accent4">
                <a:lumMod val="40000"/>
                <a:lumOff val="60000"/>
              </a:schemeClr>
            </a:gs>
          </a:gsLst>
          <a:lin ang="612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 descr="D:\Документы\Desktop\Картинки\ФОТО\ДС 4\100CANON\IMG_2697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596" y="2219966"/>
            <a:ext cx="8429684" cy="4352306"/>
          </a:xfrm>
          <a:prstGeom prst="rect">
            <a:avLst/>
          </a:prstGeom>
          <a:ln>
            <a:noFill/>
          </a:ln>
          <a:effectLst>
            <a:softEdge rad="112500"/>
          </a:effectLst>
          <a:scene3d>
            <a:camera prst="perspectiveBelow"/>
            <a:lightRig rig="threePt" dir="t"/>
          </a:scene3d>
        </p:spPr>
      </p:pic>
      <p:sp>
        <p:nvSpPr>
          <p:cNvPr id="2" name="TextBox 1"/>
          <p:cNvSpPr txBox="1"/>
          <p:nvPr/>
        </p:nvSpPr>
        <p:spPr>
          <a:xfrm>
            <a:off x="250950" y="834971"/>
            <a:ext cx="8784976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i="1" dirty="0" smtClean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  <a:cs typeface="Times New Roman" pitchFamily="18" charset="0"/>
              </a:rPr>
              <a:t>«Использование игрового комплекта «Пертра» с целью всестороннего развития детей </a:t>
            </a:r>
          </a:p>
          <a:p>
            <a:pPr algn="ctr"/>
            <a:r>
              <a:rPr lang="ru-RU" sz="2800" b="1" i="1" dirty="0" smtClean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  <a:cs typeface="Times New Roman" pitchFamily="18" charset="0"/>
              </a:rPr>
              <a:t>дошкольного возраста»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611560" y="188640"/>
            <a:ext cx="763284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1">
                    <a:lumMod val="10000"/>
                  </a:schemeClr>
                </a:solidFill>
                <a:latin typeface="Sitka Subheading" panose="02000505000000020004" pitchFamily="2" charset="0"/>
                <a:cs typeface="Simplified Arabic" panose="02020603050405020304" pitchFamily="18" charset="-78"/>
              </a:rPr>
              <a:t>Детский сад № 4 «Лукоморье» - филиал АН ДОО «</a:t>
            </a:r>
            <a:r>
              <a:rPr lang="ru-RU" b="1" i="1" dirty="0" err="1" smtClean="0">
                <a:solidFill>
                  <a:schemeClr val="tx1">
                    <a:lumMod val="10000"/>
                  </a:schemeClr>
                </a:solidFill>
                <a:latin typeface="Sitka Subheading" panose="02000505000000020004" pitchFamily="2" charset="0"/>
                <a:cs typeface="Simplified Arabic" panose="02020603050405020304" pitchFamily="18" charset="-78"/>
              </a:rPr>
              <a:t>Алмазик</a:t>
            </a:r>
            <a:r>
              <a:rPr lang="ru-RU" b="1" i="1" dirty="0" smtClean="0">
                <a:solidFill>
                  <a:schemeClr val="tx1">
                    <a:lumMod val="10000"/>
                  </a:schemeClr>
                </a:solidFill>
                <a:latin typeface="Sitka Subheading" panose="02000505000000020004" pitchFamily="2" charset="0"/>
                <a:cs typeface="Simplified Arabic" panose="02020603050405020304" pitchFamily="18" charset="-78"/>
              </a:rPr>
              <a:t>»</a:t>
            </a:r>
          </a:p>
          <a:p>
            <a:pPr algn="ctr"/>
            <a:r>
              <a:rPr lang="ru-RU" b="1" i="1" dirty="0" smtClean="0">
                <a:solidFill>
                  <a:schemeClr val="tx1">
                    <a:lumMod val="10000"/>
                  </a:schemeClr>
                </a:solidFill>
                <a:latin typeface="Sitka Subheading" panose="02000505000000020004" pitchFamily="2" charset="0"/>
                <a:cs typeface="Simplified Arabic" panose="02020603050405020304" pitchFamily="18" charset="-78"/>
              </a:rPr>
              <a:t> г. Мирный, Республика Саха (Якутия)</a:t>
            </a:r>
            <a:endParaRPr lang="ru-RU" b="1" i="1" dirty="0">
              <a:solidFill>
                <a:schemeClr val="tx1">
                  <a:lumMod val="10000"/>
                </a:schemeClr>
              </a:solidFill>
              <a:latin typeface="Sitka Subheading" panose="02000505000000020004" pitchFamily="2" charset="0"/>
              <a:cs typeface="Simplified Arabic" panose="02020603050405020304" pitchFamily="18" charset="-78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574326" y="5301208"/>
            <a:ext cx="328395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i="1" dirty="0" smtClean="0">
                <a:latin typeface="Times New Roman" pitchFamily="18" charset="0"/>
                <a:cs typeface="Times New Roman" pitchFamily="18" charset="0"/>
              </a:rPr>
              <a:t>Подготовила: </a:t>
            </a:r>
          </a:p>
          <a:p>
            <a:r>
              <a:rPr lang="ru-RU" sz="2000" b="1" i="1" dirty="0" smtClean="0">
                <a:latin typeface="Times New Roman" pitchFamily="18" charset="0"/>
                <a:cs typeface="Times New Roman" pitchFamily="18" charset="0"/>
              </a:rPr>
              <a:t>педагог-психолог</a:t>
            </a:r>
          </a:p>
          <a:p>
            <a:r>
              <a:rPr lang="ru-RU" sz="2000" b="1" i="1" dirty="0" smtClean="0">
                <a:latin typeface="Times New Roman" pitchFamily="18" charset="0"/>
                <a:cs typeface="Times New Roman" pitchFamily="18" charset="0"/>
              </a:rPr>
              <a:t>Ильясова Ольга Валерьевна</a:t>
            </a:r>
            <a:endParaRPr lang="ru-RU" sz="2000" b="1" i="1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 spd="slow">
    <p:strips dir="ld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468560" y="1916832"/>
            <a:ext cx="5544616" cy="3395043"/>
          </a:xfrm>
          <a:prstGeom prst="rect">
            <a:avLst/>
          </a:prstGeom>
          <a:noFill/>
          <a:scene3d>
            <a:camera prst="orthographicFront">
              <a:rot lat="0" lon="294000" rev="16200000"/>
            </a:camera>
            <a:lightRig rig="threePt" dir="t"/>
          </a:scene3d>
        </p:spPr>
      </p:pic>
      <p:sp>
        <p:nvSpPr>
          <p:cNvPr id="4" name="Прямоугольник 3"/>
          <p:cNvSpPr/>
          <p:nvPr/>
        </p:nvSpPr>
        <p:spPr>
          <a:xfrm>
            <a:off x="4247456" y="404664"/>
            <a:ext cx="4896544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endParaRPr lang="ru-RU" sz="2400" dirty="0" smtClean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ru-RU" sz="24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Игровой комплект «Пертра» разработан австрийским педагогом </a:t>
            </a:r>
            <a:r>
              <a:rPr lang="ru-RU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Марианной </a:t>
            </a:r>
            <a:r>
              <a:rPr lang="ru-RU" sz="2400" b="1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Фростиг</a:t>
            </a:r>
            <a:endParaRPr lang="ru-RU" sz="2400" b="1" dirty="0" smtClean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400" b="1" dirty="0" smtClean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4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4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ru-RU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Название происходит от совмещения начальных букв слов (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PER</a:t>
            </a: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–</a:t>
            </a:r>
            <a:r>
              <a:rPr lang="ru-RU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u="sng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perception</a:t>
            </a:r>
            <a:r>
              <a:rPr lang="ru-RU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(восприятие);</a:t>
            </a: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TRA</a:t>
            </a:r>
            <a:r>
              <a:rPr lang="en-US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2400" b="1" u="sng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training</a:t>
            </a:r>
            <a:r>
              <a:rPr lang="ru-RU" sz="24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(упражнение)) и означает «тренировка восприятия»</a:t>
            </a:r>
            <a:endParaRPr lang="ru-RU" sz="2400" dirty="0" smtClean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99592" y="44624"/>
            <a:ext cx="807686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Игровой комплект «Пертра» состоит из:</a:t>
            </a:r>
          </a:p>
          <a:p>
            <a:r>
              <a:rPr lang="ru-RU" sz="24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мобильного стеллажа;</a:t>
            </a:r>
          </a:p>
          <a:p>
            <a:r>
              <a:rPr lang="ru-RU" sz="24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доски-основы (3 шт.);</a:t>
            </a:r>
          </a:p>
        </p:txBody>
      </p:sp>
      <p:pic>
        <p:nvPicPr>
          <p:cNvPr id="12" name="Рисунок 11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1340767"/>
            <a:ext cx="3643338" cy="5262035"/>
          </a:xfrm>
          <a:prstGeom prst="rect">
            <a:avLst/>
          </a:prstGeom>
          <a:noFill/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35745" y="1243949"/>
            <a:ext cx="3384376" cy="2831976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354209" y="4221088"/>
            <a:ext cx="3322247" cy="2160240"/>
          </a:xfrm>
          <a:prstGeom prst="rect">
            <a:avLst/>
          </a:prstGeom>
        </p:spPr>
      </p:pic>
    </p:spTree>
  </p:cSld>
  <p:clrMapOvr>
    <a:masterClrMapping/>
  </p:clrMapOvr>
  <p:transition spd="slow">
    <p:checke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362039" y="719249"/>
            <a:ext cx="3323578" cy="1800200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932040" y="596337"/>
            <a:ext cx="3168352" cy="1872208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07504" y="2366284"/>
            <a:ext cx="3292162" cy="1800200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82908" y="4725144"/>
            <a:ext cx="3324237" cy="201904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901522" y="4755737"/>
            <a:ext cx="3590476" cy="1895238"/>
          </a:xfrm>
          <a:prstGeom prst="rect">
            <a:avLst/>
          </a:prstGeom>
        </p:spPr>
      </p:pic>
      <p:sp>
        <p:nvSpPr>
          <p:cNvPr id="10" name="Прямоугольник 9"/>
          <p:cNvSpPr/>
          <p:nvPr/>
        </p:nvSpPr>
        <p:spPr>
          <a:xfrm>
            <a:off x="251520" y="126951"/>
            <a:ext cx="6648089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ru-RU" sz="2400" dirty="0" smtClean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набора </a:t>
            </a:r>
            <a:r>
              <a:rPr lang="ru-RU" sz="24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игровых средств (7 выдвижных ящиков)</a:t>
            </a: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5940152" y="2252098"/>
            <a:ext cx="3131840" cy="2028571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 rotWithShape="1">
          <a:blip r:embed="rId8" cstate="print"/>
          <a:srcRect r="11442" b="35319"/>
          <a:stretch/>
        </p:blipFill>
        <p:spPr>
          <a:xfrm>
            <a:off x="3121737" y="2876243"/>
            <a:ext cx="3168352" cy="1903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99080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Лента лицом вверх 5"/>
          <p:cNvSpPr/>
          <p:nvPr/>
        </p:nvSpPr>
        <p:spPr>
          <a:xfrm>
            <a:off x="971600" y="908720"/>
            <a:ext cx="7488832" cy="2376264"/>
          </a:xfrm>
          <a:prstGeom prst="ribbon2">
            <a:avLst/>
          </a:prstGeom>
          <a:solidFill>
            <a:schemeClr val="tx2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3600" u="sng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«Пертра» – это:</a:t>
            </a:r>
            <a:endParaRPr lang="ru-RU" sz="3600" u="sng" dirty="0">
              <a:solidFill>
                <a:schemeClr val="accent1">
                  <a:lumMod val="60000"/>
                  <a:lumOff val="4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Прямоугольник 7"/>
          <p:cNvSpPr/>
          <p:nvPr/>
        </p:nvSpPr>
        <p:spPr>
          <a:xfrm>
            <a:off x="3707904" y="3249084"/>
            <a:ext cx="1620958" cy="3170099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20000" b="1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</a:rPr>
              <a:t>?</a:t>
            </a:r>
            <a:endParaRPr lang="ru-RU" sz="20000" b="1" cap="none" spc="0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186666397"/>
      </p:ext>
    </p:extLst>
  </p:cSld>
  <p:clrMapOvr>
    <a:masterClrMapping/>
  </p:clrMapOvr>
  <p:transition>
    <p:cut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97651" y="256108"/>
            <a:ext cx="81369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Диагностический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инструментарий </a:t>
            </a:r>
            <a:endParaRPr lang="ru-RU" b="1" i="1" dirty="0" smtClean="0">
              <a:solidFill>
                <a:schemeClr val="tx2">
                  <a:lumMod val="50000"/>
                </a:schemeClr>
              </a:solidFill>
            </a:endParaRPr>
          </a:p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для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проведения обследования </a:t>
            </a:r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детей</a:t>
            </a:r>
            <a:endParaRPr lang="ru-RU" dirty="0">
              <a:solidFill>
                <a:schemeClr val="tx2">
                  <a:lumMod val="50000"/>
                </a:schemeClr>
              </a:solidFill>
            </a:endParaRP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73171" y="4005063"/>
            <a:ext cx="2872752" cy="2520281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3" cstate="print"/>
          <a:srcRect t="43742"/>
          <a:stretch/>
        </p:blipFill>
        <p:spPr>
          <a:xfrm>
            <a:off x="6228238" y="5085184"/>
            <a:ext cx="2761366" cy="1677206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4" cstate="print"/>
          <a:srcRect b="46777"/>
          <a:stretch/>
        </p:blipFill>
        <p:spPr>
          <a:xfrm>
            <a:off x="4369378" y="1093866"/>
            <a:ext cx="3132294" cy="2145756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36" y="1049595"/>
            <a:ext cx="3600400" cy="2664296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52012" y="3905318"/>
            <a:ext cx="2915816" cy="2259986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31" t="7540" r="17220" b="9524"/>
          <a:stretch/>
        </p:blipFill>
        <p:spPr>
          <a:xfrm>
            <a:off x="6430298" y="2996952"/>
            <a:ext cx="2559305" cy="19082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428615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71472" y="357166"/>
            <a:ext cx="81369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М</a:t>
            </a:r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ногофункциональный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и безопасный игровой набор, рассчитанный как на одного игрока, так и на команды </a:t>
            </a:r>
            <a:endParaRPr lang="ru-RU" b="1" i="1" dirty="0" smtClean="0"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5" name="Блок-схема: магнитный диск 4"/>
          <p:cNvSpPr/>
          <p:nvPr/>
        </p:nvSpPr>
        <p:spPr>
          <a:xfrm>
            <a:off x="3571868" y="3500438"/>
            <a:ext cx="2428892" cy="3143248"/>
          </a:xfrm>
          <a:prstGeom prst="flowChartMagneticDisk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rgbClr val="002060"/>
            </a:solidFill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 prst="convex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i="1" dirty="0" smtClean="0">
                <a:solidFill>
                  <a:srgbClr val="002060"/>
                </a:solidFill>
              </a:rPr>
              <a:t>«</a:t>
            </a:r>
            <a:r>
              <a:rPr lang="ru-RU" b="1" i="1" dirty="0" err="1" smtClean="0">
                <a:solidFill>
                  <a:srgbClr val="002060"/>
                </a:solidFill>
              </a:rPr>
              <a:t>Пертра</a:t>
            </a:r>
            <a:r>
              <a:rPr lang="ru-RU" b="1" i="1" dirty="0" smtClean="0">
                <a:solidFill>
                  <a:srgbClr val="002060"/>
                </a:solidFill>
              </a:rPr>
              <a:t>»</a:t>
            </a:r>
            <a:endParaRPr lang="ru-RU" b="1" i="1" dirty="0">
              <a:solidFill>
                <a:srgbClr val="002060"/>
              </a:solidFill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416546" y="4433245"/>
            <a:ext cx="2643206" cy="2071702"/>
          </a:xfrm>
          <a:prstGeom prst="rect">
            <a:avLst/>
          </a:prstGeom>
          <a:solidFill>
            <a:schemeClr val="accent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Овал 6"/>
          <p:cNvSpPr/>
          <p:nvPr/>
        </p:nvSpPr>
        <p:spPr>
          <a:xfrm>
            <a:off x="27319" y="2149101"/>
            <a:ext cx="3000396" cy="2000264"/>
          </a:xfrm>
          <a:prstGeom prst="ellipse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Скругленный прямоугольник 7"/>
          <p:cNvSpPr/>
          <p:nvPr/>
        </p:nvSpPr>
        <p:spPr>
          <a:xfrm>
            <a:off x="5572132" y="1488388"/>
            <a:ext cx="2571768" cy="1643074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6450679" y="4062798"/>
            <a:ext cx="2500330" cy="2286016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cxnSp>
        <p:nvCxnSpPr>
          <p:cNvPr id="11" name="Соединительная линия уступом 10"/>
          <p:cNvCxnSpPr>
            <a:stCxn id="8" idx="2"/>
          </p:cNvCxnSpPr>
          <p:nvPr/>
        </p:nvCxnSpPr>
        <p:spPr>
          <a:xfrm rot="5400000">
            <a:off x="5786446" y="3345776"/>
            <a:ext cx="1285884" cy="857256"/>
          </a:xfrm>
          <a:prstGeom prst="bentConnector3">
            <a:avLst>
              <a:gd name="adj1" fmla="val 50000"/>
            </a:avLst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Соединительная линия уступом 12"/>
          <p:cNvCxnSpPr/>
          <p:nvPr/>
        </p:nvCxnSpPr>
        <p:spPr>
          <a:xfrm>
            <a:off x="3027715" y="3361699"/>
            <a:ext cx="687029" cy="638805"/>
          </a:xfrm>
          <a:prstGeom prst="bentConnector3">
            <a:avLst>
              <a:gd name="adj1" fmla="val 50000"/>
            </a:avLst>
          </a:prstGeom>
          <a:ln>
            <a:solidFill>
              <a:schemeClr val="bg1">
                <a:alpha val="6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Соединительная линия уступом 14"/>
          <p:cNvCxnSpPr/>
          <p:nvPr/>
        </p:nvCxnSpPr>
        <p:spPr>
          <a:xfrm>
            <a:off x="6000760" y="5286388"/>
            <a:ext cx="857256" cy="357190"/>
          </a:xfrm>
          <a:prstGeom prst="bentConnector3">
            <a:avLst>
              <a:gd name="adj1" fmla="val 50000"/>
            </a:avLst>
          </a:prstGeom>
          <a:ln>
            <a:solidFill>
              <a:schemeClr val="bg1">
                <a:alpha val="6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Соединительная линия уступом 18"/>
          <p:cNvCxnSpPr/>
          <p:nvPr/>
        </p:nvCxnSpPr>
        <p:spPr>
          <a:xfrm>
            <a:off x="3071802" y="5143512"/>
            <a:ext cx="500066" cy="428628"/>
          </a:xfrm>
          <a:prstGeom prst="bentConnector3">
            <a:avLst>
              <a:gd name="adj1" fmla="val 50000"/>
            </a:avLst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5561" y="4708899"/>
            <a:ext cx="2071702" cy="1512168"/>
          </a:xfrm>
          <a:prstGeom prst="rect">
            <a:avLst/>
          </a:prstGeom>
        </p:spPr>
      </p:pic>
      <p:pic>
        <p:nvPicPr>
          <p:cNvPr id="10" name="Рисунок 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6485" y="2508405"/>
            <a:ext cx="2232248" cy="1188600"/>
          </a:xfrm>
          <a:prstGeom prst="rect">
            <a:avLst/>
          </a:prstGeom>
        </p:spPr>
      </p:pic>
      <p:pic>
        <p:nvPicPr>
          <p:cNvPr id="12" name="Рисунок 1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89427" y="1565718"/>
            <a:ext cx="1956756" cy="1357323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13895" y="5651792"/>
            <a:ext cx="788080" cy="695000"/>
          </a:xfrm>
          <a:prstGeom prst="rect">
            <a:avLst/>
          </a:prstGeom>
        </p:spPr>
      </p:pic>
      <p:pic>
        <p:nvPicPr>
          <p:cNvPr id="14" name="Рисунок 1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7935" y="4782424"/>
            <a:ext cx="815666" cy="720080"/>
          </a:xfrm>
          <a:prstGeom prst="rect">
            <a:avLst/>
          </a:prstGeom>
        </p:spPr>
      </p:pic>
      <p:pic>
        <p:nvPicPr>
          <p:cNvPr id="16" name="Рисунок 15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62994" y="5665999"/>
            <a:ext cx="761811" cy="666585"/>
          </a:xfrm>
          <a:prstGeom prst="rect">
            <a:avLst/>
          </a:prstGeom>
        </p:spPr>
      </p:pic>
      <p:sp>
        <p:nvSpPr>
          <p:cNvPr id="18" name="Правильный пятиугольник 17"/>
          <p:cNvSpPr/>
          <p:nvPr/>
        </p:nvSpPr>
        <p:spPr>
          <a:xfrm>
            <a:off x="2943861" y="1319449"/>
            <a:ext cx="2286016" cy="1865749"/>
          </a:xfrm>
          <a:prstGeom prst="pentagon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0" name="Рисунок 19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6881" y="1804807"/>
            <a:ext cx="1361143" cy="13266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3581360"/>
      </p:ext>
    </p:extLst>
  </p:cSld>
  <p:clrMapOvr>
    <a:masterClrMapping/>
  </p:clrMapOvr>
  <p:transition>
    <p:pull dir="r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36" y="260648"/>
            <a:ext cx="4390778" cy="2664296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1694" y="3068960"/>
            <a:ext cx="2991546" cy="1728192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51694" y="4799145"/>
            <a:ext cx="2991546" cy="1916832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0032" y="260648"/>
            <a:ext cx="3926810" cy="2880321"/>
          </a:xfrm>
          <a:prstGeom prst="rect">
            <a:avLst/>
          </a:prstGeom>
        </p:spPr>
      </p:pic>
      <p:pic>
        <p:nvPicPr>
          <p:cNvPr id="10" name="Рисунок 9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8992" y="3214686"/>
            <a:ext cx="5295532" cy="32869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2926051"/>
      </p:ext>
    </p:extLst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39552" y="332656"/>
            <a:ext cx="4968671" cy="3700593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1343" y="922812"/>
            <a:ext cx="3600400" cy="2520280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2831" y="3284984"/>
            <a:ext cx="4320480" cy="3408040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8410" y="3789040"/>
            <a:ext cx="3869906" cy="27259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2444753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683568" y="332656"/>
            <a:ext cx="7992888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Вариативный материал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для творческого </a:t>
            </a:r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и профессионального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самосовершенствования </a:t>
            </a:r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педагога, дальнейшей модернизации самого комплекта</a:t>
            </a:r>
            <a:endParaRPr lang="ru-RU" b="1" i="1" dirty="0">
              <a:solidFill>
                <a:schemeClr val="tx2">
                  <a:lumMod val="50000"/>
                </a:schemeClr>
              </a:solidFill>
            </a:endParaRP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282" y="1285860"/>
            <a:ext cx="4032448" cy="2808312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14876" y="1285860"/>
            <a:ext cx="4104456" cy="2520280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71736" y="3929066"/>
            <a:ext cx="4392488" cy="2665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92821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6314" y="3571876"/>
            <a:ext cx="4104456" cy="2880320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0034" y="393180"/>
            <a:ext cx="4271982" cy="2891803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3528" y="3717032"/>
            <a:ext cx="3995936" cy="2687960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8064" y="475848"/>
            <a:ext cx="3781654" cy="25211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9384939"/>
      </p:ext>
    </p:extLst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348" y="357166"/>
            <a:ext cx="5556680" cy="3615189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0496" y="3981750"/>
            <a:ext cx="4178174" cy="24198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11399"/>
      </p:ext>
    </p:extLst>
  </p:cSld>
  <p:clrMapOvr>
    <a:masterClrMapping/>
  </p:clrMapOvr>
  <p:transition>
    <p:pull dir="d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71600" y="188640"/>
            <a:ext cx="7415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Объект повышенного интереса родителей воспитанников</a:t>
            </a:r>
            <a:endParaRPr lang="ru-RU" dirty="0"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3995936" y="620688"/>
            <a:ext cx="4848190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Взаимодействие с родителями по вопросам </a:t>
            </a:r>
          </a:p>
          <a:p>
            <a:pPr algn="ctr"/>
            <a:r>
              <a:rPr lang="ru-RU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использования игрового комплекта «Пертра»</a:t>
            </a:r>
          </a:p>
          <a:p>
            <a:pPr algn="ctr"/>
            <a:r>
              <a:rPr lang="ru-RU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детском саду: выставки, специальный выпуск</a:t>
            </a:r>
          </a:p>
          <a:p>
            <a:pPr algn="ctr"/>
            <a:r>
              <a:rPr lang="ru-RU" dirty="0" smtClean="0">
                <a:solidFill>
                  <a:schemeClr val="tx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«Психологического вестника», буклеты, презентации</a:t>
            </a:r>
          </a:p>
          <a:p>
            <a:pPr algn="ctr"/>
            <a:endParaRPr lang="ru-RU" dirty="0" smtClean="0">
              <a:solidFill>
                <a:schemeClr val="tx2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endParaRPr lang="ru-RU" dirty="0">
              <a:solidFill>
                <a:schemeClr val="tx2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8536" y="642917"/>
            <a:ext cx="3733397" cy="3096187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4480" y="3500438"/>
            <a:ext cx="3882229" cy="3022974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43570" y="2285992"/>
            <a:ext cx="3255654" cy="31171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828792"/>
      </p:ext>
    </p:extLst>
  </p:cSld>
  <p:clrMapOvr>
    <a:masterClrMapping/>
  </p:clrMapOvr>
  <p:transition>
    <p:pull dir="r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0100" y="351862"/>
            <a:ext cx="6092180" cy="3221153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7554" y="3429000"/>
            <a:ext cx="5345840" cy="3002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9812997"/>
      </p:ext>
    </p:extLst>
  </p:cSld>
  <p:clrMapOvr>
    <a:masterClrMapping/>
  </p:clrMapOvr>
  <p:transition>
    <p:pull dir="u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158" y="366206"/>
            <a:ext cx="4790906" cy="2846770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2910" y="3429000"/>
            <a:ext cx="4104456" cy="2759968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8024" y="2492896"/>
            <a:ext cx="3995936" cy="3192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613086"/>
      </p:ext>
    </p:extLst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2051720" y="260647"/>
            <a:ext cx="7776864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Мобильный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элемент декора и зонирования </a:t>
            </a:r>
            <a:endParaRPr lang="ru-RU" b="1" i="1" dirty="0" smtClean="0">
              <a:solidFill>
                <a:schemeClr val="tx2">
                  <a:lumMod val="50000"/>
                </a:schemeClr>
              </a:solidFill>
            </a:endParaRPr>
          </a:p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рабочего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пространства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 cstate="print"/>
          <a:srcRect r="39622"/>
          <a:stretch/>
        </p:blipFill>
        <p:spPr>
          <a:xfrm>
            <a:off x="357158" y="285728"/>
            <a:ext cx="2786082" cy="2592288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57620" y="928670"/>
            <a:ext cx="4176464" cy="2542203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282" y="3214686"/>
            <a:ext cx="3286148" cy="3048570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35896" y="3573016"/>
            <a:ext cx="4932040" cy="3017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1675171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5720" y="357166"/>
            <a:ext cx="4503444" cy="4844614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7752" y="1928802"/>
            <a:ext cx="4000528" cy="40719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9121560"/>
      </p:ext>
    </p:extLst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467544" y="404664"/>
            <a:ext cx="799288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Комплект для всестороннего развития </a:t>
            </a:r>
            <a:r>
              <a:rPr lang="ru-RU" b="1" i="1" dirty="0">
                <a:solidFill>
                  <a:schemeClr val="tx2">
                    <a:lumMod val="50000"/>
                  </a:schemeClr>
                </a:solidFill>
              </a:rPr>
              <a:t>ребенка </a:t>
            </a:r>
            <a:endParaRPr lang="ru-RU" b="1" i="1" dirty="0" smtClean="0">
              <a:solidFill>
                <a:schemeClr val="tx2">
                  <a:lumMod val="50000"/>
                </a:schemeClr>
              </a:solidFill>
            </a:endParaRPr>
          </a:p>
          <a:p>
            <a:pPr algn="ctr"/>
            <a:r>
              <a:rPr lang="ru-RU" b="1" i="1" dirty="0" smtClean="0">
                <a:solidFill>
                  <a:schemeClr val="tx2">
                    <a:lumMod val="50000"/>
                  </a:schemeClr>
                </a:solidFill>
              </a:rPr>
              <a:t>дошкольного возраста </a:t>
            </a:r>
            <a:endParaRPr lang="ru-RU" b="1" i="1" dirty="0"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5" name="Кольцо 4"/>
          <p:cNvSpPr/>
          <p:nvPr/>
        </p:nvSpPr>
        <p:spPr>
          <a:xfrm>
            <a:off x="357158" y="1357298"/>
            <a:ext cx="2214578" cy="1928826"/>
          </a:xfrm>
          <a:prstGeom prst="donu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tx1"/>
              </a:solidFill>
            </a:endParaRPr>
          </a:p>
        </p:txBody>
      </p:sp>
      <p:sp>
        <p:nvSpPr>
          <p:cNvPr id="6" name="Кольцо 5"/>
          <p:cNvSpPr/>
          <p:nvPr/>
        </p:nvSpPr>
        <p:spPr>
          <a:xfrm>
            <a:off x="3500430" y="1357298"/>
            <a:ext cx="2214578" cy="2000264"/>
          </a:xfrm>
          <a:prstGeom prst="donu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solidFill>
                <a:schemeClr val="tx1"/>
              </a:solidFill>
            </a:endParaRPr>
          </a:p>
        </p:txBody>
      </p:sp>
      <p:sp>
        <p:nvSpPr>
          <p:cNvPr id="7" name="Кольцо 6"/>
          <p:cNvSpPr/>
          <p:nvPr/>
        </p:nvSpPr>
        <p:spPr>
          <a:xfrm>
            <a:off x="6643702" y="1357298"/>
            <a:ext cx="2214578" cy="1928826"/>
          </a:xfrm>
          <a:prstGeom prst="donu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>
              <a:solidFill>
                <a:schemeClr val="tx1"/>
              </a:solidFill>
            </a:endParaRPr>
          </a:p>
        </p:txBody>
      </p:sp>
      <p:sp>
        <p:nvSpPr>
          <p:cNvPr id="8" name="Кольцо 7"/>
          <p:cNvSpPr/>
          <p:nvPr/>
        </p:nvSpPr>
        <p:spPr>
          <a:xfrm>
            <a:off x="6643702" y="4286256"/>
            <a:ext cx="2214578" cy="2071702"/>
          </a:xfrm>
          <a:prstGeom prst="donu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tx1"/>
              </a:solidFill>
            </a:endParaRPr>
          </a:p>
        </p:txBody>
      </p:sp>
      <p:sp>
        <p:nvSpPr>
          <p:cNvPr id="9" name="Кольцо 8"/>
          <p:cNvSpPr/>
          <p:nvPr/>
        </p:nvSpPr>
        <p:spPr>
          <a:xfrm>
            <a:off x="357158" y="4357694"/>
            <a:ext cx="2214578" cy="2071702"/>
          </a:xfrm>
          <a:prstGeom prst="donu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tx1"/>
              </a:solidFill>
            </a:endParaRPr>
          </a:p>
        </p:txBody>
      </p:sp>
      <p:sp>
        <p:nvSpPr>
          <p:cNvPr id="10" name="Овал 9"/>
          <p:cNvSpPr/>
          <p:nvPr/>
        </p:nvSpPr>
        <p:spPr>
          <a:xfrm>
            <a:off x="3286116" y="4000504"/>
            <a:ext cx="2786082" cy="2643206"/>
          </a:xfrm>
          <a:prstGeom prst="ellipse">
            <a:avLst/>
          </a:prstGeom>
          <a:solidFill>
            <a:schemeClr val="accent4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cxnSp>
        <p:nvCxnSpPr>
          <p:cNvPr id="12" name="Прямая соединительная линия 11"/>
          <p:cNvCxnSpPr>
            <a:stCxn id="5" idx="6"/>
            <a:endCxn id="6" idx="2"/>
          </p:cNvCxnSpPr>
          <p:nvPr/>
        </p:nvCxnSpPr>
        <p:spPr>
          <a:xfrm>
            <a:off x="2571736" y="2321711"/>
            <a:ext cx="928694" cy="35719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Прямая соединительная линия 15"/>
          <p:cNvCxnSpPr>
            <a:stCxn id="6" idx="6"/>
            <a:endCxn id="7" idx="2"/>
          </p:cNvCxnSpPr>
          <p:nvPr/>
        </p:nvCxnSpPr>
        <p:spPr>
          <a:xfrm flipV="1">
            <a:off x="5715008" y="2321711"/>
            <a:ext cx="928694" cy="35719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Прямая соединительная линия 19"/>
          <p:cNvCxnSpPr>
            <a:stCxn id="5" idx="4"/>
            <a:endCxn id="9" idx="0"/>
          </p:cNvCxnSpPr>
          <p:nvPr/>
        </p:nvCxnSpPr>
        <p:spPr>
          <a:xfrm rot="5400000">
            <a:off x="928662" y="3821909"/>
            <a:ext cx="1071570" cy="0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Прямая соединительная линия 23"/>
          <p:cNvCxnSpPr>
            <a:stCxn id="7" idx="4"/>
            <a:endCxn id="8" idx="0"/>
          </p:cNvCxnSpPr>
          <p:nvPr/>
        </p:nvCxnSpPr>
        <p:spPr>
          <a:xfrm rot="5400000">
            <a:off x="7250925" y="3786190"/>
            <a:ext cx="1000132" cy="0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Прямая соединительная линия 26"/>
          <p:cNvCxnSpPr/>
          <p:nvPr/>
        </p:nvCxnSpPr>
        <p:spPr>
          <a:xfrm>
            <a:off x="2571736" y="5357826"/>
            <a:ext cx="714380" cy="35719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Прямая соединительная линия 28"/>
          <p:cNvCxnSpPr>
            <a:stCxn id="10" idx="6"/>
            <a:endCxn id="8" idx="2"/>
          </p:cNvCxnSpPr>
          <p:nvPr/>
        </p:nvCxnSpPr>
        <p:spPr>
          <a:xfrm>
            <a:off x="6072198" y="5322107"/>
            <a:ext cx="571504" cy="0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Прямая соединительная линия 34"/>
          <p:cNvCxnSpPr>
            <a:stCxn id="5" idx="5"/>
            <a:endCxn id="10" idx="1"/>
          </p:cNvCxnSpPr>
          <p:nvPr/>
        </p:nvCxnSpPr>
        <p:spPr>
          <a:xfrm rot="16200000" flipH="1">
            <a:off x="2278804" y="2972267"/>
            <a:ext cx="1383938" cy="1446711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Прямая соединительная линия 36"/>
          <p:cNvCxnSpPr>
            <a:stCxn id="9" idx="7"/>
          </p:cNvCxnSpPr>
          <p:nvPr/>
        </p:nvCxnSpPr>
        <p:spPr>
          <a:xfrm rot="5400000" flipH="1" flipV="1">
            <a:off x="2472194" y="3061348"/>
            <a:ext cx="1374964" cy="1824516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Прямая соединительная линия 38"/>
          <p:cNvCxnSpPr>
            <a:stCxn id="7" idx="3"/>
            <a:endCxn id="10" idx="7"/>
          </p:cNvCxnSpPr>
          <p:nvPr/>
        </p:nvCxnSpPr>
        <p:spPr>
          <a:xfrm rot="5400000">
            <a:off x="5624134" y="3043706"/>
            <a:ext cx="1383938" cy="1303835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Прямая соединительная линия 40"/>
          <p:cNvCxnSpPr>
            <a:stCxn id="6" idx="5"/>
            <a:endCxn id="8" idx="1"/>
          </p:cNvCxnSpPr>
          <p:nvPr/>
        </p:nvCxnSpPr>
        <p:spPr>
          <a:xfrm rot="16200000" flipH="1">
            <a:off x="5416845" y="3038475"/>
            <a:ext cx="1525020" cy="1577330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Прямая соединительная линия 42"/>
          <p:cNvCxnSpPr>
            <a:stCxn id="6" idx="4"/>
          </p:cNvCxnSpPr>
          <p:nvPr/>
        </p:nvCxnSpPr>
        <p:spPr>
          <a:xfrm rot="16200000" flipH="1">
            <a:off x="4304107" y="3661173"/>
            <a:ext cx="642942" cy="35719"/>
          </a:xfrm>
          <a:prstGeom prst="line">
            <a:avLst/>
          </a:prstGeom>
          <a:ln>
            <a:solidFill>
              <a:schemeClr val="bg1">
                <a:alpha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9" name="TextBox 58"/>
          <p:cNvSpPr txBox="1"/>
          <p:nvPr/>
        </p:nvSpPr>
        <p:spPr>
          <a:xfrm>
            <a:off x="428596" y="2071678"/>
            <a:ext cx="216078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ПОЗНАВАТЕЛЬНОЕ</a:t>
            </a:r>
            <a:endParaRPr lang="ru-RU" sz="1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4" name="TextBox 63"/>
          <p:cNvSpPr txBox="1"/>
          <p:nvPr/>
        </p:nvSpPr>
        <p:spPr>
          <a:xfrm>
            <a:off x="3643306" y="2143116"/>
            <a:ext cx="193540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СОЦИАЛЬНО-</a:t>
            </a:r>
          </a:p>
          <a:p>
            <a:pPr algn="ctr"/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КОММУНИКАТИВНОЕ</a:t>
            </a:r>
            <a:endParaRPr lang="ru-RU" sz="1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5" name="TextBox 64"/>
          <p:cNvSpPr txBox="1"/>
          <p:nvPr/>
        </p:nvSpPr>
        <p:spPr>
          <a:xfrm>
            <a:off x="7286644" y="2071678"/>
            <a:ext cx="92204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РЕЧЕВОЕ</a:t>
            </a:r>
            <a:endParaRPr lang="ru-RU" sz="1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6" name="TextBox 65"/>
          <p:cNvSpPr txBox="1"/>
          <p:nvPr/>
        </p:nvSpPr>
        <p:spPr>
          <a:xfrm>
            <a:off x="857224" y="5286388"/>
            <a:ext cx="129490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ФИЗИЧЕСКОЕ</a:t>
            </a:r>
            <a:endParaRPr lang="ru-RU" sz="1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7" name="TextBox 66"/>
          <p:cNvSpPr txBox="1"/>
          <p:nvPr/>
        </p:nvSpPr>
        <p:spPr>
          <a:xfrm>
            <a:off x="7000892" y="5072074"/>
            <a:ext cx="169931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ХУДОЖЕСТВЕННО-</a:t>
            </a:r>
          </a:p>
          <a:p>
            <a:pPr algn="ctr"/>
            <a:r>
              <a:rPr lang="ru-RU" sz="1200" b="1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ЭСТЕТИЧЕСКОЕ</a:t>
            </a:r>
            <a:endParaRPr lang="ru-RU" sz="12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74269" y="4237231"/>
            <a:ext cx="2009775" cy="2276475"/>
          </a:xfrm>
          <a:prstGeom prst="ellipse">
            <a:avLst/>
          </a:prstGeom>
          <a:ln w="63500" cap="rnd">
            <a:solidFill>
              <a:schemeClr val="tx1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3021744464"/>
      </p:ext>
    </p:extLst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14300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мышления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(</a:t>
            </a:r>
            <a:r>
              <a:rPr lang="ru-RU" sz="1400" b="1" cap="all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способность классифицировать, обобщать, анализировать, сравнивать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)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3469" b="8254"/>
          <a:stretch/>
        </p:blipFill>
        <p:spPr>
          <a:xfrm>
            <a:off x="4305484" y="906592"/>
            <a:ext cx="3481225" cy="2664296"/>
          </a:xfrm>
          <a:prstGeom prst="rect">
            <a:avLst/>
          </a:prstGeom>
        </p:spPr>
      </p:pic>
      <p:pic>
        <p:nvPicPr>
          <p:cNvPr id="2" name="Рисунок 1"/>
          <p:cNvPicPr>
            <a:picLocks noGrp="1" noChangeAspect="1"/>
          </p:cNvPicPr>
          <p:nvPr>
            <p:ph type="pic"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56" r="20556"/>
          <a:stretch>
            <a:fillRect/>
          </a:stretch>
        </p:blipFill>
        <p:spPr>
          <a:xfrm>
            <a:off x="467544" y="1052736"/>
            <a:ext cx="3390076" cy="3714750"/>
          </a:xfr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3504" y="3748660"/>
            <a:ext cx="3643338" cy="2752174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28728" y="4071942"/>
            <a:ext cx="3243779" cy="2565042"/>
          </a:xfrm>
          <a:prstGeom prst="rect">
            <a:avLst/>
          </a:prstGeom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Grp="1" noChangeAspect="1"/>
          </p:cNvPicPr>
          <p:nvPr>
            <p:ph type="pic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56" r="20556"/>
          <a:stretch>
            <a:fillRect/>
          </a:stretch>
        </p:blipFill>
        <p:spPr>
          <a:xfrm>
            <a:off x="179512" y="1844824"/>
            <a:ext cx="3606670" cy="4346558"/>
          </a:xfrm>
        </p:spPr>
      </p:pic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14300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воображения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(</a:t>
            </a:r>
            <a:r>
              <a:rPr lang="ru-RU" sz="1400" b="1" cap="all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оригинальность, неповторимость объектов, варианты игр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)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63162" y="869149"/>
            <a:ext cx="3491880" cy="3192016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86380" y="3357562"/>
            <a:ext cx="3627104" cy="3005716"/>
          </a:xfrm>
          <a:prstGeom prst="rect">
            <a:avLst/>
          </a:prstGeom>
        </p:spPr>
      </p:pic>
    </p:spTree>
  </p:cSld>
  <p:clrMapOvr>
    <a:masterClrMapping/>
  </p:clrMapOvr>
  <p:transition>
    <p:pull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28596" y="428604"/>
            <a:ext cx="8358246" cy="1714512"/>
          </a:xfrm>
        </p:spPr>
        <p:txBody>
          <a:bodyPr>
            <a:normAutofit fontScale="90000"/>
          </a:bodyPr>
          <a:lstStyle/>
          <a:p>
            <a:pPr algn="ctr">
              <a:lnSpc>
                <a:spcPct val="150000"/>
              </a:lnSpc>
            </a:pP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Развитие внимания </a:t>
            </a:r>
            <a:b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(объем, </a:t>
            </a:r>
            <a:r>
              <a:rPr lang="ru-RU" sz="1400" b="1" u="sng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концентрация</a:t>
            </a: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, распределение, переключение и </a:t>
            </a:r>
            <a:r>
              <a:rPr lang="ru-RU" sz="1400" b="1" u="sng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устойчивость</a:t>
            </a: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). </a:t>
            </a:r>
            <a:b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Возраст детей</a:t>
            </a: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: 5 лет</a:t>
            </a:r>
            <a:b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Период проведения мероприятий</a:t>
            </a: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: 1-2 раза в неделю в течение 4 месяцев</a:t>
            </a:r>
            <a:b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Форма проведения</a:t>
            </a:r>
            <a: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: подгрупповая</a:t>
            </a:r>
            <a:br>
              <a:rPr lang="ru-RU" sz="1400" b="1" dirty="0" smtClean="0"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1400" b="1" dirty="0">
              <a:solidFill>
                <a:schemeClr val="bg2">
                  <a:lumMod val="7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7" name="Рисунок 6"/>
          <p:cNvGraphicFramePr>
            <a:graphicFrameLocks noGrp="1"/>
          </p:cNvGraphicFramePr>
          <p:nvPr>
            <p:ph type="pic" idx="13"/>
            <p:extLst>
              <p:ext uri="{D42A27DB-BD31-4B8C-83A1-F6EECF244321}">
                <p14:modId xmlns:p14="http://schemas.microsoft.com/office/powerpoint/2010/main" val="2114875231"/>
              </p:ext>
            </p:extLst>
          </p:nvPr>
        </p:nvGraphicFramePr>
        <p:xfrm>
          <a:off x="1428728" y="1988840"/>
          <a:ext cx="6527648" cy="453650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887086661"/>
      </p:ext>
    </p:extLst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2692" y="357166"/>
            <a:ext cx="4326152" cy="3000396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537" t="28325" r="13377" b="35089"/>
          <a:stretch/>
        </p:blipFill>
        <p:spPr>
          <a:xfrm rot="5400000">
            <a:off x="4067944" y="2348880"/>
            <a:ext cx="6408712" cy="2232248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771" r="8835" b="23624"/>
          <a:stretch/>
        </p:blipFill>
        <p:spPr>
          <a:xfrm>
            <a:off x="1142976" y="3786190"/>
            <a:ext cx="3672408" cy="2500330"/>
          </a:xfrm>
          <a:prstGeom prst="rect">
            <a:avLst/>
          </a:prstGeom>
        </p:spPr>
      </p:pic>
    </p:spTree>
  </p:cSld>
  <p:clrMapOvr>
    <a:masterClrMapping/>
  </p:clrMapOvr>
  <p:transition>
    <p:cut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714512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памяти (</a:t>
            </a:r>
            <a:r>
              <a:rPr kumimoji="0" lang="ru-RU" sz="1400" b="1" i="0" u="sng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зрительная,</a:t>
            </a:r>
            <a:r>
              <a:rPr kumimoji="0" lang="ru-RU" sz="1400" b="1" i="0" u="sng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слуховая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, кинестетическая, тактильная, двигательная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)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Возраст детей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5 лет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Период проведения мероприятий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1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 в неделю в течение 3 месяцев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Форма проведения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подгрупповая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graphicFrame>
        <p:nvGraphicFramePr>
          <p:cNvPr id="6" name="Рисунок 6"/>
          <p:cNvGraphicFramePr>
            <a:graphicFrameLocks noGrp="1"/>
          </p:cNvGraphicFramePr>
          <p:nvPr>
            <p:ph type="pic" idx="13"/>
            <p:extLst>
              <p:ext uri="{D42A27DB-BD31-4B8C-83A1-F6EECF244321}">
                <p14:modId xmlns:p14="http://schemas.microsoft.com/office/powerpoint/2010/main" val="3267694332"/>
              </p:ext>
            </p:extLst>
          </p:nvPr>
        </p:nvGraphicFramePr>
        <p:xfrm>
          <a:off x="1071538" y="2000240"/>
          <a:ext cx="6596806" cy="450059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14876" y="500042"/>
            <a:ext cx="4163248" cy="3857652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4728"/>
          <a:stretch/>
        </p:blipFill>
        <p:spPr>
          <a:xfrm>
            <a:off x="1357290" y="4357694"/>
            <a:ext cx="6243606" cy="1972042"/>
          </a:xfrm>
          <a:prstGeom prst="rect">
            <a:avLst/>
          </a:prstGeom>
        </p:spPr>
      </p:pic>
      <p:pic>
        <p:nvPicPr>
          <p:cNvPr id="11" name="Рисунок 10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625" t="15744" r="25588" b="8657"/>
          <a:stretch/>
        </p:blipFill>
        <p:spPr>
          <a:xfrm>
            <a:off x="2214546" y="142852"/>
            <a:ext cx="2451122" cy="2388273"/>
          </a:xfrm>
          <a:prstGeom prst="rect">
            <a:avLst/>
          </a:prstGeom>
        </p:spPr>
      </p:pic>
      <p:pic>
        <p:nvPicPr>
          <p:cNvPr id="10" name="Рисунок 9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158" y="1428736"/>
            <a:ext cx="2344356" cy="26563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8594740"/>
      </p:ext>
    </p:extLst>
  </p:cSld>
  <p:clrMapOvr>
    <a:masterClrMapping/>
  </p:clrMapOvr>
  <p:transition>
    <p:pull dir="d"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714512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восприятия 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(</a:t>
            </a:r>
            <a:r>
              <a:rPr lang="ru-RU" sz="1400" b="1" u="sng" cap="all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цвета, формы, </a:t>
            </a:r>
            <a:r>
              <a:rPr lang="ru-RU" sz="1400" b="1" cap="all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величины, пространственных представлений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)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Возраст детей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3-4 года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Период проведения мероприятий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1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 в неделю в течение 2 месяцев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Форма проведения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: подгрупповая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graphicFrame>
        <p:nvGraphicFramePr>
          <p:cNvPr id="6" name="Рисунок 6"/>
          <p:cNvGraphicFramePr>
            <a:graphicFrameLocks noGrp="1"/>
          </p:cNvGraphicFramePr>
          <p:nvPr>
            <p:ph type="pic" idx="13"/>
          </p:nvPr>
        </p:nvGraphicFramePr>
        <p:xfrm>
          <a:off x="1857356" y="1857364"/>
          <a:ext cx="5786450" cy="48006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ransition>
    <p:pull dir="u"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/>
          <p:cNvPicPr>
            <a:picLocks noGrp="1" noChangeAspect="1"/>
          </p:cNvPicPr>
          <p:nvPr>
            <p:ph type="pic" idx="13"/>
          </p:nvPr>
        </p:nvPicPr>
        <p:blipFill>
          <a:blip r:embed="rId2" cstate="print"/>
          <a:srcRect l="4084" r="4084"/>
          <a:stretch>
            <a:fillRect/>
          </a:stretch>
        </p:blipFill>
        <p:spPr>
          <a:xfrm>
            <a:off x="714348" y="428604"/>
            <a:ext cx="3280974" cy="4133868"/>
          </a:xfrm>
          <a:prstGeom prst="rect">
            <a:avLst/>
          </a:prstGeom>
        </p:spPr>
      </p:pic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6248" y="1785926"/>
            <a:ext cx="4646858" cy="4214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3498171"/>
      </p:ext>
    </p:extLst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2"/>
          <p:cNvSpPr txBox="1">
            <a:spLocks/>
          </p:cNvSpPr>
          <p:nvPr/>
        </p:nvSpPr>
        <p:spPr>
          <a:xfrm>
            <a:off x="611560" y="214290"/>
            <a:ext cx="8358246" cy="114300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75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Формирование первичных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математических представлений 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158" y="785794"/>
            <a:ext cx="5727010" cy="4395799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00628" y="3500438"/>
            <a:ext cx="3781706" cy="2923172"/>
          </a:xfrm>
          <a:prstGeom prst="rect">
            <a:avLst/>
          </a:prstGeom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Grp="1" noChangeAspect="1"/>
          </p:cNvPicPr>
          <p:nvPr>
            <p:ph type="pic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56" r="20556"/>
          <a:stretch>
            <a:fillRect/>
          </a:stretch>
        </p:blipFill>
        <p:spPr>
          <a:xfrm>
            <a:off x="214282" y="928670"/>
            <a:ext cx="3478239" cy="4227753"/>
          </a:xfrm>
        </p:spPr>
      </p:pic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14300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коммуникативных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способностей, формирование бесконфликтных способов взаимодействия, сплоченности в группе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15008" y="785794"/>
            <a:ext cx="2957458" cy="2286016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71934" y="2928934"/>
            <a:ext cx="4286280" cy="3418099"/>
          </a:xfrm>
          <a:prstGeom prst="rect">
            <a:avLst/>
          </a:prstGeom>
        </p:spPr>
      </p:pic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Grp="1" noChangeAspect="1"/>
          </p:cNvPicPr>
          <p:nvPr>
            <p:ph type="pic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56" r="20556"/>
          <a:stretch>
            <a:fillRect/>
          </a:stretch>
        </p:blipFill>
        <p:spPr>
          <a:xfrm>
            <a:off x="5500694" y="1785926"/>
            <a:ext cx="3281363" cy="3388645"/>
          </a:xfrm>
        </p:spPr>
      </p:pic>
      <p:sp>
        <p:nvSpPr>
          <p:cNvPr id="5" name="Заголовок 2"/>
          <p:cNvSpPr txBox="1">
            <a:spLocks/>
          </p:cNvSpPr>
          <p:nvPr/>
        </p:nvSpPr>
        <p:spPr>
          <a:xfrm>
            <a:off x="357158" y="214290"/>
            <a:ext cx="8358246" cy="114300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 lnSpcReduction="2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Развитие волевой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сферы 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(способность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закончить начатое до конца,  проверить свой результат)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0100" y="980727"/>
            <a:ext cx="3709653" cy="3177651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0100" y="3786190"/>
            <a:ext cx="4320480" cy="2758244"/>
          </a:xfrm>
          <a:prstGeom prst="rect">
            <a:avLst/>
          </a:prstGeom>
        </p:spPr>
      </p:pic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Grp="1" noChangeAspect="1"/>
          </p:cNvPicPr>
          <p:nvPr>
            <p:ph type="pic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556" r="20556"/>
          <a:stretch>
            <a:fillRect/>
          </a:stretch>
        </p:blipFill>
        <p:spPr>
          <a:xfrm>
            <a:off x="714348" y="1772816"/>
            <a:ext cx="3425604" cy="4332998"/>
          </a:xfrm>
        </p:spPr>
      </p:pic>
      <p:sp>
        <p:nvSpPr>
          <p:cNvPr id="5" name="Заголовок 2"/>
          <p:cNvSpPr txBox="1">
            <a:spLocks/>
          </p:cNvSpPr>
          <p:nvPr/>
        </p:nvSpPr>
        <p:spPr>
          <a:xfrm>
            <a:off x="357158" y="142852"/>
            <a:ext cx="8358246" cy="1857388"/>
          </a:xfrm>
          <a:prstGeom prst="rect">
            <a:avLst/>
          </a:prstGeom>
          <a:effectLst/>
        </p:spPr>
        <p:txBody>
          <a:bodyPr vert="horz" lIns="91440" tIns="45720" rIns="91440" bIns="45720" rtlCol="0" anchor="b">
            <a:normAutofit fontScale="90000"/>
          </a:bodyPr>
          <a:lstStyle/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Речевое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развитие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(обогащение пассивного и активного словаря, развитие произвольного выдоха</a:t>
            </a: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</a:t>
            </a:r>
          </a:p>
          <a:p>
            <a:pPr marL="0" marR="0" lvl="0" indent="0" algn="ctr" defTabSz="457200" rtl="0" eaLnBrk="1" fontAlgn="auto" latinLnBrk="0" hangingPunct="1">
              <a:lnSpc>
                <a:spcPct val="15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400" b="1" i="0" u="none" strike="noStrike" kern="1200" cap="all" spc="0" normalizeH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необходимой интенсивности</a:t>
            </a: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 )</a:t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/>
            </a:r>
            <a:br>
              <a:rPr kumimoji="0" lang="ru-RU" sz="1400" b="1" i="0" u="none" strike="noStrike" kern="1200" cap="all" spc="0" normalizeH="0" baseline="0" noProof="0" dirty="0" smtClean="0">
                <a:ln w="3175" cmpd="sng">
                  <a:noFill/>
                </a:ln>
                <a:solidFill>
                  <a:schemeClr val="bg2">
                    <a:lumMod val="75000"/>
                  </a:schemeClr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endParaRPr kumimoji="0" lang="ru-RU" sz="1400" b="1" i="0" u="none" strike="noStrike" kern="1200" cap="all" spc="0" normalizeH="0" baseline="0" noProof="0" dirty="0">
              <a:ln w="3175" cmpd="sng">
                <a:noFill/>
              </a:ln>
              <a:solidFill>
                <a:schemeClr val="bg2">
                  <a:lumMod val="75000"/>
                </a:schemeClr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6281" y="1700808"/>
            <a:ext cx="3995936" cy="3192016"/>
          </a:xfrm>
          <a:prstGeom prst="rect">
            <a:avLst/>
          </a:prstGeom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6" name="Рисунок 5"/>
          <p:cNvPicPr>
            <a:picLocks noGrp="1" noChangeAspect="1"/>
          </p:cNvPicPr>
          <p:nvPr>
            <p:ph type="pic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216" r="27216"/>
          <a:stretch>
            <a:fillRect/>
          </a:stretch>
        </p:blipFill>
        <p:spPr>
          <a:xfrm>
            <a:off x="612726" y="1268760"/>
            <a:ext cx="3468290" cy="4517694"/>
          </a:xfr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16630" y="116632"/>
            <a:ext cx="8358340" cy="1426588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52033" y="1056189"/>
            <a:ext cx="3851920" cy="2183904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91002" y="3501008"/>
            <a:ext cx="4283968" cy="31200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9417690"/>
      </p:ext>
    </p:extLst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42844" y="548680"/>
            <a:ext cx="8715436" cy="5040560"/>
          </a:xfrm>
        </p:spPr>
        <p:txBody>
          <a:bodyPr>
            <a:normAutofit/>
          </a:bodyPr>
          <a:lstStyle/>
          <a:p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              </a:t>
            </a:r>
            <a:r>
              <a:rPr lang="ru-RU" sz="1600" b="1" dirty="0" err="1" smtClean="0">
                <a:latin typeface="Times New Roman" pitchFamily="18" charset="0"/>
                <a:cs typeface="Times New Roman" pitchFamily="18" charset="0"/>
              </a:rPr>
              <a:t>Ладонно-пальцевый</a:t>
            </a:r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захват                                                  Захват щепотью</a:t>
            </a: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4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                   </a:t>
            </a: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ru-RU" sz="1600" b="1" dirty="0" smtClean="0">
                <a:latin typeface="Times New Roman" pitchFamily="18" charset="0"/>
                <a:cs typeface="Times New Roman" pitchFamily="18" charset="0"/>
              </a:rPr>
              <a:t>                   Пинцетный захват</a:t>
            </a:r>
          </a:p>
          <a:p>
            <a:endParaRPr lang="ru-RU" sz="1600" b="1" dirty="0" smtClean="0">
              <a:latin typeface="Times New Roman" pitchFamily="18" charset="0"/>
              <a:cs typeface="Times New Roman" pitchFamily="18" charset="0"/>
            </a:endParaRPr>
          </a:p>
          <a:p>
            <a:endParaRPr lang="ru-RU" sz="16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 cstate="print"/>
          <a:srcRect b="3226"/>
          <a:stretch>
            <a:fillRect/>
          </a:stretch>
        </p:blipFill>
        <p:spPr bwMode="auto">
          <a:xfrm>
            <a:off x="214282" y="1500174"/>
            <a:ext cx="5072098" cy="207170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 cstate="print"/>
          <a:srcRect b="9375"/>
          <a:stretch>
            <a:fillRect/>
          </a:stretch>
        </p:blipFill>
        <p:spPr bwMode="auto">
          <a:xfrm>
            <a:off x="5436096" y="1300121"/>
            <a:ext cx="3143272" cy="207170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4" cstate="print"/>
          <a:srcRect t="27218" r="25572"/>
          <a:stretch>
            <a:fillRect/>
          </a:stretch>
        </p:blipFill>
        <p:spPr bwMode="auto">
          <a:xfrm>
            <a:off x="4214810" y="3714752"/>
            <a:ext cx="3739856" cy="27860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edg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3528" y="194351"/>
            <a:ext cx="4211960" cy="2807973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15" t="-6818" r="7575" b="6818"/>
          <a:stretch/>
        </p:blipFill>
        <p:spPr>
          <a:xfrm>
            <a:off x="4716016" y="194351"/>
            <a:ext cx="4320480" cy="3168352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" b="2632"/>
          <a:stretch/>
        </p:blipFill>
        <p:spPr>
          <a:xfrm>
            <a:off x="1395891" y="3573016"/>
            <a:ext cx="4363733" cy="28083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8787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Сектор">
  <a:themeElements>
    <a:clrScheme name="Сектор">
      <a:dk1>
        <a:sysClr val="windowText" lastClr="000000"/>
      </a:dk1>
      <a:lt1>
        <a:sysClr val="window" lastClr="FFFFFF"/>
      </a:lt1>
      <a:dk2>
        <a:srgbClr val="146194"/>
      </a:dk2>
      <a:lt2>
        <a:srgbClr val="76DBF4"/>
      </a:lt2>
      <a:accent1>
        <a:srgbClr val="052F61"/>
      </a:accent1>
      <a:accent2>
        <a:srgbClr val="A50E82"/>
      </a:accent2>
      <a:accent3>
        <a:srgbClr val="14967C"/>
      </a:accent3>
      <a:accent4>
        <a:srgbClr val="6A9E1F"/>
      </a:accent4>
      <a:accent5>
        <a:srgbClr val="E87D37"/>
      </a:accent5>
      <a:accent6>
        <a:srgbClr val="C62324"/>
      </a:accent6>
      <a:hlink>
        <a:srgbClr val="0D2E46"/>
      </a:hlink>
      <a:folHlink>
        <a:srgbClr val="356A95"/>
      </a:folHlink>
    </a:clrScheme>
    <a:fontScheme name="Сектор">
      <a:maj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Сектор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3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2700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13FEC7C6-62A9-40C4-99D2-581AACACAA2F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Slice</Template>
  <TotalTime>2137</TotalTime>
  <Words>323</Words>
  <Application>Microsoft Office PowerPoint</Application>
  <PresentationFormat>Экран (4:3)</PresentationFormat>
  <Paragraphs>73</Paragraphs>
  <Slides>33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7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33</vt:i4>
      </vt:variant>
    </vt:vector>
  </HeadingPairs>
  <TitlesOfParts>
    <vt:vector size="41" baseType="lpstr">
      <vt:lpstr>Arial Black</vt:lpstr>
      <vt:lpstr>Calibri</vt:lpstr>
      <vt:lpstr>Century Gothic</vt:lpstr>
      <vt:lpstr>Simplified Arabic</vt:lpstr>
      <vt:lpstr>Sitka Subheading</vt:lpstr>
      <vt:lpstr>Times New Roman</vt:lpstr>
      <vt:lpstr>Wingdings 3</vt:lpstr>
      <vt:lpstr>Сектор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Развитие внимания  (объем, концентрация, распределение, переключение и устойчивость).  Возраст детей: 5 лет Период проведения мероприятий: 1-2 раза в неделю в течение 4 месяцев Форма проведения: подгрупповая 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Samsung</dc:creator>
  <cp:lastModifiedBy>User</cp:lastModifiedBy>
  <cp:revision>154</cp:revision>
  <dcterms:created xsi:type="dcterms:W3CDTF">2014-01-20T11:25:34Z</dcterms:created>
  <dcterms:modified xsi:type="dcterms:W3CDTF">2016-11-28T03:44:14Z</dcterms:modified>
</cp:coreProperties>
</file>