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0"/>
  </p:notesMasterIdLst>
  <p:handoutMasterIdLst>
    <p:handoutMasterId r:id="rId11"/>
  </p:handoutMasterIdLst>
  <p:sldIdLst>
    <p:sldId id="256" r:id="rId2"/>
    <p:sldId id="485" r:id="rId3"/>
    <p:sldId id="491" r:id="rId4"/>
    <p:sldId id="492" r:id="rId5"/>
    <p:sldId id="486" r:id="rId6"/>
    <p:sldId id="494" r:id="rId7"/>
    <p:sldId id="493" r:id="rId8"/>
    <p:sldId id="468" r:id="rId9"/>
  </p:sldIdLst>
  <p:sldSz cx="9144000" cy="6858000" type="screen4x3"/>
  <p:notesSz cx="6761163" cy="9942513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 xmlns="">
        <p15:guide id="1" orient="horz" pos="3132" userDrawn="1">
          <p15:clr>
            <a:srgbClr val="A4A3A4"/>
          </p15:clr>
        </p15:guide>
        <p15:guide id="2" pos="2130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3300"/>
    <a:srgbClr val="C45D08"/>
    <a:srgbClr val="371DA3"/>
    <a:srgbClr val="CC0099"/>
    <a:srgbClr val="4FDE32"/>
    <a:srgbClr val="7A30DC"/>
    <a:srgbClr val="FF66FF"/>
    <a:srgbClr val="99FF33"/>
    <a:srgbClr val="2BC3E7"/>
    <a:srgbClr val="009A46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1439" autoAdjust="0"/>
    <p:restoredTop sz="91182" autoAdjust="0"/>
  </p:normalViewPr>
  <p:slideViewPr>
    <p:cSldViewPr>
      <p:cViewPr varScale="1">
        <p:scale>
          <a:sx n="84" d="100"/>
          <a:sy n="84" d="100"/>
        </p:scale>
        <p:origin x="-1662" y="-7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4026"/>
    </p:cViewPr>
  </p:outlineViewPr>
  <p:notesTextViewPr>
    <p:cViewPr>
      <p:scale>
        <a:sx n="100" d="100"/>
        <a:sy n="100" d="100"/>
      </p:scale>
      <p:origin x="0" y="0"/>
    </p:cViewPr>
  </p:notesTextViewPr>
  <p:notesViewPr>
    <p:cSldViewPr>
      <p:cViewPr varScale="1">
        <p:scale>
          <a:sx n="63" d="100"/>
          <a:sy n="63" d="100"/>
        </p:scale>
        <p:origin x="-1704" y="-82"/>
      </p:cViewPr>
      <p:guideLst>
        <p:guide orient="horz" pos="3132"/>
        <p:guide pos="2130"/>
      </p:guideLst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handoutMaster" Target="handoutMasters/handout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29837" cy="49712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quarter" idx="1"/>
          </p:nvPr>
        </p:nvSpPr>
        <p:spPr>
          <a:xfrm>
            <a:off x="3829761" y="0"/>
            <a:ext cx="2929837" cy="49712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8C584B8-4327-49CF-9AC1-A4BF58547CB0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2"/>
          </p:nvPr>
        </p:nvSpPr>
        <p:spPr>
          <a:xfrm>
            <a:off x="0" y="9443662"/>
            <a:ext cx="2929837" cy="49712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3"/>
          </p:nvPr>
        </p:nvSpPr>
        <p:spPr>
          <a:xfrm>
            <a:off x="3829761" y="9443662"/>
            <a:ext cx="2929837" cy="49712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5BE4259-6460-4918-86CC-DACD42864AE4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146957312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29837" cy="49712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29761" y="0"/>
            <a:ext cx="2929837" cy="49712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706669A-9433-4FA9-8AC1-02B275A3A6E6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896938" y="746125"/>
            <a:ext cx="4967287" cy="37274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6117" y="4722694"/>
            <a:ext cx="5408930" cy="4474131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9443662"/>
            <a:ext cx="2929837" cy="49712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29761" y="9443662"/>
            <a:ext cx="2929837" cy="49712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FBC5159-5277-4F64-B755-02B81D77E1B1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46414238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rgbClr val="00B0F0"/>
            </a:gs>
            <a:gs pos="78000">
              <a:srgbClr val="FFFF00"/>
            </a:gs>
            <a:gs pos="100000">
              <a:schemeClr val="accent1">
                <a:tint val="23500"/>
                <a:satMod val="160000"/>
              </a:schemeClr>
            </a:gs>
          </a:gsLst>
          <a:lin ang="54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4C71EC6-210F-42DE-9C53-41977AD35B3D}" type="datetimeFigureOut">
              <a:rPr lang="ru-RU" smtClean="0"/>
              <a:pPr/>
              <a:t>19.10.2016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1.jpeg"/><Relationship Id="rId4" Type="http://schemas.openxmlformats.org/officeDocument/2006/relationships/image" Target="../media/image10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18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571472" y="500042"/>
            <a:ext cx="8168952" cy="1296144"/>
          </a:xfrm>
        </p:spPr>
        <p:txBody>
          <a:bodyPr>
            <a:noAutofit/>
          </a:bodyPr>
          <a:lstStyle/>
          <a:p>
            <a:r>
              <a:rPr lang="ru-RU" sz="2800" b="1" dirty="0" smtClean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2800" b="1" dirty="0" smtClean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ru-RU" sz="28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4857752" y="5299474"/>
            <a:ext cx="4019278" cy="1558526"/>
          </a:xfrm>
        </p:spPr>
        <p:txBody>
          <a:bodyPr>
            <a:normAutofit fontScale="62500" lnSpcReduction="20000"/>
          </a:bodyPr>
          <a:lstStyle/>
          <a:p>
            <a:pPr algn="l">
              <a:lnSpc>
                <a:spcPct val="170000"/>
              </a:lnSpc>
            </a:pPr>
            <a:r>
              <a:rPr lang="ru-RU" sz="19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Подготовила:</a:t>
            </a:r>
          </a:p>
          <a:p>
            <a:pPr algn="l">
              <a:lnSpc>
                <a:spcPct val="170000"/>
              </a:lnSpc>
            </a:pPr>
            <a:r>
              <a:rPr lang="ru-RU" sz="19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педагог-психолог д</a:t>
            </a:r>
            <a:r>
              <a:rPr lang="ru-RU" sz="19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етского сада </a:t>
            </a:r>
            <a:r>
              <a:rPr lang="ru-RU" sz="19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№ 4 «Лукоморье» </a:t>
            </a:r>
            <a:r>
              <a:rPr lang="ru-RU" sz="19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филиала  </a:t>
            </a:r>
            <a:r>
              <a:rPr lang="ru-RU" sz="19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АН ДОО  «</a:t>
            </a:r>
            <a:r>
              <a:rPr lang="ru-RU" sz="1900" b="1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Алмазик</a:t>
            </a:r>
            <a:r>
              <a:rPr lang="ru-RU" sz="19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»  города Мирного (РС )</a:t>
            </a:r>
          </a:p>
          <a:p>
            <a:pPr algn="l">
              <a:lnSpc>
                <a:spcPct val="170000"/>
              </a:lnSpc>
            </a:pPr>
            <a:r>
              <a:rPr lang="ru-RU" sz="19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Ильясова Ольга Валерьевна</a:t>
            </a:r>
            <a:r>
              <a:rPr lang="ru-RU" sz="19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19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19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l"/>
            <a:endParaRPr lang="ru-RU" sz="1900" b="1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9" name="Рисунок 8" descr="IMG_2699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000100" y="1428736"/>
            <a:ext cx="6692754" cy="3577030"/>
          </a:xfrm>
          <a:prstGeom prst="rect">
            <a:avLst/>
          </a:prstGeom>
          <a:effectLst>
            <a:glow rad="228600">
              <a:schemeClr val="accent4">
                <a:satMod val="175000"/>
                <a:alpha val="40000"/>
              </a:schemeClr>
            </a:glow>
          </a:effectLst>
          <a:scene3d>
            <a:camera prst="perspectiveLeft"/>
            <a:lightRig rig="threePt" dir="t"/>
          </a:scene3d>
        </p:spPr>
      </p:pic>
      <p:sp>
        <p:nvSpPr>
          <p:cNvPr id="4" name="Прямоугольник 3"/>
          <p:cNvSpPr/>
          <p:nvPr/>
        </p:nvSpPr>
        <p:spPr>
          <a:xfrm>
            <a:off x="1000100" y="214290"/>
            <a:ext cx="7261348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i="1" dirty="0" smtClean="0">
                <a:solidFill>
                  <a:srgbClr val="371DA3"/>
                </a:solidFill>
                <a:latin typeface="Arial Black" panose="020B0A04020102020204" pitchFamily="34" charset="0"/>
              </a:rPr>
              <a:t>«Тайная комната» детского сада – комфортабельный кабинет </a:t>
            </a:r>
          </a:p>
          <a:p>
            <a:pPr algn="ctr"/>
            <a:r>
              <a:rPr lang="ru-RU" sz="2400" b="1" i="1" dirty="0" smtClean="0">
                <a:solidFill>
                  <a:srgbClr val="371DA3"/>
                </a:solidFill>
                <a:latin typeface="Arial Black" panose="020B0A04020102020204" pitchFamily="34" charset="0"/>
              </a:rPr>
              <a:t>педагога-психолога</a:t>
            </a:r>
            <a:r>
              <a:rPr lang="ru-RU" sz="2400" b="1" i="1" dirty="0">
                <a:solidFill>
                  <a:srgbClr val="371DA3"/>
                </a:solidFill>
                <a:latin typeface="Arial Black" panose="020B0A04020102020204" pitchFamily="34" charset="0"/>
              </a:rPr>
              <a:t/>
            </a:r>
            <a:br>
              <a:rPr lang="ru-RU" sz="2400" b="1" i="1" dirty="0">
                <a:solidFill>
                  <a:srgbClr val="371DA3"/>
                </a:solidFill>
                <a:latin typeface="Arial Black" panose="020B0A04020102020204" pitchFamily="34" charset="0"/>
              </a:rPr>
            </a:br>
            <a:endParaRPr lang="ru-RU" sz="2400" b="1" i="1" dirty="0">
              <a:solidFill>
                <a:srgbClr val="371DA3"/>
              </a:solidFill>
              <a:latin typeface="Arial Black" panose="020B0A040201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8491713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28596" y="500042"/>
            <a:ext cx="8286808" cy="60478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ru-RU" b="1" i="1" dirty="0" smtClean="0">
                <a:latin typeface="Times New Roman" pitchFamily="18" charset="0"/>
                <a:cs typeface="Times New Roman" pitchFamily="18" charset="0"/>
              </a:rPr>
              <a:t>Информация о кабинете </a:t>
            </a:r>
            <a:r>
              <a:rPr lang="ru-RU" b="1" i="1" dirty="0" smtClean="0">
                <a:latin typeface="Times New Roman" pitchFamily="18" charset="0"/>
                <a:cs typeface="Times New Roman" pitchFamily="18" charset="0"/>
              </a:rPr>
              <a:t>педагога-психолога</a:t>
            </a:r>
            <a:endParaRPr lang="ru-RU" b="1" i="1" dirty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</a:pP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Д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етский сад № 4 начал функционировать в 2015 году. </a:t>
            </a:r>
          </a:p>
          <a:p>
            <a:pPr>
              <a:lnSpc>
                <a:spcPct val="150000"/>
              </a:lnSpc>
            </a:pP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2. Кабинет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находится на 3 этаже здания детского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сада, площадь которого составляет 18,22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1600" b="1" dirty="0">
                <a:latin typeface="Times New Roman" pitchFamily="18" charset="0"/>
                <a:cs typeface="Times New Roman" pitchFamily="18" charset="0"/>
              </a:rPr>
              <a:t>кв.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метра.</a:t>
            </a:r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</a:pP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3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В кабинете размещены организационные центры: </a:t>
            </a:r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  <a:buFontTx/>
              <a:buChar char="-"/>
            </a:pP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центры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взаимодействия с воспитанниками: консультативной </a:t>
            </a:r>
            <a:r>
              <a:rPr lang="ru-RU" sz="1600" b="1" dirty="0">
                <a:latin typeface="Times New Roman" pitchFamily="18" charset="0"/>
                <a:cs typeface="Times New Roman" pitchFamily="18" charset="0"/>
              </a:rPr>
              <a:t>и диагностической, коррекционно-развивающей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работы, игровой </a:t>
            </a:r>
            <a:r>
              <a:rPr lang="ru-RU" sz="1600" b="1" dirty="0">
                <a:latin typeface="Times New Roman" pitchFamily="18" charset="0"/>
                <a:cs typeface="Times New Roman" pitchFamily="18" charset="0"/>
              </a:rPr>
              <a:t>терапии и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релаксации, снятия </a:t>
            </a:r>
            <a:r>
              <a:rPr lang="ru-RU" sz="1600" b="1" dirty="0">
                <a:latin typeface="Times New Roman" pitchFamily="18" charset="0"/>
                <a:cs typeface="Times New Roman" pitchFamily="18" charset="0"/>
              </a:rPr>
              <a:t>психоэмоционального напряжения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; </a:t>
            </a:r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  <a:buFontTx/>
              <a:buChar char="-"/>
            </a:pP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центр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взаимодействия с педагогами и родителями;  </a:t>
            </a:r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  <a:buFontTx/>
              <a:buChar char="-"/>
            </a:pP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центр 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организационно-методической деятельности.</a:t>
            </a:r>
          </a:p>
          <a:p>
            <a:pPr>
              <a:lnSpc>
                <a:spcPct val="150000"/>
              </a:lnSpc>
            </a:pP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4. Материально-техническое оснащение: компьютерный комплекс, игровой комплект «</a:t>
            </a:r>
            <a:r>
              <a:rPr lang="ru-RU" sz="1600" b="1" dirty="0" err="1" smtClean="0">
                <a:latin typeface="Times New Roman" pitchFamily="18" charset="0"/>
                <a:cs typeface="Times New Roman" pitchFamily="18" charset="0"/>
              </a:rPr>
              <a:t>Пертра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», Интерактивный стол </a:t>
            </a:r>
            <a:r>
              <a:rPr lang="en-US" sz="1600" b="1" dirty="0" smtClean="0">
                <a:latin typeface="Times New Roman" pitchFamily="18" charset="0"/>
                <a:cs typeface="Times New Roman" pitchFamily="18" charset="0"/>
              </a:rPr>
              <a:t>Smart Table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, комплекты мягкой мебели.</a:t>
            </a:r>
          </a:p>
          <a:p>
            <a:pPr>
              <a:lnSpc>
                <a:spcPct val="150000"/>
              </a:lnSpc>
            </a:pP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5.  В течение учебного 2015-2016 г. удалось обогатить и украсить данный кабинет дополнительными материалами, в том числе сделанными своими руками (игрушками, предметами дизайна, картинами, настенными кармашками и пр.), что способствовало созданию уютной, удобной и теплой атмосферы в кабинете психолога.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971600" y="381000"/>
            <a:ext cx="7632848" cy="609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8241211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 rot="5400000">
            <a:off x="430400" y="1161888"/>
            <a:ext cx="4464496" cy="4390208"/>
          </a:xfrm>
          <a:prstGeom prst="rect">
            <a:avLst/>
          </a:prstGeom>
          <a:effectLst>
            <a:glow rad="228600">
              <a:schemeClr val="accent3">
                <a:satMod val="175000"/>
                <a:alpha val="40000"/>
              </a:schemeClr>
            </a:glow>
          </a:effectLst>
          <a:scene3d>
            <a:camera prst="orthographicFront"/>
            <a:lightRig rig="threePt" dir="t"/>
          </a:scene3d>
          <a:sp3d>
            <a:bevelT w="114300" prst="artDeco"/>
          </a:sp3d>
        </p:spPr>
      </p:pic>
      <p:sp>
        <p:nvSpPr>
          <p:cNvPr id="8" name="Заголовок 7"/>
          <p:cNvSpPr>
            <a:spLocks noGrp="1"/>
          </p:cNvSpPr>
          <p:nvPr>
            <p:ph type="title"/>
          </p:nvPr>
        </p:nvSpPr>
        <p:spPr>
          <a:xfrm>
            <a:off x="2555776" y="188640"/>
            <a:ext cx="4896544" cy="706090"/>
          </a:xfrm>
        </p:spPr>
        <p:txBody>
          <a:bodyPr>
            <a:noAutofit/>
          </a:bodyPr>
          <a:lstStyle/>
          <a:p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Центр игровой </a:t>
            </a: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терапии и </a:t>
            </a: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релаксации, </a:t>
            </a: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снятия психоэмоционального напряжения</a:t>
            </a:r>
          </a:p>
        </p:txBody>
      </p:sp>
      <p:sp>
        <p:nvSpPr>
          <p:cNvPr id="10" name="Прямоугольник 9"/>
          <p:cNvSpPr/>
          <p:nvPr/>
        </p:nvSpPr>
        <p:spPr>
          <a:xfrm>
            <a:off x="269776" y="5589240"/>
            <a:ext cx="4572000" cy="92333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ru-RU" b="1" dirty="0" smtClean="0">
                <a:solidFill>
                  <a:schemeClr val="accent2">
                    <a:lumMod val="75000"/>
                  </a:schemeClr>
                </a:solidFill>
              </a:rPr>
              <a:t>УГОЛОК УЕДИНЕНИЯ: радужные шнуры, ростовые куклы, костюмы, мягкие подушки, картинки с эмоциями и пр.</a:t>
            </a:r>
            <a:endParaRPr lang="ru-RU" b="1" dirty="0">
              <a:solidFill>
                <a:schemeClr val="accent2">
                  <a:lumMod val="75000"/>
                </a:schemeClr>
              </a:solidFill>
            </a:endParaRPr>
          </a:p>
        </p:txBody>
      </p:sp>
      <p:pic>
        <p:nvPicPr>
          <p:cNvPr id="5" name="Рисунок 4" descr="C:\Users\User 1\AppData\Local\Microsoft\Windows\INetCache\Content.Word\IMG_4290.jpg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429256" y="2928934"/>
            <a:ext cx="3357586" cy="32692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orthographicFront"/>
            <a:lightRig rig="threePt" dir="t"/>
          </a:scene3d>
          <a:sp3d>
            <a:bevelT prst="relaxedInset"/>
          </a:sp3d>
        </p:spPr>
      </p:pic>
      <p:sp>
        <p:nvSpPr>
          <p:cNvPr id="6" name="TextBox 5"/>
          <p:cNvSpPr txBox="1"/>
          <p:nvPr/>
        </p:nvSpPr>
        <p:spPr>
          <a:xfrm>
            <a:off x="5286380" y="1643050"/>
            <a:ext cx="357190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dirty="0" smtClean="0">
                <a:solidFill>
                  <a:schemeClr val="accent2">
                    <a:lumMod val="75000"/>
                  </a:schemeClr>
                </a:solidFill>
              </a:rPr>
              <a:t>Сделанные своими руками атрибуты для игр, одежда для игрушек, куклы, подушки и пр. </a:t>
            </a:r>
            <a:endParaRPr lang="ru-RU" dirty="0">
              <a:solidFill>
                <a:schemeClr val="accent2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7624987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IMG_2693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 rot="5400000">
            <a:off x="-392125" y="855957"/>
            <a:ext cx="4133814" cy="2770100"/>
          </a:xfrm>
          <a:prstGeom prst="rect">
            <a:avLst/>
          </a:prstGeom>
          <a:effectLst>
            <a:glow rad="228600">
              <a:schemeClr val="accent6">
                <a:satMod val="175000"/>
                <a:alpha val="40000"/>
              </a:schemeClr>
            </a:glow>
          </a:effectLst>
          <a:scene3d>
            <a:camera prst="perspectiveAbove"/>
            <a:lightRig rig="threePt" dir="t"/>
          </a:scene3d>
          <a:sp3d>
            <a:bevelT prst="convex"/>
          </a:sp3d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3923928" y="274638"/>
            <a:ext cx="4762872" cy="567886"/>
          </a:xfrm>
        </p:spPr>
        <p:txBody>
          <a:bodyPr>
            <a:noAutofit/>
          </a:bodyPr>
          <a:lstStyle/>
          <a:p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Центр </a:t>
            </a: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консультативной и диагностической, коррекционно-развивающей работы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-44282" y="3284984"/>
            <a:ext cx="3438128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600" b="1" dirty="0" smtClean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ИГРОВОЙ КОМПЛЕКТ «ПЕРТРА»</a:t>
            </a:r>
            <a:endParaRPr lang="ru-RU" sz="1600" b="1" dirty="0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3535854" y="1174879"/>
            <a:ext cx="4492530" cy="2664296"/>
          </a:xfrm>
          <a:prstGeom prst="rect">
            <a:avLst/>
          </a:prstGeom>
          <a:effectLst>
            <a:glow rad="139700">
              <a:schemeClr val="accent4">
                <a:satMod val="175000"/>
                <a:alpha val="40000"/>
              </a:schemeClr>
            </a:glow>
          </a:effectLst>
          <a:scene3d>
            <a:camera prst="perspectiveHeroicExtremeLeftFacing"/>
            <a:lightRig rig="threePt" dir="t"/>
          </a:scene3d>
          <a:sp3d>
            <a:bevelT w="114300" prst="hardEdge"/>
          </a:sp3d>
        </p:spPr>
      </p:pic>
      <p:sp>
        <p:nvSpPr>
          <p:cNvPr id="7" name="Прямоугольник 6"/>
          <p:cNvSpPr/>
          <p:nvPr/>
        </p:nvSpPr>
        <p:spPr>
          <a:xfrm>
            <a:off x="4788024" y="2370204"/>
            <a:ext cx="3438128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600" b="1" dirty="0" smtClean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ИНТЕРАКТИВНЫЙ СТОЛ</a:t>
            </a:r>
            <a:endParaRPr lang="ru-RU" sz="1600" b="1" dirty="0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9" name="Рисунок 8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339752" y="3573016"/>
            <a:ext cx="3880213" cy="3342241"/>
          </a:xfrm>
          <a:prstGeom prst="rect">
            <a:avLst/>
          </a:prstGeom>
          <a:effectLst>
            <a:glow rad="228600">
              <a:schemeClr val="accent4">
                <a:satMod val="175000"/>
                <a:alpha val="40000"/>
              </a:schemeClr>
            </a:glow>
          </a:effectLst>
          <a:scene3d>
            <a:camera prst="obliqueTopLeft"/>
            <a:lightRig rig="threePt" dir="t"/>
          </a:scene3d>
          <a:sp3d>
            <a:bevelT prst="angle"/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C:\Users\User 1\AppData\Local\Microsoft\Windows\INetCache\Content.Word\IMG_4282.jpg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642974" y="1785926"/>
            <a:ext cx="5676900" cy="3784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orthographicFront">
              <a:rot lat="0" lon="0" rev="16200000"/>
            </a:camera>
            <a:lightRig rig="threePt" dir="t"/>
          </a:scene3d>
        </p:spPr>
      </p:pic>
      <p:pic>
        <p:nvPicPr>
          <p:cNvPr id="6" name="Рисунок 5" descr="C:\Users\User 1\AppData\Local\Microsoft\Windows\INetCache\Content.Word\IMG_4284.jpg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643438" y="0"/>
            <a:ext cx="4048125" cy="37147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orthographicFront">
              <a:rot lat="0" lon="0" rev="16200000"/>
            </a:camera>
            <a:lightRig rig="threePt" dir="t"/>
          </a:scene3d>
        </p:spPr>
      </p:pic>
      <p:pic>
        <p:nvPicPr>
          <p:cNvPr id="7" name="Рисунок 6" descr="C:\Users\User 1\AppData\Local\Microsoft\Windows\INetCache\Content.Word\IMG_4292.jpg"/>
          <p:cNvPicPr/>
          <p:nvPr/>
        </p:nvPicPr>
        <p:blipFill>
          <a:blip r:embed="rId4" cstate="print"/>
          <a:srcRect l="6847" t="17564" r="8829" b="15581"/>
          <a:stretch>
            <a:fillRect/>
          </a:stretch>
        </p:blipFill>
        <p:spPr bwMode="auto">
          <a:xfrm>
            <a:off x="3071802" y="3357562"/>
            <a:ext cx="4000528" cy="26765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orthographicFront">
              <a:rot lat="0" lon="0" rev="16200000"/>
            </a:camera>
            <a:lightRig rig="threePt" dir="t"/>
          </a:scene3d>
        </p:spPr>
      </p:pic>
      <p:pic>
        <p:nvPicPr>
          <p:cNvPr id="8" name="Рисунок 7" descr="C:\Users\User 1\AppData\Local\Microsoft\Windows\INetCache\Content.Word\IMG_4291.jpg"/>
          <p:cNvPicPr/>
          <p:nvPr/>
        </p:nvPicPr>
        <p:blipFill>
          <a:blip r:embed="rId5" cstate="print"/>
          <a:srcRect l="5933" t="24279" r="18217" b="30288"/>
          <a:stretch>
            <a:fillRect/>
          </a:stretch>
        </p:blipFill>
        <p:spPr bwMode="auto">
          <a:xfrm>
            <a:off x="5857885" y="4000504"/>
            <a:ext cx="3286116" cy="1800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orthographicFront">
              <a:rot lat="0" lon="0" rev="16200000"/>
            </a:camera>
            <a:lightRig rig="threePt" dir="t"/>
          </a:scene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37705" t="6521" r="3278"/>
          <a:stretch/>
        </p:blipFill>
        <p:spPr>
          <a:xfrm>
            <a:off x="285720" y="214290"/>
            <a:ext cx="3857652" cy="3929090"/>
          </a:xfrm>
          <a:prstGeom prst="rect">
            <a:avLst/>
          </a:prstGeom>
          <a:effectLst>
            <a:glow rad="228600">
              <a:schemeClr val="accent6">
                <a:satMod val="175000"/>
                <a:alpha val="40000"/>
              </a:schemeClr>
            </a:glow>
          </a:effectLst>
          <a:scene3d>
            <a:camera prst="orthographicFront"/>
            <a:lightRig rig="threePt" dir="t"/>
          </a:scene3d>
          <a:sp3d>
            <a:bevelT w="139700" h="139700" prst="divot"/>
          </a:sp3d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0" y="274638"/>
            <a:ext cx="4114800" cy="1143000"/>
          </a:xfrm>
        </p:spPr>
        <p:txBody>
          <a:bodyPr>
            <a:normAutofit/>
          </a:bodyPr>
          <a:lstStyle/>
          <a:p>
            <a:r>
              <a:rPr lang="ru-RU" sz="2000" b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Центр </a:t>
            </a:r>
            <a:r>
              <a:rPr lang="ru-RU" sz="20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организационно-методической деятельности</a:t>
            </a:r>
          </a:p>
        </p:txBody>
      </p:sp>
      <p:pic>
        <p:nvPicPr>
          <p:cNvPr id="5" name="Содержимое 3" descr="C:\Users\User 1\AppData\Local\Microsoft\Windows\INetCache\Content.Word\IMG_4286.jpg"/>
          <p:cNvPicPr>
            <a:picLocks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998129" y="1928802"/>
            <a:ext cx="5145871" cy="41687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orthographicFront">
              <a:rot lat="0" lon="0" rev="16200000"/>
            </a:camera>
            <a:lightRig rig="threePt" dir="t"/>
          </a:scene3d>
        </p:spPr>
      </p:pic>
      <p:pic>
        <p:nvPicPr>
          <p:cNvPr id="6" name="Рисунок 5" descr="C:\Users\User 1\AppData\Local\Microsoft\Windows\INetCache\Content.Word\IMG_4287.jpg"/>
          <p:cNvPicPr/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-714412" y="3929066"/>
            <a:ext cx="3684280" cy="222282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orthographicFront">
              <a:rot lat="0" lon="0" rev="16200000"/>
            </a:camera>
            <a:lightRig rig="threePt" dir="t"/>
          </a:scene3d>
        </p:spPr>
      </p:pic>
      <p:pic>
        <p:nvPicPr>
          <p:cNvPr id="7" name="Рисунок 6" descr="C:\Users\User 1\AppData\Local\Microsoft\Windows\INetCache\Content.Word\IMG_4288.jpg"/>
          <p:cNvPicPr/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285984" y="4429132"/>
            <a:ext cx="2199365" cy="213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xmlns="" val="31998829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title"/>
          </p:nvPr>
        </p:nvSpPr>
        <p:spPr>
          <a:xfrm>
            <a:off x="457200" y="274638"/>
            <a:ext cx="4543428" cy="1143000"/>
          </a:xfrm>
        </p:spPr>
        <p:txBody>
          <a:bodyPr>
            <a:normAutofit/>
          </a:bodyPr>
          <a:lstStyle/>
          <a:p>
            <a:r>
              <a:rPr lang="ru-RU" sz="20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Центр </a:t>
            </a:r>
            <a:r>
              <a:rPr lang="ru-RU" sz="20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взаимодействия с педагогами и родителями</a:t>
            </a:r>
            <a:endParaRPr lang="ru-RU" sz="20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Рисунок 4" descr="C:\Users\User 1\AppData\Local\Microsoft\Windows\INetCache\Content.Word\IMG_4293.jpg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28596" y="1357298"/>
            <a:ext cx="4643470" cy="47149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glow rad="228600">
              <a:schemeClr val="accent2">
                <a:satMod val="175000"/>
                <a:alpha val="40000"/>
              </a:schemeClr>
            </a:glow>
          </a:effectLst>
          <a:scene3d>
            <a:camera prst="orthographicFront"/>
            <a:lightRig rig="threePt" dir="t"/>
          </a:scene3d>
          <a:sp3d>
            <a:bevelT w="139700" prst="cross"/>
          </a:sp3d>
        </p:spPr>
      </p:pic>
      <p:pic>
        <p:nvPicPr>
          <p:cNvPr id="7" name="Рисунок 6" descr="C:\Users\User 1\AppData\Local\Microsoft\Windows\INetCache\Content.Word\IMG_4285.jpg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85335" y="1714488"/>
            <a:ext cx="4558665" cy="31502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orthographicFront">
              <a:rot lat="0" lon="0" rev="16200000"/>
            </a:camera>
            <a:lightRig rig="threePt" dir="t"/>
          </a:scene3d>
          <a:sp3d>
            <a:bevelT prst="slope"/>
          </a:sp3d>
        </p:spPr>
      </p:pic>
      <p:pic>
        <p:nvPicPr>
          <p:cNvPr id="6" name="Рисунок 5" descr="C:\Users\User 1\AppData\Local\Microsoft\Windows\INetCache\Content.Word\IMG_4293.jpg"/>
          <p:cNvPicPr/>
          <p:nvPr/>
        </p:nvPicPr>
        <p:blipFill>
          <a:blip r:embed="rId4" cstate="print"/>
          <a:srcRect l="8251" t="37690" r="69536" b="24012"/>
          <a:stretch>
            <a:fillRect/>
          </a:stretch>
        </p:blipFill>
        <p:spPr bwMode="auto">
          <a:xfrm>
            <a:off x="6572264" y="4500570"/>
            <a:ext cx="2143133" cy="23574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orthographicFront"/>
            <a:lightRig rig="threePt" dir="t"/>
          </a:scene3d>
          <a:sp3d>
            <a:bevelT w="114300" prst="hardEdge"/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4427</TotalTime>
  <Words>252</Words>
  <Application>Microsoft Office PowerPoint</Application>
  <PresentationFormat>Экран (4:3)</PresentationFormat>
  <Paragraphs>23</Paragraphs>
  <Slides>8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8</vt:i4>
      </vt:variant>
    </vt:vector>
  </HeadingPairs>
  <TitlesOfParts>
    <vt:vector size="9" baseType="lpstr">
      <vt:lpstr>Тема Office</vt:lpstr>
      <vt:lpstr> </vt:lpstr>
      <vt:lpstr>Слайд 2</vt:lpstr>
      <vt:lpstr>Слайд 3</vt:lpstr>
      <vt:lpstr>Центр игровой терапии и релаксации, снятия психоэмоционального напряжения</vt:lpstr>
      <vt:lpstr>Центр консультативной и диагностической, коррекционно-развивающей работы</vt:lpstr>
      <vt:lpstr>Слайд 6</vt:lpstr>
      <vt:lpstr>Центр организационно-методической деятельности</vt:lpstr>
      <vt:lpstr>Центр взаимодействия с педагогами и родителями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Организация предметно – пространственной среды в условиях внедрения ФГОС ДО  в д/с №14 гр.«Колокольчик»</dc:title>
  <dc:creator>home</dc:creator>
  <cp:lastModifiedBy>User 1</cp:lastModifiedBy>
  <cp:revision>387</cp:revision>
  <cp:lastPrinted>2014-11-19T01:50:56Z</cp:lastPrinted>
  <dcterms:created xsi:type="dcterms:W3CDTF">2014-08-30T11:16:00Z</dcterms:created>
  <dcterms:modified xsi:type="dcterms:W3CDTF">2016-10-19T09:56:13Z</dcterms:modified>
</cp:coreProperties>
</file>