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5" r:id="rId11"/>
    <p:sldId id="272" r:id="rId12"/>
    <p:sldId id="270" r:id="rId13"/>
    <p:sldId id="263" r:id="rId14"/>
    <p:sldId id="267" r:id="rId15"/>
    <p:sldId id="27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4" autoAdjust="0"/>
    <p:restoredTop sz="94660"/>
  </p:normalViewPr>
  <p:slideViewPr>
    <p:cSldViewPr>
      <p:cViewPr varScale="1">
        <p:scale>
          <a:sx n="65" d="100"/>
          <a:sy n="65" d="100"/>
        </p:scale>
        <p:origin x="-126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05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8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930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712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3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182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243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122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74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27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457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56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89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351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53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83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64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7A0350-2E82-45CE-B444-23975A559F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3F0FA3-32E7-4DDA-9B33-9844F54A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20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  <p:sldLayoutId id="2147484276" r:id="rId14"/>
    <p:sldLayoutId id="2147484277" r:id="rId15"/>
    <p:sldLayoutId id="2147484278" r:id="rId16"/>
    <p:sldLayoutId id="21474842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60840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Рабочая программа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Речевая </a:t>
            </a:r>
            <a:r>
              <a:rPr lang="ru-RU" sz="3200" b="1" dirty="0" smtClean="0"/>
              <a:t>практика» </a:t>
            </a:r>
            <a:br>
              <a:rPr lang="ru-RU" sz="3200" b="1" dirty="0" smtClean="0"/>
            </a:br>
            <a:r>
              <a:rPr lang="ru-RU" sz="3200" b="1" dirty="0" smtClean="0"/>
              <a:t>для обучающихся с НОДА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1 </a:t>
            </a:r>
            <a:r>
              <a:rPr lang="ru-RU" sz="3200" b="1" dirty="0" smtClean="0"/>
              <a:t>класс</a:t>
            </a:r>
            <a:r>
              <a:rPr lang="ru-RU" sz="3200" b="1" dirty="0"/>
              <a:t> </a:t>
            </a:r>
            <a:r>
              <a:rPr lang="ru-RU" sz="3200" b="1" dirty="0" smtClean="0"/>
              <a:t>(вариант 6.2 ФГОС ОВЗ).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336704" cy="1944216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/>
              <a:t>Разработчик программы </a:t>
            </a:r>
          </a:p>
          <a:p>
            <a:r>
              <a:rPr lang="ru-RU" sz="2400" b="1" i="1" dirty="0"/>
              <a:t>Кузнецова Е. Е.</a:t>
            </a:r>
          </a:p>
          <a:p>
            <a:r>
              <a:rPr lang="ru-RU" sz="2400" b="1" i="1" dirty="0"/>
              <a:t> учитель – </a:t>
            </a:r>
            <a:r>
              <a:rPr lang="ru-RU" sz="2400" b="1" i="1" dirty="0" smtClean="0"/>
              <a:t>логопед</a:t>
            </a:r>
          </a:p>
          <a:p>
            <a:r>
              <a:rPr lang="ru-RU" sz="2400" b="1" i="1" dirty="0" smtClean="0"/>
              <a:t>ГБОУ АО «Северодвинская СКОШИ»</a:t>
            </a:r>
          </a:p>
          <a:p>
            <a:r>
              <a:rPr lang="ru-RU" sz="2400" b="1" i="1" dirty="0" smtClean="0"/>
              <a:t>2016 г.</a:t>
            </a:r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85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 развитии фонетической и фонематической </a:t>
            </a:r>
            <a:r>
              <a:rPr lang="ru-RU" b="1" dirty="0" smtClean="0"/>
              <a:t>сторон </a:t>
            </a:r>
            <a:r>
              <a:rPr lang="ru-RU" b="1" dirty="0"/>
              <a:t>речи: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4248472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/>
              <a:t>Умение правильно произносить звуки.</a:t>
            </a:r>
          </a:p>
          <a:p>
            <a:r>
              <a:rPr lang="ru-RU" sz="2200" b="1" dirty="0" smtClean="0"/>
              <a:t>Умение </a:t>
            </a:r>
            <a:r>
              <a:rPr lang="ru-RU" sz="2200" b="1" dirty="0"/>
              <a:t>выполнять артикуляционные движения и контролировать свои действия во время артикуляционных движений.</a:t>
            </a:r>
          </a:p>
          <a:p>
            <a:r>
              <a:rPr lang="ru-RU" sz="2200" b="1" dirty="0" smtClean="0"/>
              <a:t>Умение </a:t>
            </a:r>
            <a:r>
              <a:rPr lang="ru-RU" sz="2200" b="1" dirty="0"/>
              <a:t>различать гласные и согласные звуки, гласные ударные </a:t>
            </a:r>
            <a:r>
              <a:rPr lang="ru-RU" sz="2200" b="1" dirty="0" smtClean="0"/>
              <a:t>и</a:t>
            </a:r>
          </a:p>
          <a:p>
            <a:pPr marL="0" indent="0">
              <a:buNone/>
            </a:pPr>
            <a:r>
              <a:rPr lang="ru-RU" sz="2200" b="1" dirty="0" smtClean="0"/>
              <a:t>     безударные</a:t>
            </a:r>
            <a:r>
              <a:rPr lang="ru-RU" sz="2200" b="1" dirty="0"/>
              <a:t>, согласные твердые и мягкие, звонкие и глухие.</a:t>
            </a:r>
          </a:p>
          <a:p>
            <a:r>
              <a:rPr lang="ru-RU" sz="2200" b="1" dirty="0" smtClean="0"/>
              <a:t>Умение </a:t>
            </a:r>
            <a:r>
              <a:rPr lang="ru-RU" sz="2200" b="1" dirty="0"/>
              <a:t>определять количество и последовательность звуков в слове.</a:t>
            </a:r>
          </a:p>
          <a:p>
            <a:r>
              <a:rPr lang="ru-RU" sz="2200" b="1" dirty="0" smtClean="0"/>
              <a:t>Умение </a:t>
            </a:r>
            <a:r>
              <a:rPr lang="ru-RU" sz="2200" b="1" dirty="0"/>
              <a:t>сопоставлять слова, различающиеся одним или несколькими звуками.</a:t>
            </a:r>
          </a:p>
          <a:p>
            <a:r>
              <a:rPr lang="ru-RU" sz="2200" b="1" dirty="0" smtClean="0"/>
              <a:t>Умение </a:t>
            </a:r>
            <a:r>
              <a:rPr lang="ru-RU" sz="2200" b="1" dirty="0"/>
              <a:t>делить слова на слоги, определять место ударения и т.д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6032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 развитии правильного формирования письма: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1"/>
            <a:ext cx="8424936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Развитие </a:t>
            </a:r>
            <a:r>
              <a:rPr lang="ru-RU" sz="2800" b="1" dirty="0"/>
              <a:t>мелкой моторики пальцев и свободы движения рук.</a:t>
            </a:r>
          </a:p>
          <a:p>
            <a:r>
              <a:rPr lang="ru-RU" sz="2800" b="1" dirty="0"/>
              <a:t>Умение различать букву и звук (букву как знак звука), овладение правильным начертанием письменных строчных </a:t>
            </a:r>
            <a:r>
              <a:rPr lang="ru-RU" sz="2800" b="1" dirty="0" smtClean="0"/>
              <a:t>и </a:t>
            </a:r>
            <a:r>
              <a:rPr lang="ru-RU" sz="2800" b="1" dirty="0"/>
              <a:t>прописных букв (заглавных) букв).</a:t>
            </a:r>
          </a:p>
          <a:p>
            <a:r>
              <a:rPr lang="ru-RU" sz="2800" b="1" dirty="0" smtClean="0"/>
              <a:t>Правильное </a:t>
            </a:r>
            <a:r>
              <a:rPr lang="ru-RU" sz="2800" b="1" dirty="0"/>
              <a:t>письмо под диктовку слов и предложений, написание которых не расходится с их </a:t>
            </a:r>
            <a:r>
              <a:rPr lang="ru-RU" sz="2800" b="1" dirty="0" smtClean="0"/>
              <a:t>произношением, безошибочное </a:t>
            </a:r>
            <a:r>
              <a:rPr lang="ru-RU" sz="2800" b="1" dirty="0"/>
              <a:t>списывание.</a:t>
            </a:r>
          </a:p>
          <a:p>
            <a:r>
              <a:rPr lang="ru-RU" sz="2800" b="1" dirty="0" smtClean="0"/>
              <a:t>Понимание </a:t>
            </a:r>
            <a:r>
              <a:rPr lang="ru-RU" sz="2800" b="1" dirty="0"/>
              <a:t>функций небуквенных графических средств: пробела между словами, знака переноса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350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 </a:t>
            </a:r>
            <a:r>
              <a:rPr lang="ru-RU" b="1" dirty="0"/>
              <a:t>курса.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348880"/>
            <a:ext cx="7848872" cy="41764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Коррекция нарушений движений артикуляторного аппарата, </a:t>
            </a:r>
            <a:r>
              <a:rPr lang="ru-RU" b="1" dirty="0" smtClean="0"/>
              <a:t>дыхательной </a:t>
            </a:r>
            <a:r>
              <a:rPr lang="ru-RU" b="1" dirty="0"/>
              <a:t>и голосовой </a:t>
            </a:r>
            <a:r>
              <a:rPr lang="ru-RU" b="1" dirty="0" smtClean="0"/>
              <a:t>функций.</a:t>
            </a:r>
          </a:p>
          <a:p>
            <a:r>
              <a:rPr lang="ru-RU" b="1" dirty="0" smtClean="0"/>
              <a:t>Развитие </a:t>
            </a:r>
            <a:r>
              <a:rPr lang="ru-RU" b="1" dirty="0"/>
              <a:t>устной речи как основа формирования письма и </a:t>
            </a:r>
            <a:r>
              <a:rPr lang="ru-RU" b="1" dirty="0" smtClean="0"/>
              <a:t>чтения. Развитие фонематического восприятия (развитие способности различать оппозиционные звуки изолированно). Развитие </a:t>
            </a:r>
            <a:r>
              <a:rPr lang="ru-RU" b="1" dirty="0"/>
              <a:t>слогового анализа и синтеза. Развитие фонемного синтеза и </a:t>
            </a:r>
            <a:r>
              <a:rPr lang="ru-RU" b="1" dirty="0" smtClean="0"/>
              <a:t>анализа</a:t>
            </a:r>
            <a:r>
              <a:rPr lang="ru-RU" b="1" dirty="0"/>
              <a:t>.</a:t>
            </a:r>
            <a:endParaRPr lang="ru-RU" b="1" dirty="0" smtClean="0"/>
          </a:p>
          <a:p>
            <a:r>
              <a:rPr lang="ru-RU" b="1" dirty="0"/>
              <a:t>Формирование и закрепление основных действий, входящих в состав </a:t>
            </a:r>
            <a:r>
              <a:rPr lang="ru-RU" b="1" dirty="0" smtClean="0"/>
              <a:t>письма.</a:t>
            </a:r>
            <a:endParaRPr lang="ru-RU" b="1" dirty="0" smtClean="0"/>
          </a:p>
          <a:p>
            <a:r>
              <a:rPr lang="ru-RU" b="1" dirty="0"/>
              <a:t>Развитие процессов, составляющих базу формирования </a:t>
            </a:r>
            <a:r>
              <a:rPr lang="ru-RU" b="1" dirty="0" smtClean="0"/>
              <a:t>письма.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8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5"/>
            <a:ext cx="8136904" cy="1454500"/>
          </a:xfrm>
        </p:spPr>
        <p:txBody>
          <a:bodyPr>
            <a:noAutofit/>
          </a:bodyPr>
          <a:lstStyle/>
          <a:p>
            <a:r>
              <a:rPr lang="ru-RU" sz="2800" b="1" dirty="0"/>
              <a:t>Содержание частей УМК не вошедших в программу «Речевая практика» реализуются за счет других часов внеурочной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развитие </a:t>
            </a:r>
            <a:r>
              <a:rPr lang="ru-RU" b="1" dirty="0"/>
              <a:t>лексико-грамматического компонента устной речи </a:t>
            </a:r>
            <a:r>
              <a:rPr lang="ru-RU" dirty="0"/>
              <a:t>реализуется через курс </a:t>
            </a:r>
            <a:r>
              <a:rPr lang="ru-RU" dirty="0" smtClean="0"/>
              <a:t>занятий </a:t>
            </a:r>
            <a:r>
              <a:rPr lang="ru-RU" dirty="0"/>
              <a:t>«Развитие речи</a:t>
            </a:r>
            <a:r>
              <a:rPr lang="ru-RU" dirty="0" smtClean="0"/>
              <a:t>» (воспитатели), </a:t>
            </a:r>
            <a:endParaRPr lang="ru-RU" dirty="0"/>
          </a:p>
          <a:p>
            <a:pPr algn="just"/>
            <a:r>
              <a:rPr lang="ru-RU" dirty="0"/>
              <a:t>формирование и закрепление </a:t>
            </a:r>
            <a:r>
              <a:rPr lang="ru-RU" b="1" dirty="0"/>
              <a:t>основных действий, входящих в состав </a:t>
            </a:r>
            <a:r>
              <a:rPr lang="ru-RU" b="1" dirty="0" smtClean="0"/>
              <a:t>письма </a:t>
            </a:r>
            <a:r>
              <a:rPr lang="ru-RU" dirty="0" smtClean="0"/>
              <a:t>(</a:t>
            </a:r>
            <a:r>
              <a:rPr lang="ru-RU" dirty="0" err="1" smtClean="0"/>
              <a:t>графомоторный</a:t>
            </a:r>
            <a:r>
              <a:rPr lang="ru-RU" dirty="0" smtClean="0"/>
              <a:t> навык), реализуются </a:t>
            </a:r>
            <a:r>
              <a:rPr lang="ru-RU" dirty="0"/>
              <a:t>через курс коррекционных занятий   </a:t>
            </a:r>
            <a:r>
              <a:rPr lang="ru-RU" dirty="0" smtClean="0"/>
              <a:t> «</a:t>
            </a:r>
            <a:r>
              <a:rPr lang="ru-RU" dirty="0"/>
              <a:t>Психомоторика и развитие деятельности</a:t>
            </a:r>
            <a:r>
              <a:rPr lang="ru-RU" dirty="0" smtClean="0"/>
              <a:t>» (учитель),</a:t>
            </a:r>
            <a:endParaRPr lang="ru-RU" dirty="0"/>
          </a:p>
          <a:p>
            <a:pPr algn="just"/>
            <a:r>
              <a:rPr lang="ru-RU" b="1" dirty="0"/>
              <a:t>ф</a:t>
            </a:r>
            <a:r>
              <a:rPr lang="ru-RU" b="1" dirty="0" smtClean="0"/>
              <a:t>ормирование и развитие </a:t>
            </a:r>
            <a:r>
              <a:rPr lang="ru-RU" b="1" dirty="0"/>
              <a:t>зрительно-пространственных, зрительно-двигательных процессов, составляющих базу формирования </a:t>
            </a:r>
            <a:r>
              <a:rPr lang="ru-RU" b="1" dirty="0" smtClean="0"/>
              <a:t>письма и чтения </a:t>
            </a:r>
            <a:r>
              <a:rPr lang="ru-RU" dirty="0"/>
              <a:t>(зрительно-пространственного восприятия, зрительной памяти, двигательной памяти, образной </a:t>
            </a:r>
            <a:r>
              <a:rPr lang="ru-RU" dirty="0" smtClean="0"/>
              <a:t>памяти) реализуются через коррекционно-развивающего </a:t>
            </a:r>
            <a:r>
              <a:rPr lang="ru-RU" dirty="0"/>
              <a:t>курса «Коррекция аналитико-синтетической деятельности</a:t>
            </a:r>
            <a:r>
              <a:rPr lang="ru-RU" dirty="0" smtClean="0"/>
              <a:t>» (учитель-дефектолог).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2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15337"/>
            <a:ext cx="7776864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планируемых результатов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0135"/>
            <a:ext cx="8352928" cy="38191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Обследование устной речи </a:t>
            </a:r>
            <a:r>
              <a:rPr lang="ru-RU" dirty="0"/>
              <a:t>проводится дважды: первичное – в сентябре (1 – 15 сентября), контрольное – в мае (15 – 30 мая). </a:t>
            </a:r>
            <a:r>
              <a:rPr lang="ru-RU" dirty="0" smtClean="0"/>
              <a:t>Для </a:t>
            </a:r>
            <a:r>
              <a:rPr lang="ru-RU" dirty="0"/>
              <a:t>обследования устной речи </a:t>
            </a:r>
            <a:r>
              <a:rPr lang="ru-RU" dirty="0" smtClean="0"/>
              <a:t>используется </a:t>
            </a:r>
            <a:r>
              <a:rPr lang="ru-RU" b="1" dirty="0" smtClean="0"/>
              <a:t>тестовая </a:t>
            </a:r>
            <a:r>
              <a:rPr lang="ru-RU" b="1" dirty="0"/>
              <a:t>методика диагностики устной речи младших школьников Т.А. </a:t>
            </a:r>
            <a:r>
              <a:rPr lang="ru-RU" b="1" dirty="0" err="1"/>
              <a:t>Фотековой</a:t>
            </a:r>
            <a:r>
              <a:rPr lang="ru-RU" dirty="0"/>
              <a:t>. </a:t>
            </a:r>
          </a:p>
          <a:p>
            <a:pPr algn="just"/>
            <a:r>
              <a:rPr lang="ru-RU" b="1" dirty="0"/>
              <a:t>Обследование письма </a:t>
            </a:r>
            <a:r>
              <a:rPr lang="ru-RU" dirty="0"/>
              <a:t>проводится циклично в каждом классе: в мае (15 – 30 мая) и в сентябре (1 – 15 сентября). Обследование письма первоклассников проводится один раз в конце учебного года. Для этого используется </a:t>
            </a:r>
            <a:r>
              <a:rPr lang="ru-RU" b="1" dirty="0"/>
              <a:t>методика обследования письма младших школьников О.Б. Иншаковой.</a:t>
            </a:r>
          </a:p>
          <a:p>
            <a:pPr algn="just"/>
            <a:r>
              <a:rPr lang="ru-RU" b="1" dirty="0"/>
              <a:t>Обследование чтения </a:t>
            </a:r>
            <a:r>
              <a:rPr lang="ru-RU" dirty="0"/>
              <a:t>проводится несколько раз: первичное – в начале коррекционно-педагогической работы, промежуточное – по завершению каждого раздела двух этапов, итоговое - в конце работы. Для обследования чтения используется </a:t>
            </a:r>
            <a:r>
              <a:rPr lang="ru-RU" b="1" dirty="0"/>
              <a:t>методика диагностики </a:t>
            </a:r>
            <a:r>
              <a:rPr lang="ru-RU" b="1" dirty="0" err="1"/>
              <a:t>дислексии</a:t>
            </a:r>
            <a:r>
              <a:rPr lang="ru-RU" b="1" dirty="0"/>
              <a:t> у детей (А.Н. Корнев, О.А. </a:t>
            </a:r>
            <a:r>
              <a:rPr lang="ru-RU" b="1" dirty="0" err="1"/>
              <a:t>Ишимова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32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96752"/>
            <a:ext cx="70567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3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98734" cy="1001495"/>
          </a:xfrm>
        </p:spPr>
        <p:txBody>
          <a:bodyPr/>
          <a:lstStyle/>
          <a:p>
            <a:r>
              <a:rPr lang="ru-RU" b="1" dirty="0"/>
              <a:t>Благодарю за внимание!</a:t>
            </a:r>
          </a:p>
        </p:txBody>
      </p:sp>
      <p:pic>
        <p:nvPicPr>
          <p:cNvPr id="2050" name="Picture 2" descr="https://chemodan71.ru/Content/Contents/9a/77/9a65-2e77-48fc-bbf8-1349557a942b/e30a6ae9-a6c4-4904-8a4e-5d0ba113578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2008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1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быть успешным учеником в начальной школ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6429420" cy="49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5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Рабочая программа разработана в соответствии 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136904" cy="410445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Федеральным </a:t>
            </a:r>
            <a:r>
              <a:rPr lang="ru-RU" b="1" dirty="0"/>
              <a:t>государственным образовательным стандартом начального общего образования обучающихся с ограниченными возможностями здоровья </a:t>
            </a:r>
            <a:r>
              <a:rPr lang="ru-RU" b="1" dirty="0" smtClean="0"/>
              <a:t>(вариант </a:t>
            </a:r>
            <a:r>
              <a:rPr lang="ru-RU" b="1" dirty="0"/>
              <a:t>6.2</a:t>
            </a:r>
            <a:r>
              <a:rPr lang="ru-RU" b="1" dirty="0" smtClean="0"/>
              <a:t>) </a:t>
            </a:r>
          </a:p>
          <a:p>
            <a:pPr algn="just"/>
            <a:r>
              <a:rPr lang="ru-RU" b="1" dirty="0" smtClean="0"/>
              <a:t>Адаптированной основной общеобразовательной программой начального </a:t>
            </a:r>
            <a:r>
              <a:rPr lang="ru-RU" b="1" dirty="0"/>
              <a:t>общего образования</a:t>
            </a:r>
            <a:r>
              <a:rPr lang="ru-RU" b="1" dirty="0" smtClean="0"/>
              <a:t>  </a:t>
            </a:r>
            <a:r>
              <a:rPr lang="ru-RU" b="1" dirty="0"/>
              <a:t>ГБОУ АО «Северодвинская СКОШИ</a:t>
            </a:r>
            <a:r>
              <a:rPr lang="ru-RU" b="1" dirty="0" smtClean="0"/>
              <a:t>» </a:t>
            </a:r>
            <a:r>
              <a:rPr lang="ru-RU" b="1" dirty="0"/>
              <a:t>(вариант 6.2</a:t>
            </a:r>
            <a:r>
              <a:rPr lang="ru-RU" b="1" dirty="0" smtClean="0"/>
              <a:t>.) </a:t>
            </a:r>
            <a:endParaRPr lang="ru-RU" b="1" dirty="0"/>
          </a:p>
          <a:p>
            <a:pPr algn="just"/>
            <a:r>
              <a:rPr lang="ru-RU" b="1" dirty="0"/>
              <a:t>У</a:t>
            </a:r>
            <a:r>
              <a:rPr lang="ru-RU" b="1" dirty="0" smtClean="0"/>
              <a:t>чебно-методическими </a:t>
            </a:r>
            <a:r>
              <a:rPr lang="ru-RU" b="1" dirty="0"/>
              <a:t>комплексами «Логопедическое сопровождение учащихся начальных классов. Письмо» (О.А. </a:t>
            </a:r>
            <a:r>
              <a:rPr lang="ru-RU" b="1" dirty="0" err="1"/>
              <a:t>Ишимова</a:t>
            </a:r>
            <a:r>
              <a:rPr lang="ru-RU" b="1" dirty="0"/>
              <a:t>, С.Н. Шаховская, А.А. </a:t>
            </a:r>
            <a:r>
              <a:rPr lang="ru-RU" b="1" dirty="0" err="1"/>
              <a:t>Алмазова</a:t>
            </a:r>
            <a:r>
              <a:rPr lang="ru-RU" b="1" dirty="0"/>
              <a:t> 2014 г.) и «Логопедическое сопровождение учащихся начальных классов. Чтение» (О.А. </a:t>
            </a:r>
            <a:r>
              <a:rPr lang="ru-RU" b="1" dirty="0" err="1"/>
              <a:t>Ишимова</a:t>
            </a:r>
            <a:r>
              <a:rPr lang="ru-RU" b="1" dirty="0"/>
              <a:t>, 2014 г.)</a:t>
            </a:r>
          </a:p>
        </p:txBody>
      </p:sp>
    </p:spTree>
    <p:extLst>
      <p:ext uri="{BB962C8B-B14F-4D97-AF65-F5344CB8AC3E}">
        <p14:creationId xmlns:p14="http://schemas.microsoft.com/office/powerpoint/2010/main" xmlns="" val="11220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0135"/>
            <a:ext cx="7416823" cy="344499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предупреждение </a:t>
            </a:r>
            <a:r>
              <a:rPr lang="ru-RU" sz="2800" b="1" dirty="0"/>
              <a:t>нарушений письма и чтения у обучающихся 1 класса с нарушениями </a:t>
            </a:r>
            <a:r>
              <a:rPr lang="ru-RU" sz="2800" b="1" dirty="0" smtClean="0"/>
              <a:t>ОДА, </a:t>
            </a:r>
            <a:r>
              <a:rPr lang="ru-RU" sz="2800" b="1" dirty="0" smtClean="0"/>
              <a:t>имеющими </a:t>
            </a:r>
            <a:r>
              <a:rPr lang="ru-RU" sz="2800" b="1" dirty="0"/>
              <a:t>нарушения в развитии устной речи и недостаточную сформированность зрительных (гностических и моторных) функций.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2583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5337"/>
            <a:ext cx="770485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>Основные задачи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коррекционно-педагогической </a:t>
            </a:r>
            <a:r>
              <a:rPr lang="ru-RU" sz="3600" b="1" dirty="0"/>
              <a:t>работы: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1"/>
            <a:ext cx="828092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Создать </a:t>
            </a:r>
            <a:r>
              <a:rPr lang="ru-RU" b="1" dirty="0"/>
              <a:t>предпосылки, необходимые для предупреждения трудностей первоначального </a:t>
            </a:r>
            <a:r>
              <a:rPr lang="ru-RU" b="1" dirty="0" smtClean="0"/>
              <a:t>обучения </a:t>
            </a:r>
            <a:r>
              <a:rPr lang="ru-RU" b="1" dirty="0"/>
              <a:t>грамоте: устно-речевые </a:t>
            </a:r>
            <a:r>
              <a:rPr lang="ru-RU" b="1" dirty="0" smtClean="0"/>
              <a:t>предпосылки; операциональные </a:t>
            </a:r>
            <a:r>
              <a:rPr lang="ru-RU" b="1" dirty="0"/>
              <a:t>предпосылки (основные действия, входящие в состав письма </a:t>
            </a:r>
            <a:r>
              <a:rPr lang="ru-RU" b="1" dirty="0" smtClean="0"/>
              <a:t>и чтения как деятельности); </a:t>
            </a:r>
            <a:r>
              <a:rPr lang="ru-RU" b="1" dirty="0"/>
              <a:t>функциональные предпосылки (процессы, обеспечивающие базу для формирования </a:t>
            </a:r>
            <a:r>
              <a:rPr lang="ru-RU" b="1" dirty="0" smtClean="0"/>
              <a:t>письма и чтения). </a:t>
            </a:r>
            <a:endParaRPr lang="ru-RU" b="1" dirty="0"/>
          </a:p>
          <a:p>
            <a:pPr algn="just"/>
            <a:r>
              <a:rPr lang="ru-RU" b="1" dirty="0" smtClean="0"/>
              <a:t>Сформировать </a:t>
            </a:r>
            <a:r>
              <a:rPr lang="ru-RU" b="1" dirty="0"/>
              <a:t>обобщенные представления (речеслуховые, речедвигательные, </a:t>
            </a:r>
            <a:r>
              <a:rPr lang="ru-RU" b="1" dirty="0" smtClean="0"/>
              <a:t>зрительно-пространственные</a:t>
            </a:r>
            <a:r>
              <a:rPr lang="ru-RU" b="1" dirty="0"/>
              <a:t>, зрительно-двигательные), необходимые для овладения стойким и правильным навыком </a:t>
            </a:r>
            <a:r>
              <a:rPr lang="ru-RU" b="1" dirty="0" smtClean="0"/>
              <a:t>письма и навыком </a:t>
            </a:r>
            <a:r>
              <a:rPr lang="ru-RU" b="1" dirty="0"/>
              <a:t>чтения </a:t>
            </a:r>
            <a:r>
              <a:rPr lang="ru-RU" b="1" dirty="0" smtClean="0"/>
              <a:t>вслух.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408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Целевая аудитория: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0135"/>
            <a:ext cx="8064896" cy="374717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обучающиеся </a:t>
            </a:r>
            <a:r>
              <a:rPr lang="ru-RU" sz="2800" b="1" dirty="0"/>
              <a:t>1 класса с нарушениями ОДА (вариант 6.2) </a:t>
            </a:r>
            <a:r>
              <a:rPr lang="ru-RU" sz="2800" b="1" dirty="0" smtClean="0"/>
              <a:t>с </a:t>
            </a:r>
            <a:r>
              <a:rPr lang="ru-RU" sz="2800" b="1" dirty="0"/>
              <a:t>нарушениями устной речи и недостаточной сформированностью зрительных (гностических и моторных) функций, испытывающие трудности в </a:t>
            </a:r>
            <a:r>
              <a:rPr lang="ru-RU" sz="2800" b="1" dirty="0" smtClean="0"/>
              <a:t>освоении АООП НОО и </a:t>
            </a:r>
            <a:r>
              <a:rPr lang="ru-RU" sz="2800" b="1" dirty="0"/>
              <a:t>нуждающиеся в создании специальных условий с учётом особых образовательных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7516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848872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Описание места </a:t>
            </a:r>
            <a:r>
              <a:rPr lang="ru-RU" b="1" dirty="0" smtClean="0"/>
              <a:t>коррекционного курса </a:t>
            </a:r>
            <a:r>
              <a:rPr lang="ru-RU" b="1" dirty="0"/>
              <a:t>в учебном </a:t>
            </a:r>
            <a:r>
              <a:rPr lang="ru-RU" b="1" dirty="0" smtClean="0"/>
              <a:t>плане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208912" cy="403244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Курс логопедических занятий «</a:t>
            </a:r>
            <a:r>
              <a:rPr lang="ru-RU" b="1" dirty="0"/>
              <a:t>Речевая практика» для обучающихся 1 класса с НОДА входит в коррекционно-образовательную область и реализуется за счет часов внеурочной деятельности. </a:t>
            </a:r>
          </a:p>
          <a:p>
            <a:pPr algn="just"/>
            <a:r>
              <a:rPr lang="ru-RU" b="1" dirty="0"/>
              <a:t>На реализацию логопедических занятий в 1 специальном классе начальной школы отводится 2 часа в неделю, 66 часов в учебном году (33 учебные недели). Срок реализации – 1 учебный год. </a:t>
            </a:r>
          </a:p>
          <a:p>
            <a:pPr algn="just"/>
            <a:r>
              <a:rPr lang="ru-RU" b="1" dirty="0"/>
              <a:t>Организация работы: занятия по программе проводятся 2 раза в неделю, по подгруппам 2-3 человека, в специально оборудованном логопедическом кабинете.</a:t>
            </a:r>
          </a:p>
          <a:p>
            <a:pPr algn="just"/>
            <a:r>
              <a:rPr lang="ru-RU" b="1" dirty="0"/>
              <a:t>Форма: подгрупповые коррекционно–развивающие занятия.</a:t>
            </a:r>
          </a:p>
          <a:p>
            <a:pPr algn="just"/>
            <a:r>
              <a:rPr lang="ru-RU" b="1" dirty="0"/>
              <a:t>Форма организации деятельности обучающихся: фронтальная, индивидуализированная, индивидуальная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79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1598516"/>
          </a:xfrm>
        </p:spPr>
        <p:txBody>
          <a:bodyPr>
            <a:normAutofit/>
          </a:bodyPr>
          <a:lstStyle/>
          <a:p>
            <a:r>
              <a:rPr lang="ru-RU" b="1" dirty="0"/>
              <a:t>Планируемые результаты освоения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1"/>
            <a:ext cx="7704856" cy="381642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отсутствие </a:t>
            </a:r>
            <a:r>
              <a:rPr lang="ru-RU" sz="2800" b="1" dirty="0"/>
              <a:t>или незначительное количество дисграфических ошибок на письме, нестойкий характер проявления ошибок при выполнении репродуктивных письменных заданий (письмо под диктовку, списывание</a:t>
            </a:r>
            <a:r>
              <a:rPr lang="ru-RU" sz="2800" b="1" dirty="0" smtClean="0"/>
              <a:t>).</a:t>
            </a:r>
            <a:endParaRPr lang="ru-RU" sz="2800" b="1" dirty="0" smtClean="0"/>
          </a:p>
          <a:p>
            <a:pPr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062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798734" cy="1303867"/>
          </a:xfrm>
        </p:spPr>
        <p:txBody>
          <a:bodyPr/>
          <a:lstStyle/>
          <a:p>
            <a:r>
              <a:rPr lang="ru-RU" b="1" dirty="0"/>
              <a:t>Предметные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26008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851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Рабочая программа  «Речевая практика»  для обучающихся с НОДА  1 класс (вариант 6.2 ФГОС ОВЗ).</vt:lpstr>
      <vt:lpstr>Слайд 2</vt:lpstr>
      <vt:lpstr>Рабочая программа разработана в соответствии с </vt:lpstr>
      <vt:lpstr>Цель программы: </vt:lpstr>
      <vt:lpstr> Основные задачи  коррекционно-педагогической работы:  </vt:lpstr>
      <vt:lpstr>Целевая аудитория: </vt:lpstr>
      <vt:lpstr>Описание места коррекционного курса в учебном плане</vt:lpstr>
      <vt:lpstr>Планируемые результаты освоения программы: </vt:lpstr>
      <vt:lpstr>Предметные результаты</vt:lpstr>
      <vt:lpstr>В развитии фонетической и фонематической сторон речи: </vt:lpstr>
      <vt:lpstr>В развитии правильного формирования письма: </vt:lpstr>
      <vt:lpstr>Содержание курса.</vt:lpstr>
      <vt:lpstr>Содержание частей УМК не вошедших в программу «Речевая практика» реализуются за счет других часов внеурочной деятельности: </vt:lpstr>
      <vt:lpstr>Оценка планируемых результатов.</vt:lpstr>
      <vt:lpstr>Слайд 15</vt:lpstr>
      <vt:lpstr>Благодарю за внимание!</vt:lpstr>
    </vt:vector>
  </TitlesOfParts>
  <Company>ГОУ АО ССКОШИ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Логопед1</dc:creator>
  <cp:lastModifiedBy>Лена</cp:lastModifiedBy>
  <cp:revision>17</cp:revision>
  <dcterms:created xsi:type="dcterms:W3CDTF">2016-10-10T13:08:55Z</dcterms:created>
  <dcterms:modified xsi:type="dcterms:W3CDTF">2016-11-30T20:36:28Z</dcterms:modified>
</cp:coreProperties>
</file>